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1"/>
  </p:notesMasterIdLst>
  <p:sldIdLst>
    <p:sldId id="256" r:id="rId3"/>
    <p:sldId id="257" r:id="rId4"/>
    <p:sldId id="287" r:id="rId5"/>
    <p:sldId id="262" r:id="rId6"/>
    <p:sldId id="263" r:id="rId7"/>
    <p:sldId id="258" r:id="rId8"/>
    <p:sldId id="293" r:id="rId9"/>
    <p:sldId id="294" r:id="rId10"/>
    <p:sldId id="259" r:id="rId11"/>
    <p:sldId id="260" r:id="rId12"/>
    <p:sldId id="261" r:id="rId13"/>
    <p:sldId id="264" r:id="rId14"/>
    <p:sldId id="291" r:id="rId15"/>
    <p:sldId id="298" r:id="rId16"/>
    <p:sldId id="299" r:id="rId17"/>
    <p:sldId id="271" r:id="rId18"/>
    <p:sldId id="274" r:id="rId19"/>
    <p:sldId id="295" r:id="rId20"/>
    <p:sldId id="272" r:id="rId21"/>
    <p:sldId id="273" r:id="rId22"/>
    <p:sldId id="277" r:id="rId23"/>
    <p:sldId id="278" r:id="rId24"/>
    <p:sldId id="279" r:id="rId25"/>
    <p:sldId id="280" r:id="rId26"/>
    <p:sldId id="281" r:id="rId27"/>
    <p:sldId id="296" r:id="rId28"/>
    <p:sldId id="297" r:id="rId29"/>
    <p:sldId id="285"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8"/>
  </p:normalViewPr>
  <p:slideViewPr>
    <p:cSldViewPr>
      <p:cViewPr varScale="1">
        <p:scale>
          <a:sx n="88" d="100"/>
          <a:sy n="88" d="100"/>
        </p:scale>
        <p:origin x="1784"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67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go to the correct website as noted,</a:t>
            </a:r>
            <a:r>
              <a:rPr lang="en-US" baseline="0" dirty="0"/>
              <a:t> otherwise you may go to a similar site and be charged to complete what is to be a ‘free’ application for federal student aid, hence the name FAFSA. There are many convenient features built into the application, like smart logic and the IRS Retrieval Tool as well as the ability to go in and make corrections to an already submitted application. Students and Parents may estimate their previous year income &amp; submit the FAFSA to meet any school or state deadlines for preliminary awarding. However, a correction to the FAFSA must be submitted once taxes have been filed and processed by the IRS. This can be easily done by using the IRS Data Retrieval Tool. Corrections to income &amp; assets can effect a student’s final award offer. Any school that participates in federal Title IV funding will require the completion of the FAFSA. Schools will download the FAFSA results that the student listed on the application.</a:t>
            </a:r>
            <a:endParaRPr lang="en-US" dirty="0"/>
          </a:p>
        </p:txBody>
      </p:sp>
      <p:sp>
        <p:nvSpPr>
          <p:cNvPr id="4" name="Slide Number Placeholder 3"/>
          <p:cNvSpPr>
            <a:spLocks noGrp="1"/>
          </p:cNvSpPr>
          <p:nvPr>
            <p:ph type="sldNum" sz="quarter" idx="10"/>
          </p:nvPr>
        </p:nvSpPr>
        <p:spPr/>
        <p:txBody>
          <a:bodyPr/>
          <a:lstStyle/>
          <a:p>
            <a:fld id="{1A8535EB-94E3-4301-A1FC-B43D3FB3E15D}" type="slidenum">
              <a:rPr lang="en-US" smtClean="0"/>
              <a:t>13</a:t>
            </a:fld>
            <a:endParaRPr lang="en-US"/>
          </a:p>
        </p:txBody>
      </p:sp>
    </p:spTree>
    <p:extLst>
      <p:ext uri="{BB962C8B-B14F-4D97-AF65-F5344CB8AC3E}">
        <p14:creationId xmlns:p14="http://schemas.microsoft.com/office/powerpoint/2010/main" val="224115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2228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93582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ask questions. Be the ‘squeaky wheel’. Understand that missing a deadline can jeopardize</a:t>
            </a:r>
            <a:r>
              <a:rPr lang="en-US" baseline="0" dirty="0"/>
              <a:t> a student receiving an award.</a:t>
            </a:r>
            <a:endParaRPr lang="en-US" dirty="0"/>
          </a:p>
        </p:txBody>
      </p:sp>
      <p:sp>
        <p:nvSpPr>
          <p:cNvPr id="4" name="Slide Number Placeholder 3"/>
          <p:cNvSpPr>
            <a:spLocks noGrp="1"/>
          </p:cNvSpPr>
          <p:nvPr>
            <p:ph type="sldNum" sz="quarter" idx="10"/>
          </p:nvPr>
        </p:nvSpPr>
        <p:spPr/>
        <p:txBody>
          <a:bodyPr/>
          <a:lstStyle/>
          <a:p>
            <a:fld id="{1A8535EB-94E3-4301-A1FC-B43D3FB3E15D}" type="slidenum">
              <a:rPr lang="en-US" smtClean="0"/>
              <a:t>26</a:t>
            </a:fld>
            <a:endParaRPr lang="en-US"/>
          </a:p>
        </p:txBody>
      </p:sp>
    </p:spTree>
    <p:extLst>
      <p:ext uri="{BB962C8B-B14F-4D97-AF65-F5344CB8AC3E}">
        <p14:creationId xmlns:p14="http://schemas.microsoft.com/office/powerpoint/2010/main" val="3903820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Interest rate for 2014-15.</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1200">
                <a:solidFill>
                  <a:schemeClr val="tx1"/>
                </a:solidFill>
                <a:latin typeface="Arial" charset="0"/>
              </a:defRPr>
            </a:lvl1pPr>
            <a:lvl2pPr marL="742909" indent="-285734" defTabSz="931811">
              <a:defRPr sz="1200">
                <a:solidFill>
                  <a:schemeClr val="tx1"/>
                </a:solidFill>
                <a:latin typeface="Arial" charset="0"/>
              </a:defRPr>
            </a:lvl2pPr>
            <a:lvl3pPr marL="1142937" indent="-228587" defTabSz="931811">
              <a:defRPr sz="1200">
                <a:solidFill>
                  <a:schemeClr val="tx1"/>
                </a:solidFill>
                <a:latin typeface="Arial" charset="0"/>
              </a:defRPr>
            </a:lvl3pPr>
            <a:lvl4pPr marL="1600111" indent="-228587" defTabSz="931811">
              <a:defRPr sz="1200">
                <a:solidFill>
                  <a:schemeClr val="tx1"/>
                </a:solidFill>
                <a:latin typeface="Arial" charset="0"/>
              </a:defRPr>
            </a:lvl4pPr>
            <a:lvl5pPr marL="2057287" indent="-228587" defTabSz="931811">
              <a:defRPr sz="1200">
                <a:solidFill>
                  <a:schemeClr val="tx1"/>
                </a:solidFill>
                <a:latin typeface="Arial" charset="0"/>
              </a:defRPr>
            </a:lvl5pPr>
            <a:lvl6pPr marL="2514461" indent="-228587" defTabSz="931811" eaLnBrk="0" fontAlgn="base" hangingPunct="0">
              <a:spcBef>
                <a:spcPct val="50000"/>
              </a:spcBef>
              <a:spcAft>
                <a:spcPct val="0"/>
              </a:spcAft>
              <a:defRPr sz="1200">
                <a:solidFill>
                  <a:schemeClr val="tx1"/>
                </a:solidFill>
                <a:latin typeface="Arial" charset="0"/>
              </a:defRPr>
            </a:lvl6pPr>
            <a:lvl7pPr marL="2971635" indent="-228587" defTabSz="931811" eaLnBrk="0" fontAlgn="base" hangingPunct="0">
              <a:spcBef>
                <a:spcPct val="50000"/>
              </a:spcBef>
              <a:spcAft>
                <a:spcPct val="0"/>
              </a:spcAft>
              <a:defRPr sz="1200">
                <a:solidFill>
                  <a:schemeClr val="tx1"/>
                </a:solidFill>
                <a:latin typeface="Arial" charset="0"/>
              </a:defRPr>
            </a:lvl7pPr>
            <a:lvl8pPr marL="3428811" indent="-228587" defTabSz="931811" eaLnBrk="0" fontAlgn="base" hangingPunct="0">
              <a:spcBef>
                <a:spcPct val="50000"/>
              </a:spcBef>
              <a:spcAft>
                <a:spcPct val="0"/>
              </a:spcAft>
              <a:defRPr sz="1200">
                <a:solidFill>
                  <a:schemeClr val="tx1"/>
                </a:solidFill>
                <a:latin typeface="Arial" charset="0"/>
              </a:defRPr>
            </a:lvl8pPr>
            <a:lvl9pPr marL="3885985" indent="-228587" defTabSz="931811" eaLnBrk="0" fontAlgn="base" hangingPunct="0">
              <a:spcBef>
                <a:spcPct val="50000"/>
              </a:spcBef>
              <a:spcAft>
                <a:spcPct val="0"/>
              </a:spcAft>
              <a:defRPr sz="1200">
                <a:solidFill>
                  <a:schemeClr val="tx1"/>
                </a:solidFill>
                <a:latin typeface="Arial" charset="0"/>
              </a:defRPr>
            </a:lvl9pPr>
          </a:lstStyle>
          <a:p>
            <a:pPr marL="0" marR="0" lvl="0" indent="0" algn="r" defTabSz="931811" rtl="0" eaLnBrk="1" fontAlgn="auto" latinLnBrk="0" hangingPunct="1">
              <a:lnSpc>
                <a:spcPct val="100000"/>
              </a:lnSpc>
              <a:spcBef>
                <a:spcPts val="0"/>
              </a:spcBef>
              <a:spcAft>
                <a:spcPts val="0"/>
              </a:spcAft>
              <a:buClrTx/>
              <a:buSzTx/>
              <a:buFontTx/>
              <a:buNone/>
              <a:tabLst/>
              <a:defRPr/>
            </a:pPr>
            <a:fld id="{508DA3EB-FEE0-46BC-A8A3-8AF7EF6FA40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1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1833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393E911E-3821-4C60-A24F-16036AB4D31F}" type="datetimeFigureOut">
              <a:rPr lang="en-US" smtClean="0"/>
              <a:t>10/22/18</a:t>
            </a:fld>
            <a:endParaRPr lang="en-US"/>
          </a:p>
        </p:txBody>
      </p:sp>
      <p:sp>
        <p:nvSpPr>
          <p:cNvPr id="12" name="Slide Number Placeholder 11"/>
          <p:cNvSpPr>
            <a:spLocks noGrp="1"/>
          </p:cNvSpPr>
          <p:nvPr>
            <p:ph type="sldNum" sz="quarter" idx="16"/>
          </p:nvPr>
        </p:nvSpPr>
        <p:spPr/>
        <p:txBody>
          <a:bodyPr rtlCol="0"/>
          <a:lstStyle/>
          <a:p>
            <a:fld id="{BB695EEF-E821-45A4-AC15-CF48837E2445}"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62999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93E911E-3821-4C60-A24F-16036AB4D31F}" type="datetimeFigureOut">
              <a:rPr lang="en-US" smtClean="0"/>
              <a:t>10/22/18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B695EEF-E821-45A4-AC15-CF48837E2445}" type="slidenum">
              <a:rPr lang="en-US" smtClean="0"/>
              <a:t>‹#›</a:t>
            </a:fld>
            <a:endParaRPr lang="en-US"/>
          </a:p>
        </p:txBody>
      </p:sp>
    </p:spTree>
    <p:extLst>
      <p:ext uri="{BB962C8B-B14F-4D97-AF65-F5344CB8AC3E}">
        <p14:creationId xmlns:p14="http://schemas.microsoft.com/office/powerpoint/2010/main" val="31272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E911E-3821-4C60-A24F-16036AB4D31F}" type="datetimeFigureOut">
              <a:rPr lang="en-US" smtClean="0"/>
              <a:t>10/22/18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B695EEF-E821-45A4-AC15-CF48837E2445}" type="slidenum">
              <a:rPr lang="en-US" smtClean="0"/>
              <a:t>‹#›</a:t>
            </a:fld>
            <a:endParaRPr lang="en-US"/>
          </a:p>
        </p:txBody>
      </p:sp>
    </p:spTree>
    <p:extLst>
      <p:ext uri="{BB962C8B-B14F-4D97-AF65-F5344CB8AC3E}">
        <p14:creationId xmlns:p14="http://schemas.microsoft.com/office/powerpoint/2010/main" val="564570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393E911E-3821-4C60-A24F-16036AB4D31F}"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B695EEF-E821-45A4-AC15-CF48837E2445}"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48204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93E911E-3821-4C60-A24F-16036AB4D31F}" type="datetimeFigureOut">
              <a:rPr lang="en-US" smtClean="0"/>
              <a:t>10/22/18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B695EEF-E821-45A4-AC15-CF48837E2445}"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59096520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3E911E-3821-4C60-A24F-16036AB4D31F}"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95EEF-E821-45A4-AC15-CF48837E2445}" type="slidenum">
              <a:rPr lang="en-US" smtClean="0"/>
              <a:t>‹#›</a:t>
            </a:fld>
            <a:endParaRPr lang="en-US"/>
          </a:p>
        </p:txBody>
      </p:sp>
    </p:spTree>
    <p:extLst>
      <p:ext uri="{BB962C8B-B14F-4D97-AF65-F5344CB8AC3E}">
        <p14:creationId xmlns:p14="http://schemas.microsoft.com/office/powerpoint/2010/main" val="52351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93E911E-3821-4C60-A24F-16036AB4D31F}" type="datetimeFigureOut">
              <a:rPr lang="en-US" smtClean="0"/>
              <a:t>10/22/18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B695EEF-E821-45A4-AC15-CF48837E2445}" type="slidenum">
              <a:rPr lang="en-US" smtClean="0"/>
              <a:t>‹#›</a:t>
            </a:fld>
            <a:endParaRPr lang="en-US"/>
          </a:p>
        </p:txBody>
      </p:sp>
    </p:spTree>
    <p:extLst>
      <p:ext uri="{BB962C8B-B14F-4D97-AF65-F5344CB8AC3E}">
        <p14:creationId xmlns:p14="http://schemas.microsoft.com/office/powerpoint/2010/main" val="38154423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7912"/>
            <a:ext cx="6400800" cy="674688"/>
          </a:xfrm>
          <a:ln>
            <a:noFill/>
          </a:ln>
        </p:spPr>
        <p:txBody>
          <a:bodyPr lIns="274320" anchor="ctr"/>
          <a:lstStyle>
            <a:lvl1pPr algn="l">
              <a:buNone/>
              <a:defRPr sz="2000" b="0">
                <a:solidFill>
                  <a:schemeClr val="bg1">
                    <a:lumMod val="75000"/>
                    <a:lumOff val="25000"/>
                  </a:schemeClr>
                </a:solidFill>
              </a:defRPr>
            </a:lvl1pPr>
          </a:lstStyle>
          <a:p>
            <a:r>
              <a:rPr kumimoji="0" lang="en-US" dirty="0"/>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p>
            <a:fld id="{393E911E-3821-4C60-A24F-16036AB4D31F}"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95EEF-E821-45A4-AC15-CF48837E2445}"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9812976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80160"/>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58AFB8"/>
          </a:solidFill>
        </p:spPr>
        <p:txBody>
          <a:bodyPr wrap="square" lIns="0" tIns="0" rIns="0" bIns="0" rtlCol="0"/>
          <a:lstStyle/>
          <a:p>
            <a:endParaRPr/>
          </a:p>
        </p:txBody>
      </p:sp>
      <p:sp>
        <p:nvSpPr>
          <p:cNvPr id="17" name="bk object 17"/>
          <p:cNvSpPr/>
          <p:nvPr/>
        </p:nvSpPr>
        <p:spPr>
          <a:xfrm>
            <a:off x="591312" y="1280160"/>
            <a:ext cx="8552815" cy="228600"/>
          </a:xfrm>
          <a:custGeom>
            <a:avLst/>
            <a:gdLst/>
            <a:ahLst/>
            <a:cxnLst/>
            <a:rect l="l" t="t" r="r" b="b"/>
            <a:pathLst>
              <a:path w="8552815" h="228600">
                <a:moveTo>
                  <a:pt x="0" y="228600"/>
                </a:moveTo>
                <a:lnTo>
                  <a:pt x="8552688" y="228600"/>
                </a:lnTo>
                <a:lnTo>
                  <a:pt x="8552688" y="0"/>
                </a:lnTo>
                <a:lnTo>
                  <a:pt x="0" y="0"/>
                </a:lnTo>
                <a:lnTo>
                  <a:pt x="0" y="228600"/>
                </a:lnTo>
                <a:close/>
              </a:path>
            </a:pathLst>
          </a:custGeom>
          <a:solidFill>
            <a:srgbClr val="97C62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400" b="0" i="0">
                <a:solidFill>
                  <a:schemeClr val="tx1"/>
                </a:solidFill>
                <a:latin typeface="Tw Cen MT"/>
                <a:cs typeface="Tw Cen MT"/>
              </a:defRPr>
            </a:lvl1pPr>
          </a:lstStyle>
          <a:p>
            <a:endParaRPr/>
          </a:p>
        </p:txBody>
      </p:sp>
      <p:sp>
        <p:nvSpPr>
          <p:cNvPr id="3" name="Holder 3"/>
          <p:cNvSpPr>
            <a:spLocks noGrp="1"/>
          </p:cNvSpPr>
          <p:nvPr>
            <p:ph type="body" idx="1"/>
          </p:nvPr>
        </p:nvSpPr>
        <p:spPr/>
        <p:txBody>
          <a:bodyPr lIns="0" tIns="0" rIns="0" bIns="0"/>
          <a:lstStyle>
            <a:lvl1pPr>
              <a:defRPr sz="2800" b="1" i="0">
                <a:solidFill>
                  <a:srgbClr val="3D1EC4"/>
                </a:solidFill>
                <a:latin typeface="Tw Cen MT"/>
                <a:cs typeface="Tw Cen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chemeClr val="tx1"/>
                </a:solidFill>
                <a:latin typeface="Tw Cen MT"/>
                <a:cs typeface="Tw Cen 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chemeClr val="tx1"/>
                </a:solidFill>
                <a:latin typeface="Tw Cen MT"/>
                <a:cs typeface="Tw Cen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93E911E-3821-4C60-A24F-16036AB4D31F}" type="datetimeFigureOut">
              <a:rPr lang="en-US" smtClean="0"/>
              <a:t>10/22/18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B695EEF-E821-45A4-AC15-CF48837E2445}" type="slidenum">
              <a:rPr lang="en-US" smtClean="0"/>
              <a:t>‹#›</a:t>
            </a:fld>
            <a:endParaRPr lang="en-US"/>
          </a:p>
        </p:txBody>
      </p:sp>
    </p:spTree>
    <p:extLst>
      <p:ext uri="{BB962C8B-B14F-4D97-AF65-F5344CB8AC3E}">
        <p14:creationId xmlns:p14="http://schemas.microsoft.com/office/powerpoint/2010/main" val="394468481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93E911E-3821-4C60-A24F-16036AB4D31F}" type="datetimeFigureOut">
              <a:rPr lang="en-US" smtClean="0"/>
              <a:t>10/22/18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B695EEF-E821-45A4-AC15-CF48837E2445}"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3962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393E911E-3821-4C60-A24F-16036AB4D31F}" type="datetimeFigureOut">
              <a:rPr lang="en-US" smtClean="0"/>
              <a:t>10/22/18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B695EEF-E821-45A4-AC15-CF48837E244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1503666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93E911E-3821-4C60-A24F-16036AB4D31F}" type="datetimeFigureOut">
              <a:rPr lang="en-US" smtClean="0"/>
              <a:t>10/22/18</a:t>
            </a:fld>
            <a:endParaRPr lang="en-US"/>
          </a:p>
        </p:txBody>
      </p:sp>
      <p:sp>
        <p:nvSpPr>
          <p:cNvPr id="10" name="Slide Number Placeholder 9"/>
          <p:cNvSpPr>
            <a:spLocks noGrp="1"/>
          </p:cNvSpPr>
          <p:nvPr>
            <p:ph type="sldNum" sz="quarter" idx="16"/>
          </p:nvPr>
        </p:nvSpPr>
        <p:spPr/>
        <p:txBody>
          <a:bodyPr rtlCol="0"/>
          <a:lstStyle/>
          <a:p>
            <a:fld id="{BB695EEF-E821-45A4-AC15-CF48837E2445}"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2219285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80160"/>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58AFB8"/>
          </a:solidFill>
        </p:spPr>
        <p:txBody>
          <a:bodyPr wrap="square" lIns="0" tIns="0" rIns="0" bIns="0" rtlCol="0"/>
          <a:lstStyle/>
          <a:p>
            <a:endParaRPr/>
          </a:p>
        </p:txBody>
      </p:sp>
      <p:sp>
        <p:nvSpPr>
          <p:cNvPr id="2" name="Holder 2"/>
          <p:cNvSpPr>
            <a:spLocks noGrp="1"/>
          </p:cNvSpPr>
          <p:nvPr>
            <p:ph type="title"/>
          </p:nvPr>
        </p:nvSpPr>
        <p:spPr>
          <a:xfrm>
            <a:off x="1307845" y="195158"/>
            <a:ext cx="6528308" cy="988060"/>
          </a:xfrm>
          <a:prstGeom prst="rect">
            <a:avLst/>
          </a:prstGeom>
        </p:spPr>
        <p:txBody>
          <a:bodyPr wrap="square" lIns="0" tIns="0" rIns="0" bIns="0">
            <a:spAutoFit/>
          </a:bodyPr>
          <a:lstStyle>
            <a:lvl1pPr>
              <a:defRPr sz="3400" b="0" i="0">
                <a:solidFill>
                  <a:schemeClr val="tx1"/>
                </a:solidFill>
                <a:latin typeface="Tw Cen MT"/>
                <a:cs typeface="Tw Cen MT"/>
              </a:defRPr>
            </a:lvl1pPr>
          </a:lstStyle>
          <a:p>
            <a:endParaRPr/>
          </a:p>
        </p:txBody>
      </p:sp>
      <p:sp>
        <p:nvSpPr>
          <p:cNvPr id="3" name="Holder 3"/>
          <p:cNvSpPr>
            <a:spLocks noGrp="1"/>
          </p:cNvSpPr>
          <p:nvPr>
            <p:ph type="body" idx="1"/>
          </p:nvPr>
        </p:nvSpPr>
        <p:spPr>
          <a:xfrm>
            <a:off x="612140" y="1610749"/>
            <a:ext cx="7919719" cy="4790440"/>
          </a:xfrm>
          <a:prstGeom prst="rect">
            <a:avLst/>
          </a:prstGeom>
        </p:spPr>
        <p:txBody>
          <a:bodyPr wrap="square" lIns="0" tIns="0" rIns="0" bIns="0">
            <a:spAutoFit/>
          </a:bodyPr>
          <a:lstStyle>
            <a:lvl1pPr>
              <a:defRPr sz="2800" b="1" i="0">
                <a:solidFill>
                  <a:srgbClr val="3D1EC4"/>
                </a:solidFill>
                <a:latin typeface="Tw Cen MT"/>
                <a:cs typeface="Tw Cen MT"/>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93E911E-3821-4C60-A24F-16036AB4D31F}" type="datetimeFigureOut">
              <a:rPr lang="en-US" smtClean="0"/>
              <a:t>10/22/18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B695EEF-E821-45A4-AC15-CF48837E2445}" type="slidenum">
              <a:rPr lang="en-US" smtClean="0"/>
              <a:t>‹#›</a:t>
            </a:fld>
            <a:endParaRPr lang="en-US"/>
          </a:p>
        </p:txBody>
      </p:sp>
    </p:spTree>
    <p:extLst>
      <p:ext uri="{BB962C8B-B14F-4D97-AF65-F5344CB8AC3E}">
        <p14:creationId xmlns:p14="http://schemas.microsoft.com/office/powerpoint/2010/main" val="8105151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hyperlink" Target="http://www.caldreamact.org/" TargetMode="External"/><Relationship Id="rId3" Type="http://schemas.openxmlformats.org/officeDocument/2006/relationships/hyperlink" Target="http://www.csac.ca.gov/" TargetMode="External"/><Relationship Id="rId7" Type="http://schemas.openxmlformats.org/officeDocument/2006/relationships/hyperlink" Target="http://www.gibill.va.gov/" TargetMode="External"/><Relationship Id="rId12"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heath.gwu.edu/" TargetMode="External"/><Relationship Id="rId11" Type="http://schemas.openxmlformats.org/officeDocument/2006/relationships/hyperlink" Target="http://www.healthprofessions.ca.gov/" TargetMode="External"/><Relationship Id="rId5" Type="http://schemas.openxmlformats.org/officeDocument/2006/relationships/hyperlink" Target="http://www.ncaaclearinghouse.net/" TargetMode="External"/><Relationship Id="rId10" Type="http://schemas.openxmlformats.org/officeDocument/2006/relationships/hyperlink" Target="http://www.teachforamerica.org/" TargetMode="External"/><Relationship Id="rId4" Type="http://schemas.openxmlformats.org/officeDocument/2006/relationships/hyperlink" Target="http://www.chafee.csac.ca.gov/" TargetMode="External"/><Relationship Id="rId9" Type="http://schemas.openxmlformats.org/officeDocument/2006/relationships/hyperlink" Target="http://www.calgrant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hyperlink" Target="http://www.caldreamact.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www.icanaffordcollege.com/" TargetMode="External"/><Relationship Id="rId7" Type="http://schemas.openxmlformats.org/officeDocument/2006/relationships/hyperlink" Target="http://www.aiccumentor.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aiccu.edu/" TargetMode="External"/><Relationship Id="rId5" Type="http://schemas.openxmlformats.org/officeDocument/2006/relationships/hyperlink" Target="http://www.universityofcalifornia.edu/" TargetMode="External"/><Relationship Id="rId4" Type="http://schemas.openxmlformats.org/officeDocument/2006/relationships/hyperlink" Target="http://www.calstate.edu/" TargetMode="External"/><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971540"/>
          </a:xfrm>
          <a:custGeom>
            <a:avLst/>
            <a:gdLst/>
            <a:ahLst/>
            <a:cxnLst/>
            <a:rect l="l" t="t" r="r" b="b"/>
            <a:pathLst>
              <a:path w="9144000" h="5971540">
                <a:moveTo>
                  <a:pt x="0" y="5971031"/>
                </a:moveTo>
                <a:lnTo>
                  <a:pt x="9144000" y="5971031"/>
                </a:lnTo>
                <a:lnTo>
                  <a:pt x="9144000" y="0"/>
                </a:lnTo>
                <a:lnTo>
                  <a:pt x="0" y="0"/>
                </a:lnTo>
                <a:lnTo>
                  <a:pt x="0" y="5971031"/>
                </a:lnTo>
                <a:close/>
              </a:path>
            </a:pathLst>
          </a:custGeom>
          <a:solidFill>
            <a:srgbClr val="5B6973"/>
          </a:solidFill>
        </p:spPr>
        <p:txBody>
          <a:bodyPr wrap="square" lIns="0" tIns="0" rIns="0" bIns="0" rtlCol="0"/>
          <a:lstStyle/>
          <a:p>
            <a:endParaRPr/>
          </a:p>
        </p:txBody>
      </p:sp>
      <p:sp>
        <p:nvSpPr>
          <p:cNvPr id="3" name="object 3"/>
          <p:cNvSpPr/>
          <p:nvPr/>
        </p:nvSpPr>
        <p:spPr>
          <a:xfrm>
            <a:off x="0" y="5971031"/>
            <a:ext cx="9144000" cy="887094"/>
          </a:xfrm>
          <a:custGeom>
            <a:avLst/>
            <a:gdLst/>
            <a:ahLst/>
            <a:cxnLst/>
            <a:rect l="l" t="t" r="r" b="b"/>
            <a:pathLst>
              <a:path w="9144000" h="887095">
                <a:moveTo>
                  <a:pt x="0" y="886968"/>
                </a:moveTo>
                <a:lnTo>
                  <a:pt x="9144000" y="886968"/>
                </a:lnTo>
                <a:lnTo>
                  <a:pt x="9144000" y="0"/>
                </a:lnTo>
                <a:lnTo>
                  <a:pt x="0" y="0"/>
                </a:lnTo>
                <a:lnTo>
                  <a:pt x="0" y="886968"/>
                </a:lnTo>
                <a:close/>
              </a:path>
            </a:pathLst>
          </a:custGeom>
          <a:solidFill>
            <a:srgbClr val="FFFFFF"/>
          </a:solidFill>
        </p:spPr>
        <p:txBody>
          <a:bodyPr wrap="square" lIns="0" tIns="0" rIns="0" bIns="0" rtlCol="0"/>
          <a:lstStyle/>
          <a:p>
            <a:endParaRPr/>
          </a:p>
        </p:txBody>
      </p:sp>
      <p:sp>
        <p:nvSpPr>
          <p:cNvPr id="4" name="object 4"/>
          <p:cNvSpPr/>
          <p:nvPr/>
        </p:nvSpPr>
        <p:spPr>
          <a:xfrm>
            <a:off x="0" y="6053328"/>
            <a:ext cx="2240280" cy="713740"/>
          </a:xfrm>
          <a:custGeom>
            <a:avLst/>
            <a:gdLst/>
            <a:ahLst/>
            <a:cxnLst/>
            <a:rect l="l" t="t" r="r" b="b"/>
            <a:pathLst>
              <a:path w="2240280" h="713740">
                <a:moveTo>
                  <a:pt x="0" y="713232"/>
                </a:moveTo>
                <a:lnTo>
                  <a:pt x="2240280" y="713232"/>
                </a:lnTo>
                <a:lnTo>
                  <a:pt x="2240280" y="0"/>
                </a:lnTo>
                <a:lnTo>
                  <a:pt x="0" y="0"/>
                </a:lnTo>
                <a:lnTo>
                  <a:pt x="0" y="713232"/>
                </a:lnTo>
                <a:close/>
              </a:path>
            </a:pathLst>
          </a:custGeom>
          <a:solidFill>
            <a:srgbClr val="58AFB8"/>
          </a:solidFill>
        </p:spPr>
        <p:txBody>
          <a:bodyPr wrap="square" lIns="0" tIns="0" rIns="0" bIns="0" rtlCol="0"/>
          <a:lstStyle/>
          <a:p>
            <a:endParaRPr/>
          </a:p>
        </p:txBody>
      </p:sp>
      <p:sp>
        <p:nvSpPr>
          <p:cNvPr id="5" name="object 5"/>
          <p:cNvSpPr/>
          <p:nvPr/>
        </p:nvSpPr>
        <p:spPr>
          <a:xfrm>
            <a:off x="2359151" y="6044184"/>
            <a:ext cx="6784975" cy="713740"/>
          </a:xfrm>
          <a:custGeom>
            <a:avLst/>
            <a:gdLst/>
            <a:ahLst/>
            <a:cxnLst/>
            <a:rect l="l" t="t" r="r" b="b"/>
            <a:pathLst>
              <a:path w="6784975" h="713740">
                <a:moveTo>
                  <a:pt x="0" y="713231"/>
                </a:moveTo>
                <a:lnTo>
                  <a:pt x="6784848" y="713231"/>
                </a:lnTo>
                <a:lnTo>
                  <a:pt x="6784848" y="0"/>
                </a:lnTo>
                <a:lnTo>
                  <a:pt x="0" y="0"/>
                </a:lnTo>
                <a:lnTo>
                  <a:pt x="0" y="713231"/>
                </a:lnTo>
                <a:close/>
              </a:path>
            </a:pathLst>
          </a:custGeom>
          <a:solidFill>
            <a:srgbClr val="97C622"/>
          </a:solidFill>
        </p:spPr>
        <p:txBody>
          <a:bodyPr wrap="square" lIns="0" tIns="0" rIns="0" bIns="0" rtlCol="0"/>
          <a:lstStyle/>
          <a:p>
            <a:endParaRPr/>
          </a:p>
        </p:txBody>
      </p:sp>
      <p:sp>
        <p:nvSpPr>
          <p:cNvPr id="6" name="object 6"/>
          <p:cNvSpPr txBox="1"/>
          <p:nvPr/>
        </p:nvSpPr>
        <p:spPr>
          <a:xfrm>
            <a:off x="5235321" y="567531"/>
            <a:ext cx="3306445" cy="1117600"/>
          </a:xfrm>
          <a:prstGeom prst="rect">
            <a:avLst/>
          </a:prstGeom>
        </p:spPr>
        <p:txBody>
          <a:bodyPr vert="horz" wrap="square" lIns="0" tIns="0" rIns="0" bIns="0" rtlCol="0">
            <a:spAutoFit/>
          </a:bodyPr>
          <a:lstStyle/>
          <a:p>
            <a:pPr marL="826135">
              <a:lnSpc>
                <a:spcPct val="100000"/>
              </a:lnSpc>
            </a:pPr>
            <a:r>
              <a:rPr sz="4000" spc="-25" dirty="0">
                <a:solidFill>
                  <a:srgbClr val="FFFFFF"/>
                </a:solidFill>
                <a:latin typeface="Tw Cen MT"/>
                <a:cs typeface="Tw Cen MT"/>
              </a:rPr>
              <a:t>FINANCING</a:t>
            </a:r>
            <a:endParaRPr sz="4000">
              <a:latin typeface="Tw Cen MT"/>
              <a:cs typeface="Tw Cen MT"/>
            </a:endParaRPr>
          </a:p>
          <a:p>
            <a:pPr marL="12700">
              <a:lnSpc>
                <a:spcPct val="100000"/>
              </a:lnSpc>
            </a:pPr>
            <a:r>
              <a:rPr sz="4000" spc="-180" dirty="0">
                <a:solidFill>
                  <a:srgbClr val="FFFFFF"/>
                </a:solidFill>
                <a:latin typeface="Tw Cen MT"/>
                <a:cs typeface="Tw Cen MT"/>
              </a:rPr>
              <a:t>Y</a:t>
            </a:r>
            <a:r>
              <a:rPr sz="4000" spc="-25" dirty="0">
                <a:solidFill>
                  <a:srgbClr val="FFFFFF"/>
                </a:solidFill>
                <a:latin typeface="Tw Cen MT"/>
                <a:cs typeface="Tw Cen MT"/>
              </a:rPr>
              <a:t>OUR</a:t>
            </a:r>
            <a:r>
              <a:rPr sz="4000" spc="-5" dirty="0">
                <a:solidFill>
                  <a:srgbClr val="FFFFFF"/>
                </a:solidFill>
                <a:latin typeface="Tw Cen MT"/>
                <a:cs typeface="Tw Cen MT"/>
              </a:rPr>
              <a:t> </a:t>
            </a:r>
            <a:r>
              <a:rPr sz="4000" spc="-25" dirty="0">
                <a:solidFill>
                  <a:srgbClr val="FFFFFF"/>
                </a:solidFill>
                <a:latin typeface="Tw Cen MT"/>
                <a:cs typeface="Tw Cen MT"/>
              </a:rPr>
              <a:t>COLLEGE</a:t>
            </a:r>
            <a:endParaRPr sz="4000">
              <a:latin typeface="Tw Cen MT"/>
              <a:cs typeface="Tw Cen MT"/>
            </a:endParaRPr>
          </a:p>
        </p:txBody>
      </p:sp>
      <p:sp>
        <p:nvSpPr>
          <p:cNvPr id="7" name="object 7"/>
          <p:cNvSpPr txBox="1"/>
          <p:nvPr/>
        </p:nvSpPr>
        <p:spPr>
          <a:xfrm>
            <a:off x="6027801" y="1787112"/>
            <a:ext cx="2510790" cy="508000"/>
          </a:xfrm>
          <a:prstGeom prst="rect">
            <a:avLst/>
          </a:prstGeom>
        </p:spPr>
        <p:txBody>
          <a:bodyPr vert="horz" wrap="square" lIns="0" tIns="0" rIns="0" bIns="0" rtlCol="0">
            <a:spAutoFit/>
          </a:bodyPr>
          <a:lstStyle/>
          <a:p>
            <a:pPr marL="12700">
              <a:lnSpc>
                <a:spcPct val="100000"/>
              </a:lnSpc>
            </a:pPr>
            <a:r>
              <a:rPr sz="4000" spc="-25" dirty="0">
                <a:solidFill>
                  <a:srgbClr val="FFFFFF"/>
                </a:solidFill>
                <a:latin typeface="Tw Cen MT"/>
                <a:cs typeface="Tw Cen MT"/>
              </a:rPr>
              <a:t>EDUC</a:t>
            </a:r>
            <a:r>
              <a:rPr sz="4000" spc="-235" dirty="0">
                <a:solidFill>
                  <a:srgbClr val="FFFFFF"/>
                </a:solidFill>
                <a:latin typeface="Tw Cen MT"/>
                <a:cs typeface="Tw Cen MT"/>
              </a:rPr>
              <a:t>A</a:t>
            </a:r>
            <a:r>
              <a:rPr sz="4000" spc="-25" dirty="0">
                <a:solidFill>
                  <a:srgbClr val="FFFFFF"/>
                </a:solidFill>
                <a:latin typeface="Tw Cen MT"/>
                <a:cs typeface="Tw Cen MT"/>
              </a:rPr>
              <a:t>TION</a:t>
            </a:r>
            <a:endParaRPr sz="4000">
              <a:latin typeface="Tw Cen MT"/>
              <a:cs typeface="Tw Cen MT"/>
            </a:endParaRPr>
          </a:p>
        </p:txBody>
      </p:sp>
      <p:sp>
        <p:nvSpPr>
          <p:cNvPr id="8" name="object 8"/>
          <p:cNvSpPr txBox="1"/>
          <p:nvPr/>
        </p:nvSpPr>
        <p:spPr>
          <a:xfrm>
            <a:off x="231140" y="3512882"/>
            <a:ext cx="4631944" cy="1533368"/>
          </a:xfrm>
          <a:prstGeom prst="rect">
            <a:avLst/>
          </a:prstGeom>
        </p:spPr>
        <p:txBody>
          <a:bodyPr vert="horz" wrap="square" lIns="0" tIns="0" rIns="0" bIns="0" rtlCol="0">
            <a:spAutoFit/>
          </a:bodyPr>
          <a:lstStyle/>
          <a:p>
            <a:pPr marL="12700">
              <a:lnSpc>
                <a:spcPct val="100000"/>
              </a:lnSpc>
            </a:pPr>
            <a:r>
              <a:rPr sz="1700" dirty="0">
                <a:solidFill>
                  <a:srgbClr val="FFFFFF"/>
                </a:solidFill>
                <a:latin typeface="Tw Cen MT"/>
                <a:cs typeface="Tw Cen MT"/>
              </a:rPr>
              <a:t>Pre</a:t>
            </a:r>
            <a:r>
              <a:rPr sz="1700" spc="-10" dirty="0">
                <a:solidFill>
                  <a:srgbClr val="FFFFFF"/>
                </a:solidFill>
                <a:latin typeface="Tw Cen MT"/>
                <a:cs typeface="Tw Cen MT"/>
              </a:rPr>
              <a:t>s</a:t>
            </a:r>
            <a:r>
              <a:rPr sz="1700" dirty="0">
                <a:solidFill>
                  <a:srgbClr val="FFFFFF"/>
                </a:solidFill>
                <a:latin typeface="Tw Cen MT"/>
                <a:cs typeface="Tw Cen MT"/>
              </a:rPr>
              <a:t>en</a:t>
            </a:r>
            <a:r>
              <a:rPr sz="1700" spc="-10" dirty="0">
                <a:solidFill>
                  <a:srgbClr val="FFFFFF"/>
                </a:solidFill>
                <a:latin typeface="Tw Cen MT"/>
                <a:cs typeface="Tw Cen MT"/>
              </a:rPr>
              <a:t>t</a:t>
            </a:r>
            <a:r>
              <a:rPr sz="1700" dirty="0">
                <a:solidFill>
                  <a:srgbClr val="FFFFFF"/>
                </a:solidFill>
                <a:latin typeface="Tw Cen MT"/>
                <a:cs typeface="Tw Cen MT"/>
              </a:rPr>
              <a:t>ed </a:t>
            </a:r>
            <a:r>
              <a:rPr sz="1700" spc="-85" dirty="0">
                <a:solidFill>
                  <a:srgbClr val="FFFFFF"/>
                </a:solidFill>
                <a:latin typeface="Tw Cen MT"/>
                <a:cs typeface="Tw Cen MT"/>
              </a:rPr>
              <a:t>b</a:t>
            </a:r>
            <a:r>
              <a:rPr sz="1700" dirty="0">
                <a:solidFill>
                  <a:srgbClr val="FFFFFF"/>
                </a:solidFill>
                <a:latin typeface="Tw Cen MT"/>
                <a:cs typeface="Tw Cen MT"/>
              </a:rPr>
              <a:t>y</a:t>
            </a:r>
            <a:endParaRPr sz="1700" dirty="0">
              <a:latin typeface="Tw Cen MT"/>
              <a:cs typeface="Tw Cen MT"/>
            </a:endParaRPr>
          </a:p>
          <a:p>
            <a:pPr marL="12700">
              <a:lnSpc>
                <a:spcPct val="100000"/>
              </a:lnSpc>
              <a:spcBef>
                <a:spcPts val="475"/>
              </a:spcBef>
            </a:pPr>
            <a:r>
              <a:rPr sz="1800" spc="-45" dirty="0">
                <a:solidFill>
                  <a:srgbClr val="FFFFFF"/>
                </a:solidFill>
                <a:latin typeface="Tw Cen MT"/>
                <a:cs typeface="Tw Cen MT"/>
              </a:rPr>
              <a:t>K</a:t>
            </a:r>
            <a:r>
              <a:rPr sz="1800" spc="-10" dirty="0">
                <a:solidFill>
                  <a:srgbClr val="FFFFFF"/>
                </a:solidFill>
                <a:latin typeface="Tw Cen MT"/>
                <a:cs typeface="Tw Cen MT"/>
              </a:rPr>
              <a:t>a</a:t>
            </a:r>
            <a:r>
              <a:rPr sz="1800" dirty="0">
                <a:solidFill>
                  <a:srgbClr val="FFFFFF"/>
                </a:solidFill>
                <a:latin typeface="Tw Cen MT"/>
                <a:cs typeface="Tw Cen MT"/>
              </a:rPr>
              <a:t>ty</a:t>
            </a:r>
            <a:r>
              <a:rPr sz="1800" spc="-20" dirty="0">
                <a:solidFill>
                  <a:srgbClr val="FFFFFF"/>
                </a:solidFill>
                <a:latin typeface="Tw Cen MT"/>
                <a:cs typeface="Tw Cen MT"/>
              </a:rPr>
              <a:t> </a:t>
            </a:r>
            <a:r>
              <a:rPr sz="1800" dirty="0">
                <a:solidFill>
                  <a:srgbClr val="FFFFFF"/>
                </a:solidFill>
                <a:latin typeface="Tw Cen MT"/>
                <a:cs typeface="Tw Cen MT"/>
              </a:rPr>
              <a:t>Fi</a:t>
            </a:r>
            <a:r>
              <a:rPr sz="1800" spc="5" dirty="0">
                <a:solidFill>
                  <a:srgbClr val="FFFFFF"/>
                </a:solidFill>
                <a:latin typeface="Tw Cen MT"/>
                <a:cs typeface="Tw Cen MT"/>
              </a:rPr>
              <a:t>t</a:t>
            </a:r>
            <a:r>
              <a:rPr sz="1800" spc="-10" dirty="0">
                <a:solidFill>
                  <a:srgbClr val="FFFFFF"/>
                </a:solidFill>
                <a:latin typeface="Tw Cen MT"/>
                <a:cs typeface="Tw Cen MT"/>
              </a:rPr>
              <a:t>z</a:t>
            </a:r>
            <a:r>
              <a:rPr sz="1800" spc="-45" dirty="0">
                <a:solidFill>
                  <a:srgbClr val="FFFFFF"/>
                </a:solidFill>
                <a:latin typeface="Tw Cen MT"/>
                <a:cs typeface="Tw Cen MT"/>
              </a:rPr>
              <a:t>g</a:t>
            </a:r>
            <a:r>
              <a:rPr sz="1800" dirty="0">
                <a:solidFill>
                  <a:srgbClr val="FFFFFF"/>
                </a:solidFill>
                <a:latin typeface="Tw Cen MT"/>
                <a:cs typeface="Tw Cen MT"/>
              </a:rPr>
              <a:t>e</a:t>
            </a:r>
            <a:r>
              <a:rPr sz="1800" spc="-15" dirty="0">
                <a:solidFill>
                  <a:srgbClr val="FFFFFF"/>
                </a:solidFill>
                <a:latin typeface="Tw Cen MT"/>
                <a:cs typeface="Tw Cen MT"/>
              </a:rPr>
              <a:t>r</a:t>
            </a:r>
            <a:r>
              <a:rPr sz="1800" spc="-10" dirty="0">
                <a:solidFill>
                  <a:srgbClr val="FFFFFF"/>
                </a:solidFill>
                <a:latin typeface="Tw Cen MT"/>
                <a:cs typeface="Tw Cen MT"/>
              </a:rPr>
              <a:t>ald</a:t>
            </a:r>
            <a:endParaRPr sz="1800" dirty="0">
              <a:latin typeface="Tw Cen MT"/>
              <a:cs typeface="Tw Cen MT"/>
            </a:endParaRPr>
          </a:p>
          <a:p>
            <a:pPr marL="12700" marR="5080">
              <a:lnSpc>
                <a:spcPct val="126200"/>
              </a:lnSpc>
              <a:spcBef>
                <a:spcPts val="20"/>
              </a:spcBef>
            </a:pPr>
            <a:r>
              <a:rPr sz="1600" spc="-15" dirty="0">
                <a:solidFill>
                  <a:srgbClr val="FFFFFF"/>
                </a:solidFill>
                <a:latin typeface="Tw Cen MT"/>
                <a:cs typeface="Tw Cen MT"/>
              </a:rPr>
              <a:t>M</a:t>
            </a:r>
            <a:r>
              <a:rPr sz="1600" spc="-10" dirty="0">
                <a:solidFill>
                  <a:srgbClr val="FFFFFF"/>
                </a:solidFill>
                <a:latin typeface="Tw Cen MT"/>
                <a:cs typeface="Tw Cen MT"/>
              </a:rPr>
              <a:t>iss</a:t>
            </a:r>
            <a:r>
              <a:rPr sz="1600" spc="-15" dirty="0">
                <a:solidFill>
                  <a:srgbClr val="FFFFFF"/>
                </a:solidFill>
                <a:latin typeface="Tw Cen MT"/>
                <a:cs typeface="Tw Cen MT"/>
              </a:rPr>
              <a:t>i</a:t>
            </a:r>
            <a:r>
              <a:rPr sz="1600" spc="-10" dirty="0">
                <a:solidFill>
                  <a:srgbClr val="FFFFFF"/>
                </a:solidFill>
                <a:latin typeface="Tw Cen MT"/>
                <a:cs typeface="Tw Cen MT"/>
              </a:rPr>
              <a:t>on</a:t>
            </a:r>
            <a:r>
              <a:rPr sz="1600" spc="10" dirty="0">
                <a:solidFill>
                  <a:srgbClr val="FFFFFF"/>
                </a:solidFill>
                <a:latin typeface="Tw Cen MT"/>
                <a:cs typeface="Tw Cen MT"/>
              </a:rPr>
              <a:t> </a:t>
            </a:r>
            <a:r>
              <a:rPr sz="1600" spc="-10" dirty="0">
                <a:solidFill>
                  <a:srgbClr val="FFFFFF"/>
                </a:solidFill>
                <a:latin typeface="Tw Cen MT"/>
                <a:cs typeface="Tw Cen MT"/>
              </a:rPr>
              <a:t>Colle</a:t>
            </a:r>
            <a:r>
              <a:rPr sz="1600" spc="-55" dirty="0">
                <a:solidFill>
                  <a:srgbClr val="FFFFFF"/>
                </a:solidFill>
                <a:latin typeface="Tw Cen MT"/>
                <a:cs typeface="Tw Cen MT"/>
              </a:rPr>
              <a:t>g</a:t>
            </a:r>
            <a:r>
              <a:rPr sz="1600" spc="-10" dirty="0">
                <a:solidFill>
                  <a:srgbClr val="FFFFFF"/>
                </a:solidFill>
                <a:latin typeface="Tw Cen MT"/>
                <a:cs typeface="Tw Cen MT"/>
              </a:rPr>
              <a:t>e</a:t>
            </a:r>
            <a:r>
              <a:rPr sz="1600" spc="25" dirty="0">
                <a:solidFill>
                  <a:srgbClr val="FFFFFF"/>
                </a:solidFill>
                <a:latin typeface="Tw Cen MT"/>
                <a:cs typeface="Tw Cen MT"/>
              </a:rPr>
              <a:t> </a:t>
            </a:r>
            <a:r>
              <a:rPr sz="1600" spc="-10" dirty="0">
                <a:solidFill>
                  <a:srgbClr val="FFFFFF"/>
                </a:solidFill>
                <a:latin typeface="Tw Cen MT"/>
                <a:cs typeface="Tw Cen MT"/>
              </a:rPr>
              <a:t>Fi</a:t>
            </a:r>
            <a:r>
              <a:rPr sz="1600" spc="-20" dirty="0">
                <a:solidFill>
                  <a:srgbClr val="FFFFFF"/>
                </a:solidFill>
                <a:latin typeface="Tw Cen MT"/>
                <a:cs typeface="Tw Cen MT"/>
              </a:rPr>
              <a:t>n</a:t>
            </a:r>
            <a:r>
              <a:rPr sz="1600" spc="-15" dirty="0">
                <a:solidFill>
                  <a:srgbClr val="FFFFFF"/>
                </a:solidFill>
                <a:latin typeface="Tw Cen MT"/>
                <a:cs typeface="Tw Cen MT"/>
              </a:rPr>
              <a:t>a</a:t>
            </a:r>
            <a:r>
              <a:rPr sz="1600" spc="-10" dirty="0">
                <a:solidFill>
                  <a:srgbClr val="FFFFFF"/>
                </a:solidFill>
                <a:latin typeface="Tw Cen MT"/>
                <a:cs typeface="Tw Cen MT"/>
              </a:rPr>
              <a:t>nci</a:t>
            </a:r>
            <a:r>
              <a:rPr sz="1600" spc="-20" dirty="0">
                <a:solidFill>
                  <a:srgbClr val="FFFFFF"/>
                </a:solidFill>
                <a:latin typeface="Tw Cen MT"/>
                <a:cs typeface="Tw Cen MT"/>
              </a:rPr>
              <a:t>a</a:t>
            </a:r>
            <a:r>
              <a:rPr sz="1600" spc="-5" dirty="0">
                <a:solidFill>
                  <a:srgbClr val="FFFFFF"/>
                </a:solidFill>
                <a:latin typeface="Tw Cen MT"/>
                <a:cs typeface="Tw Cen MT"/>
              </a:rPr>
              <a:t>l</a:t>
            </a:r>
            <a:r>
              <a:rPr sz="1600" spc="35" dirty="0">
                <a:solidFill>
                  <a:srgbClr val="FFFFFF"/>
                </a:solidFill>
                <a:latin typeface="Tw Cen MT"/>
                <a:cs typeface="Tw Cen MT"/>
              </a:rPr>
              <a:t> </a:t>
            </a:r>
            <a:r>
              <a:rPr sz="1600" spc="-10" dirty="0">
                <a:solidFill>
                  <a:srgbClr val="FFFFFF"/>
                </a:solidFill>
                <a:latin typeface="Tw Cen MT"/>
                <a:cs typeface="Tw Cen MT"/>
              </a:rPr>
              <a:t>A</a:t>
            </a:r>
            <a:r>
              <a:rPr sz="1600" spc="-15" dirty="0">
                <a:solidFill>
                  <a:srgbClr val="FFFFFF"/>
                </a:solidFill>
                <a:latin typeface="Tw Cen MT"/>
                <a:cs typeface="Tw Cen MT"/>
              </a:rPr>
              <a:t>i</a:t>
            </a:r>
            <a:r>
              <a:rPr sz="1600" spc="-10" dirty="0">
                <a:solidFill>
                  <a:srgbClr val="FFFFFF"/>
                </a:solidFill>
                <a:latin typeface="Tw Cen MT"/>
                <a:cs typeface="Tw Cen MT"/>
              </a:rPr>
              <a:t>d</a:t>
            </a:r>
            <a:r>
              <a:rPr sz="1600" spc="5" dirty="0">
                <a:solidFill>
                  <a:srgbClr val="FFFFFF"/>
                </a:solidFill>
                <a:latin typeface="Tw Cen MT"/>
                <a:cs typeface="Tw Cen MT"/>
              </a:rPr>
              <a:t> </a:t>
            </a:r>
            <a:r>
              <a:rPr sz="1600" spc="-15" dirty="0">
                <a:solidFill>
                  <a:srgbClr val="FFFFFF"/>
                </a:solidFill>
                <a:latin typeface="Tw Cen MT"/>
                <a:cs typeface="Tw Cen MT"/>
              </a:rPr>
              <a:t>&amp;</a:t>
            </a:r>
            <a:r>
              <a:rPr sz="1600" spc="-5" dirty="0">
                <a:solidFill>
                  <a:srgbClr val="FFFFFF"/>
                </a:solidFill>
                <a:latin typeface="Tw Cen MT"/>
                <a:cs typeface="Tw Cen MT"/>
              </a:rPr>
              <a:t> </a:t>
            </a:r>
            <a:r>
              <a:rPr sz="1600" spc="-10" dirty="0">
                <a:solidFill>
                  <a:srgbClr val="FFFFFF"/>
                </a:solidFill>
                <a:latin typeface="Tw Cen MT"/>
                <a:cs typeface="Tw Cen MT"/>
              </a:rPr>
              <a:t>Out</a:t>
            </a:r>
            <a:r>
              <a:rPr sz="1600" spc="-20" dirty="0">
                <a:solidFill>
                  <a:srgbClr val="FFFFFF"/>
                </a:solidFill>
                <a:latin typeface="Tw Cen MT"/>
                <a:cs typeface="Tw Cen MT"/>
              </a:rPr>
              <a:t>r</a:t>
            </a:r>
            <a:r>
              <a:rPr sz="1600" spc="-10" dirty="0">
                <a:solidFill>
                  <a:srgbClr val="FFFFFF"/>
                </a:solidFill>
                <a:latin typeface="Tw Cen MT"/>
                <a:cs typeface="Tw Cen MT"/>
              </a:rPr>
              <a:t>e</a:t>
            </a:r>
            <a:r>
              <a:rPr sz="1600" spc="-15" dirty="0">
                <a:solidFill>
                  <a:srgbClr val="FFFFFF"/>
                </a:solidFill>
                <a:latin typeface="Tw Cen MT"/>
                <a:cs typeface="Tw Cen MT"/>
              </a:rPr>
              <a:t>a</a:t>
            </a:r>
            <a:r>
              <a:rPr sz="1600" spc="45" dirty="0">
                <a:solidFill>
                  <a:srgbClr val="FFFFFF"/>
                </a:solidFill>
                <a:latin typeface="Tw Cen MT"/>
                <a:cs typeface="Tw Cen MT"/>
              </a:rPr>
              <a:t>c</a:t>
            </a:r>
            <a:r>
              <a:rPr sz="1600" spc="-10" dirty="0">
                <a:solidFill>
                  <a:srgbClr val="FFFFFF"/>
                </a:solidFill>
                <a:latin typeface="Tw Cen MT"/>
                <a:cs typeface="Tw Cen MT"/>
              </a:rPr>
              <a:t>h</a:t>
            </a:r>
            <a:r>
              <a:rPr sz="1600" spc="20" dirty="0">
                <a:solidFill>
                  <a:srgbClr val="FFFFFF"/>
                </a:solidFill>
                <a:latin typeface="Tw Cen MT"/>
                <a:cs typeface="Tw Cen MT"/>
              </a:rPr>
              <a:t> </a:t>
            </a:r>
            <a:r>
              <a:rPr sz="1600" spc="-10" dirty="0">
                <a:solidFill>
                  <a:srgbClr val="FFFFFF"/>
                </a:solidFill>
                <a:latin typeface="Tw Cen MT"/>
                <a:cs typeface="Tw Cen MT"/>
              </a:rPr>
              <a:t>Su</a:t>
            </a:r>
            <a:r>
              <a:rPr sz="1600" spc="-20" dirty="0">
                <a:solidFill>
                  <a:srgbClr val="FFFFFF"/>
                </a:solidFill>
                <a:latin typeface="Tw Cen MT"/>
                <a:cs typeface="Tw Cen MT"/>
              </a:rPr>
              <a:t>p</a:t>
            </a:r>
            <a:r>
              <a:rPr sz="1600" spc="-10" dirty="0">
                <a:solidFill>
                  <a:srgbClr val="FFFFFF"/>
                </a:solidFill>
                <a:latin typeface="Tw Cen MT"/>
                <a:cs typeface="Tw Cen MT"/>
              </a:rPr>
              <a:t>e</a:t>
            </a:r>
            <a:r>
              <a:rPr sz="1600" spc="40" dirty="0">
                <a:solidFill>
                  <a:srgbClr val="FFFFFF"/>
                </a:solidFill>
                <a:latin typeface="Tw Cen MT"/>
                <a:cs typeface="Tw Cen MT"/>
              </a:rPr>
              <a:t>r</a:t>
            </a:r>
            <a:r>
              <a:rPr sz="1600" spc="-10" dirty="0">
                <a:solidFill>
                  <a:srgbClr val="FFFFFF"/>
                </a:solidFill>
                <a:latin typeface="Tw Cen MT"/>
                <a:cs typeface="Tw Cen MT"/>
              </a:rPr>
              <a:t>vi</a:t>
            </a:r>
            <a:r>
              <a:rPr sz="1600" spc="-20" dirty="0">
                <a:solidFill>
                  <a:srgbClr val="FFFFFF"/>
                </a:solidFill>
                <a:latin typeface="Tw Cen MT"/>
                <a:cs typeface="Tw Cen MT"/>
              </a:rPr>
              <a:t>s</a:t>
            </a:r>
            <a:r>
              <a:rPr sz="1600" spc="-10" dirty="0">
                <a:solidFill>
                  <a:srgbClr val="FFFFFF"/>
                </a:solidFill>
                <a:latin typeface="Tw Cen MT"/>
                <a:cs typeface="Tw Cen MT"/>
              </a:rPr>
              <a:t>or</a:t>
            </a:r>
            <a:endParaRPr lang="en-US" sz="1600" spc="-10" dirty="0">
              <a:solidFill>
                <a:srgbClr val="FFFFFF"/>
              </a:solidFill>
              <a:latin typeface="Tw Cen MT"/>
              <a:cs typeface="Tw Cen MT"/>
            </a:endParaRPr>
          </a:p>
          <a:p>
            <a:pPr marL="12700" marR="5080">
              <a:lnSpc>
                <a:spcPct val="126200"/>
              </a:lnSpc>
              <a:spcBef>
                <a:spcPts val="20"/>
              </a:spcBef>
            </a:pPr>
            <a:r>
              <a:rPr lang="en-US" sz="1600" spc="-10" dirty="0">
                <a:solidFill>
                  <a:srgbClr val="FFFFFF"/>
                </a:solidFill>
                <a:latin typeface="Tw Cen MT"/>
                <a:cs typeface="Tw Cen MT"/>
              </a:rPr>
              <a:t>Foster &amp; Homeless </a:t>
            </a:r>
            <a:r>
              <a:rPr lang="en-US" sz="1600" spc="-10">
                <a:solidFill>
                  <a:srgbClr val="FFFFFF"/>
                </a:solidFill>
                <a:latin typeface="Tw Cen MT"/>
                <a:cs typeface="Tw Cen MT"/>
              </a:rPr>
              <a:t>Student Liaison</a:t>
            </a:r>
            <a:endParaRPr lang="en-US" sz="1600" spc="-10" dirty="0">
              <a:solidFill>
                <a:srgbClr val="FFFFFF"/>
              </a:solidFill>
              <a:latin typeface="Tw Cen MT"/>
              <a:cs typeface="Tw Cen MT"/>
            </a:endParaRPr>
          </a:p>
          <a:p>
            <a:pPr marL="12700" marR="5080">
              <a:lnSpc>
                <a:spcPct val="126200"/>
              </a:lnSpc>
              <a:spcBef>
                <a:spcPts val="20"/>
              </a:spcBef>
            </a:pPr>
            <a:r>
              <a:rPr sz="1600" spc="-55" dirty="0">
                <a:solidFill>
                  <a:srgbClr val="FFFFFF"/>
                </a:solidFill>
                <a:latin typeface="Tw Cen MT"/>
                <a:cs typeface="Tw Cen MT"/>
              </a:rPr>
              <a:t>K</a:t>
            </a:r>
            <a:r>
              <a:rPr sz="1600" spc="-15" dirty="0">
                <a:solidFill>
                  <a:srgbClr val="FFFFFF"/>
                </a:solidFill>
                <a:latin typeface="Tw Cen MT"/>
                <a:cs typeface="Tw Cen MT"/>
              </a:rPr>
              <a:t>a</a:t>
            </a:r>
            <a:r>
              <a:rPr sz="1600" spc="-5" dirty="0">
                <a:solidFill>
                  <a:srgbClr val="FFFFFF"/>
                </a:solidFill>
                <a:latin typeface="Tw Cen MT"/>
                <a:cs typeface="Tw Cen MT"/>
              </a:rPr>
              <a:t>t</a:t>
            </a:r>
            <a:r>
              <a:rPr sz="1600" spc="-105" dirty="0">
                <a:solidFill>
                  <a:srgbClr val="FFFFFF"/>
                </a:solidFill>
                <a:latin typeface="Tw Cen MT"/>
                <a:cs typeface="Tw Cen MT"/>
              </a:rPr>
              <a:t>y</a:t>
            </a:r>
            <a:r>
              <a:rPr sz="1600" spc="-15" dirty="0">
                <a:solidFill>
                  <a:srgbClr val="FFFFFF"/>
                </a:solidFill>
                <a:latin typeface="Tw Cen MT"/>
                <a:cs typeface="Tw Cen MT"/>
              </a:rPr>
              <a:t>.Fi</a:t>
            </a:r>
            <a:r>
              <a:rPr sz="1600" spc="-10" dirty="0">
                <a:solidFill>
                  <a:srgbClr val="FFFFFF"/>
                </a:solidFill>
                <a:latin typeface="Tw Cen MT"/>
                <a:cs typeface="Tw Cen MT"/>
              </a:rPr>
              <a:t>tz</a:t>
            </a:r>
            <a:r>
              <a:rPr sz="1600" spc="-55" dirty="0">
                <a:solidFill>
                  <a:srgbClr val="FFFFFF"/>
                </a:solidFill>
                <a:latin typeface="Tw Cen MT"/>
                <a:cs typeface="Tw Cen MT"/>
              </a:rPr>
              <a:t>g</a:t>
            </a:r>
            <a:r>
              <a:rPr sz="1600" spc="-10" dirty="0">
                <a:solidFill>
                  <a:srgbClr val="FFFFFF"/>
                </a:solidFill>
                <a:latin typeface="Tw Cen MT"/>
                <a:cs typeface="Tw Cen MT"/>
              </a:rPr>
              <a:t>er</a:t>
            </a:r>
            <a:r>
              <a:rPr sz="1600" spc="-20" dirty="0">
                <a:solidFill>
                  <a:srgbClr val="FFFFFF"/>
                </a:solidFill>
                <a:latin typeface="Tw Cen MT"/>
                <a:cs typeface="Tw Cen MT"/>
              </a:rPr>
              <a:t>a</a:t>
            </a:r>
            <a:r>
              <a:rPr sz="1600" spc="-5" dirty="0">
                <a:solidFill>
                  <a:srgbClr val="FFFFFF"/>
                </a:solidFill>
                <a:latin typeface="Tw Cen MT"/>
                <a:cs typeface="Tw Cen MT"/>
              </a:rPr>
              <a:t>ld</a:t>
            </a:r>
            <a:r>
              <a:rPr sz="1600" spc="-20" dirty="0">
                <a:solidFill>
                  <a:srgbClr val="FFFFFF"/>
                </a:solidFill>
                <a:latin typeface="Tw Cen MT"/>
                <a:cs typeface="Tw Cen MT"/>
              </a:rPr>
              <a:t>@mi</a:t>
            </a:r>
            <a:r>
              <a:rPr sz="1600" spc="-5" dirty="0">
                <a:solidFill>
                  <a:srgbClr val="FFFFFF"/>
                </a:solidFill>
                <a:latin typeface="Tw Cen MT"/>
                <a:cs typeface="Tw Cen MT"/>
              </a:rPr>
              <a:t>s</a:t>
            </a:r>
            <a:r>
              <a:rPr sz="1600" spc="-10" dirty="0">
                <a:solidFill>
                  <a:srgbClr val="FFFFFF"/>
                </a:solidFill>
                <a:latin typeface="Tw Cen MT"/>
                <a:cs typeface="Tw Cen MT"/>
              </a:rPr>
              <a:t>s</a:t>
            </a:r>
            <a:r>
              <a:rPr sz="1600" spc="-15" dirty="0">
                <a:solidFill>
                  <a:srgbClr val="FFFFFF"/>
                </a:solidFill>
                <a:latin typeface="Tw Cen MT"/>
                <a:cs typeface="Tw Cen MT"/>
              </a:rPr>
              <a:t>i</a:t>
            </a:r>
            <a:r>
              <a:rPr sz="1600" spc="-10" dirty="0">
                <a:solidFill>
                  <a:srgbClr val="FFFFFF"/>
                </a:solidFill>
                <a:latin typeface="Tw Cen MT"/>
                <a:cs typeface="Tw Cen MT"/>
              </a:rPr>
              <a:t>on</a:t>
            </a:r>
            <a:r>
              <a:rPr sz="1600" spc="-15" dirty="0">
                <a:solidFill>
                  <a:srgbClr val="FFFFFF"/>
                </a:solidFill>
                <a:latin typeface="Tw Cen MT"/>
                <a:cs typeface="Tw Cen MT"/>
              </a:rPr>
              <a:t>c</a:t>
            </a:r>
            <a:r>
              <a:rPr sz="1600" spc="-10" dirty="0">
                <a:solidFill>
                  <a:srgbClr val="FFFFFF"/>
                </a:solidFill>
                <a:latin typeface="Tw Cen MT"/>
                <a:cs typeface="Tw Cen MT"/>
              </a:rPr>
              <a:t>oll</a:t>
            </a:r>
            <a:r>
              <a:rPr sz="1600" dirty="0">
                <a:solidFill>
                  <a:srgbClr val="FFFFFF"/>
                </a:solidFill>
                <a:latin typeface="Tw Cen MT"/>
                <a:cs typeface="Tw Cen MT"/>
              </a:rPr>
              <a:t>e</a:t>
            </a:r>
            <a:r>
              <a:rPr sz="1600" spc="-55" dirty="0">
                <a:solidFill>
                  <a:srgbClr val="FFFFFF"/>
                </a:solidFill>
                <a:latin typeface="Tw Cen MT"/>
                <a:cs typeface="Tw Cen MT"/>
              </a:rPr>
              <a:t>g</a:t>
            </a:r>
            <a:r>
              <a:rPr sz="1600" spc="-20" dirty="0">
                <a:solidFill>
                  <a:srgbClr val="FFFFFF"/>
                </a:solidFill>
                <a:latin typeface="Tw Cen MT"/>
                <a:cs typeface="Tw Cen MT"/>
              </a:rPr>
              <a:t>e</a:t>
            </a:r>
            <a:r>
              <a:rPr sz="1600" spc="-15" dirty="0">
                <a:solidFill>
                  <a:srgbClr val="FFFFFF"/>
                </a:solidFill>
                <a:latin typeface="Tw Cen MT"/>
                <a:cs typeface="Tw Cen MT"/>
              </a:rPr>
              <a:t>.e</a:t>
            </a:r>
            <a:r>
              <a:rPr sz="1600" dirty="0">
                <a:solidFill>
                  <a:srgbClr val="FFFFFF"/>
                </a:solidFill>
                <a:latin typeface="Tw Cen MT"/>
                <a:cs typeface="Tw Cen MT"/>
              </a:rPr>
              <a:t>d</a:t>
            </a:r>
            <a:r>
              <a:rPr sz="1600" spc="-10" dirty="0">
                <a:solidFill>
                  <a:srgbClr val="FFFFFF"/>
                </a:solidFill>
                <a:latin typeface="Tw Cen MT"/>
                <a:cs typeface="Tw Cen MT"/>
              </a:rPr>
              <a:t>u</a:t>
            </a:r>
            <a:endParaRPr sz="1600" dirty="0">
              <a:latin typeface="Tw Cen MT"/>
              <a:cs typeface="Tw Cen MT"/>
            </a:endParaRPr>
          </a:p>
        </p:txBody>
      </p:sp>
      <p:sp>
        <p:nvSpPr>
          <p:cNvPr id="9" name="object 9"/>
          <p:cNvSpPr/>
          <p:nvPr/>
        </p:nvSpPr>
        <p:spPr>
          <a:xfrm>
            <a:off x="5257800" y="3505200"/>
            <a:ext cx="3491484" cy="231495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36220" y="381000"/>
            <a:ext cx="3656076" cy="243077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644" y="515198"/>
            <a:ext cx="7103745" cy="508634"/>
          </a:xfrm>
          <a:prstGeom prst="rect">
            <a:avLst/>
          </a:prstGeom>
        </p:spPr>
        <p:txBody>
          <a:bodyPr vert="horz" wrap="square" lIns="0" tIns="0" rIns="0" bIns="0" rtlCol="0">
            <a:spAutoFit/>
          </a:bodyPr>
          <a:lstStyle/>
          <a:p>
            <a:pPr marL="12700">
              <a:lnSpc>
                <a:spcPct val="100000"/>
              </a:lnSpc>
            </a:pPr>
            <a:r>
              <a:rPr sz="3800" dirty="0">
                <a:latin typeface="Tw Cen MT"/>
                <a:cs typeface="Tw Cen MT"/>
              </a:rPr>
              <a:t>Financial A</a:t>
            </a:r>
            <a:r>
              <a:rPr sz="3800" spc="-20" dirty="0">
                <a:latin typeface="Tw Cen MT"/>
                <a:cs typeface="Tw Cen MT"/>
              </a:rPr>
              <a:t>i</a:t>
            </a:r>
            <a:r>
              <a:rPr sz="3800" dirty="0">
                <a:latin typeface="Tw Cen MT"/>
                <a:cs typeface="Tw Cen MT"/>
              </a:rPr>
              <a:t>d</a:t>
            </a:r>
            <a:r>
              <a:rPr sz="3800" spc="20" dirty="0">
                <a:latin typeface="Tw Cen MT"/>
                <a:cs typeface="Tw Cen MT"/>
              </a:rPr>
              <a:t> </a:t>
            </a:r>
            <a:r>
              <a:rPr sz="3800" spc="-70" dirty="0">
                <a:latin typeface="Tw Cen MT"/>
                <a:cs typeface="Tw Cen MT"/>
              </a:rPr>
              <a:t>f</a:t>
            </a:r>
            <a:r>
              <a:rPr sz="3800" dirty="0">
                <a:latin typeface="Tw Cen MT"/>
                <a:cs typeface="Tw Cen MT"/>
              </a:rPr>
              <a:t>or</a:t>
            </a:r>
            <a:r>
              <a:rPr sz="3800" spc="-20" dirty="0">
                <a:latin typeface="Tw Cen MT"/>
                <a:cs typeface="Tw Cen MT"/>
              </a:rPr>
              <a:t> </a:t>
            </a:r>
            <a:r>
              <a:rPr sz="3800" dirty="0">
                <a:latin typeface="Tw Cen MT"/>
                <a:cs typeface="Tw Cen MT"/>
              </a:rPr>
              <a:t>Sp</a:t>
            </a:r>
            <a:r>
              <a:rPr sz="3800" spc="5" dirty="0">
                <a:latin typeface="Tw Cen MT"/>
                <a:cs typeface="Tw Cen MT"/>
              </a:rPr>
              <a:t>e</a:t>
            </a:r>
            <a:r>
              <a:rPr sz="3800" dirty="0">
                <a:latin typeface="Tw Cen MT"/>
                <a:cs typeface="Tw Cen MT"/>
              </a:rPr>
              <a:t>cific</a:t>
            </a:r>
            <a:r>
              <a:rPr sz="3800" spc="-10" dirty="0">
                <a:latin typeface="Tw Cen MT"/>
                <a:cs typeface="Tw Cen MT"/>
              </a:rPr>
              <a:t> </a:t>
            </a:r>
            <a:r>
              <a:rPr sz="3800" spc="-190" dirty="0">
                <a:latin typeface="Tw Cen MT"/>
                <a:cs typeface="Tw Cen MT"/>
              </a:rPr>
              <a:t>P</a:t>
            </a:r>
            <a:r>
              <a:rPr sz="3800" dirty="0">
                <a:latin typeface="Tw Cen MT"/>
                <a:cs typeface="Tw Cen MT"/>
              </a:rPr>
              <a:t>opulations</a:t>
            </a:r>
            <a:endParaRPr sz="3800">
              <a:latin typeface="Tw Cen MT"/>
              <a:cs typeface="Tw Cen MT"/>
            </a:endParaRPr>
          </a:p>
        </p:txBody>
      </p:sp>
      <p:sp>
        <p:nvSpPr>
          <p:cNvPr id="3" name="object 3"/>
          <p:cNvSpPr txBox="1"/>
          <p:nvPr/>
        </p:nvSpPr>
        <p:spPr>
          <a:xfrm>
            <a:off x="535940" y="1949542"/>
            <a:ext cx="7995920" cy="4295140"/>
          </a:xfrm>
          <a:prstGeom prst="rect">
            <a:avLst/>
          </a:prstGeom>
        </p:spPr>
        <p:txBody>
          <a:bodyPr vert="horz" wrap="square" lIns="0" tIns="0" rIns="0" bIns="0" rtlCol="0">
            <a:spAutoFit/>
          </a:bodyPr>
          <a:lstStyle/>
          <a:p>
            <a:pPr marL="287020" indent="-274320">
              <a:lnSpc>
                <a:spcPct val="100000"/>
              </a:lnSpc>
              <a:buClr>
                <a:srgbClr val="92D050"/>
              </a:buClr>
              <a:buSzPct val="93181"/>
              <a:buFont typeface="Arial"/>
              <a:buChar char="●"/>
              <a:tabLst>
                <a:tab pos="287020" algn="l"/>
              </a:tabLst>
            </a:pPr>
            <a:r>
              <a:rPr sz="2200" spc="-15" dirty="0">
                <a:latin typeface="Tw Cen MT"/>
                <a:cs typeface="Tw Cen MT"/>
              </a:rPr>
              <a:t>Middle</a:t>
            </a:r>
            <a:r>
              <a:rPr sz="2200" spc="35" dirty="0">
                <a:latin typeface="Tw Cen MT"/>
                <a:cs typeface="Tw Cen MT"/>
              </a:rPr>
              <a:t> </a:t>
            </a:r>
            <a:r>
              <a:rPr sz="2200" spc="-10" dirty="0">
                <a:latin typeface="Tw Cen MT"/>
                <a:cs typeface="Tw Cen MT"/>
              </a:rPr>
              <a:t>C</a:t>
            </a:r>
            <a:r>
              <a:rPr sz="2200" spc="-15" dirty="0">
                <a:latin typeface="Tw Cen MT"/>
                <a:cs typeface="Tw Cen MT"/>
              </a:rPr>
              <a:t>las</a:t>
            </a:r>
            <a:r>
              <a:rPr sz="2200" spc="-10" dirty="0">
                <a:latin typeface="Tw Cen MT"/>
                <a:cs typeface="Tw Cen MT"/>
              </a:rPr>
              <a:t>s</a:t>
            </a:r>
            <a:r>
              <a:rPr sz="2200" spc="15" dirty="0">
                <a:latin typeface="Tw Cen MT"/>
                <a:cs typeface="Tw Cen MT"/>
              </a:rPr>
              <a:t> </a:t>
            </a:r>
            <a:r>
              <a:rPr sz="2200" spc="-10" dirty="0">
                <a:latin typeface="Tw Cen MT"/>
                <a:cs typeface="Tw Cen MT"/>
              </a:rPr>
              <a:t>S</a:t>
            </a:r>
            <a:r>
              <a:rPr sz="2200" spc="65" dirty="0">
                <a:latin typeface="Tw Cen MT"/>
                <a:cs typeface="Tw Cen MT"/>
              </a:rPr>
              <a:t>c</a:t>
            </a:r>
            <a:r>
              <a:rPr sz="2200" spc="-10" dirty="0">
                <a:latin typeface="Tw Cen MT"/>
                <a:cs typeface="Tw Cen MT"/>
              </a:rPr>
              <a:t>ho</a:t>
            </a:r>
            <a:r>
              <a:rPr sz="2200" spc="-15" dirty="0">
                <a:latin typeface="Tw Cen MT"/>
                <a:cs typeface="Tw Cen MT"/>
              </a:rPr>
              <a:t>larship</a:t>
            </a:r>
            <a:r>
              <a:rPr sz="2200" spc="-5" dirty="0">
                <a:latin typeface="Tw Cen MT"/>
                <a:cs typeface="Tw Cen MT"/>
              </a:rPr>
              <a:t>:</a:t>
            </a:r>
            <a:r>
              <a:rPr sz="2200" spc="50" dirty="0">
                <a:latin typeface="Tw Cen MT"/>
                <a:cs typeface="Tw Cen MT"/>
              </a:rPr>
              <a:t> </a:t>
            </a:r>
            <a:r>
              <a:rPr sz="2200" b="1" spc="-20" dirty="0">
                <a:solidFill>
                  <a:srgbClr val="FF3300"/>
                </a:solidFill>
                <a:latin typeface="Tw Cen MT"/>
                <a:cs typeface="Tw Cen MT"/>
                <a:hlinkClick r:id="rId3"/>
              </a:rPr>
              <a:t>ww</a:t>
            </a:r>
            <a:r>
              <a:rPr sz="2200" b="1" spc="-210" dirty="0">
                <a:solidFill>
                  <a:srgbClr val="FF3300"/>
                </a:solidFill>
                <a:latin typeface="Tw Cen MT"/>
                <a:cs typeface="Tw Cen MT"/>
                <a:hlinkClick r:id="rId3"/>
              </a:rPr>
              <a:t>w</a:t>
            </a:r>
            <a:r>
              <a:rPr sz="2200" b="1" spc="-10" dirty="0">
                <a:solidFill>
                  <a:srgbClr val="FF3300"/>
                </a:solidFill>
                <a:latin typeface="Tw Cen MT"/>
                <a:cs typeface="Tw Cen MT"/>
                <a:hlinkClick r:id="rId3"/>
              </a:rPr>
              <a:t>.csac.</a:t>
            </a:r>
            <a:r>
              <a:rPr sz="2200" b="1" spc="-5" dirty="0">
                <a:solidFill>
                  <a:srgbClr val="FF3300"/>
                </a:solidFill>
                <a:latin typeface="Tw Cen MT"/>
                <a:cs typeface="Tw Cen MT"/>
                <a:hlinkClick r:id="rId3"/>
              </a:rPr>
              <a:t>c</a:t>
            </a:r>
            <a:r>
              <a:rPr sz="2200" b="1" spc="-15" dirty="0">
                <a:solidFill>
                  <a:srgbClr val="FF3300"/>
                </a:solidFill>
                <a:latin typeface="Tw Cen MT"/>
                <a:cs typeface="Tw Cen MT"/>
                <a:hlinkClick r:id="rId3"/>
              </a:rPr>
              <a:t>a</a:t>
            </a:r>
            <a:r>
              <a:rPr sz="2200" b="1" spc="-5" dirty="0">
                <a:solidFill>
                  <a:srgbClr val="FF3300"/>
                </a:solidFill>
                <a:latin typeface="Tw Cen MT"/>
                <a:cs typeface="Tw Cen MT"/>
                <a:hlinkClick r:id="rId3"/>
              </a:rPr>
              <a:t>.</a:t>
            </a:r>
            <a:r>
              <a:rPr sz="2200" b="1" spc="-15" dirty="0">
                <a:solidFill>
                  <a:srgbClr val="FF3300"/>
                </a:solidFill>
                <a:latin typeface="Tw Cen MT"/>
                <a:cs typeface="Tw Cen MT"/>
                <a:hlinkClick r:id="rId3"/>
              </a:rPr>
              <a:t>g</a:t>
            </a:r>
            <a:r>
              <a:rPr sz="2200" b="1" spc="-75" dirty="0">
                <a:solidFill>
                  <a:srgbClr val="FF3300"/>
                </a:solidFill>
                <a:latin typeface="Tw Cen MT"/>
                <a:cs typeface="Tw Cen MT"/>
                <a:hlinkClick r:id="rId3"/>
              </a:rPr>
              <a:t>o</a:t>
            </a:r>
            <a:r>
              <a:rPr sz="2200" b="1" spc="-15" dirty="0">
                <a:solidFill>
                  <a:srgbClr val="FF3300"/>
                </a:solidFill>
                <a:latin typeface="Tw Cen MT"/>
                <a:cs typeface="Tw Cen MT"/>
                <a:hlinkClick r:id="rId3"/>
              </a:rPr>
              <a:t>v</a:t>
            </a:r>
            <a:endParaRPr sz="2200">
              <a:latin typeface="Tw Cen MT"/>
              <a:cs typeface="Tw Cen MT"/>
            </a:endParaRPr>
          </a:p>
          <a:p>
            <a:pPr marL="287020" indent="-274320">
              <a:lnSpc>
                <a:spcPct val="100000"/>
              </a:lnSpc>
              <a:spcBef>
                <a:spcPts val="265"/>
              </a:spcBef>
              <a:buClr>
                <a:srgbClr val="92D050"/>
              </a:buClr>
              <a:buSzPct val="93181"/>
              <a:buFont typeface="Arial"/>
              <a:buChar char="●"/>
              <a:tabLst>
                <a:tab pos="287020" algn="l"/>
              </a:tabLst>
            </a:pPr>
            <a:r>
              <a:rPr sz="2200" spc="-35" dirty="0">
                <a:latin typeface="Tw Cen MT"/>
                <a:cs typeface="Tw Cen MT"/>
              </a:rPr>
              <a:t>F</a:t>
            </a:r>
            <a:r>
              <a:rPr sz="2200" spc="-10" dirty="0">
                <a:latin typeface="Tw Cen MT"/>
                <a:cs typeface="Tw Cen MT"/>
              </a:rPr>
              <a:t>ost</a:t>
            </a:r>
            <a:r>
              <a:rPr sz="2200" spc="-5" dirty="0">
                <a:latin typeface="Tw Cen MT"/>
                <a:cs typeface="Tw Cen MT"/>
              </a:rPr>
              <a:t>e</a:t>
            </a:r>
            <a:r>
              <a:rPr sz="2200" spc="-10" dirty="0">
                <a:latin typeface="Tw Cen MT"/>
                <a:cs typeface="Tw Cen MT"/>
              </a:rPr>
              <a:t>r</a:t>
            </a:r>
            <a:r>
              <a:rPr sz="2200" spc="10" dirty="0">
                <a:latin typeface="Tw Cen MT"/>
                <a:cs typeface="Tw Cen MT"/>
              </a:rPr>
              <a:t> </a:t>
            </a:r>
            <a:r>
              <a:rPr sz="2200" spc="-195" dirty="0">
                <a:latin typeface="Tw Cen MT"/>
                <a:cs typeface="Tw Cen MT"/>
              </a:rPr>
              <a:t>Y</a:t>
            </a:r>
            <a:r>
              <a:rPr sz="2200" spc="-10" dirty="0">
                <a:latin typeface="Tw Cen MT"/>
                <a:cs typeface="Tw Cen MT"/>
              </a:rPr>
              <a:t>outh:</a:t>
            </a:r>
            <a:r>
              <a:rPr sz="2200" spc="15" dirty="0">
                <a:latin typeface="Tw Cen MT"/>
                <a:cs typeface="Tw Cen MT"/>
              </a:rPr>
              <a:t> </a:t>
            </a:r>
            <a:r>
              <a:rPr sz="2200" b="1" spc="-15" dirty="0">
                <a:solidFill>
                  <a:srgbClr val="006FC0"/>
                </a:solidFill>
                <a:latin typeface="Tw Cen MT"/>
                <a:cs typeface="Tw Cen MT"/>
              </a:rPr>
              <a:t>Cha</a:t>
            </a:r>
            <a:r>
              <a:rPr sz="2200" b="1" spc="15" dirty="0">
                <a:solidFill>
                  <a:srgbClr val="006FC0"/>
                </a:solidFill>
                <a:latin typeface="Tw Cen MT"/>
                <a:cs typeface="Tw Cen MT"/>
              </a:rPr>
              <a:t>f</a:t>
            </a:r>
            <a:r>
              <a:rPr sz="2200" b="1" spc="-15" dirty="0">
                <a:solidFill>
                  <a:srgbClr val="006FC0"/>
                </a:solidFill>
                <a:latin typeface="Tw Cen MT"/>
                <a:cs typeface="Tw Cen MT"/>
              </a:rPr>
              <a:t>ee</a:t>
            </a:r>
            <a:r>
              <a:rPr sz="2200" b="1" spc="-5" dirty="0">
                <a:solidFill>
                  <a:srgbClr val="006FC0"/>
                </a:solidFill>
                <a:latin typeface="Tw Cen MT"/>
                <a:cs typeface="Tw Cen MT"/>
              </a:rPr>
              <a:t> </a:t>
            </a:r>
            <a:r>
              <a:rPr sz="2200" b="1" spc="-20" dirty="0">
                <a:solidFill>
                  <a:srgbClr val="006FC0"/>
                </a:solidFill>
                <a:latin typeface="Tw Cen MT"/>
                <a:cs typeface="Tw Cen MT"/>
              </a:rPr>
              <a:t>G</a:t>
            </a:r>
            <a:r>
              <a:rPr sz="2200" b="1" spc="0" dirty="0">
                <a:solidFill>
                  <a:srgbClr val="006FC0"/>
                </a:solidFill>
                <a:latin typeface="Tw Cen MT"/>
                <a:cs typeface="Tw Cen MT"/>
              </a:rPr>
              <a:t>r</a:t>
            </a:r>
            <a:r>
              <a:rPr sz="2200" b="1" spc="-10" dirty="0">
                <a:solidFill>
                  <a:srgbClr val="006FC0"/>
                </a:solidFill>
                <a:latin typeface="Tw Cen MT"/>
                <a:cs typeface="Tw Cen MT"/>
              </a:rPr>
              <a:t>ant</a:t>
            </a:r>
            <a:r>
              <a:rPr sz="2200" b="1" spc="45" dirty="0">
                <a:solidFill>
                  <a:srgbClr val="006FC0"/>
                </a:solidFill>
                <a:latin typeface="Tw Cen MT"/>
                <a:cs typeface="Tw Cen MT"/>
              </a:rPr>
              <a:t> </a:t>
            </a:r>
            <a:r>
              <a:rPr sz="2200" spc="-15" dirty="0">
                <a:latin typeface="Tw Cen MT"/>
                <a:cs typeface="Tw Cen MT"/>
              </a:rPr>
              <a:t>~</a:t>
            </a:r>
            <a:r>
              <a:rPr sz="2200" spc="-5" dirty="0">
                <a:latin typeface="Tw Cen MT"/>
                <a:cs typeface="Tw Cen MT"/>
              </a:rPr>
              <a:t> </a:t>
            </a:r>
            <a:r>
              <a:rPr sz="2200" spc="-15" dirty="0">
                <a:latin typeface="Tw Cen MT"/>
                <a:cs typeface="Tw Cen MT"/>
              </a:rPr>
              <a:t>up</a:t>
            </a:r>
            <a:r>
              <a:rPr sz="2200" spc="5" dirty="0">
                <a:latin typeface="Tw Cen MT"/>
                <a:cs typeface="Tw Cen MT"/>
              </a:rPr>
              <a:t> </a:t>
            </a:r>
            <a:r>
              <a:rPr sz="2200" spc="-10" dirty="0">
                <a:latin typeface="Tw Cen MT"/>
                <a:cs typeface="Tw Cen MT"/>
              </a:rPr>
              <a:t>to</a:t>
            </a:r>
            <a:r>
              <a:rPr sz="2200" spc="20" dirty="0">
                <a:latin typeface="Tw Cen MT"/>
                <a:cs typeface="Tw Cen MT"/>
              </a:rPr>
              <a:t> </a:t>
            </a:r>
            <a:r>
              <a:rPr sz="2200" b="1" spc="-20" dirty="0">
                <a:solidFill>
                  <a:srgbClr val="006C30"/>
                </a:solidFill>
                <a:latin typeface="Tw Cen MT"/>
                <a:cs typeface="Tw Cen MT"/>
              </a:rPr>
              <a:t>$500</a:t>
            </a:r>
            <a:r>
              <a:rPr sz="2200" b="1" spc="-15" dirty="0">
                <a:solidFill>
                  <a:srgbClr val="006C30"/>
                </a:solidFill>
                <a:latin typeface="Tw Cen MT"/>
                <a:cs typeface="Tw Cen MT"/>
              </a:rPr>
              <a:t>0 </a:t>
            </a:r>
            <a:r>
              <a:rPr sz="2200" b="1" spc="-20" dirty="0">
                <a:solidFill>
                  <a:srgbClr val="FF3300"/>
                </a:solidFill>
                <a:latin typeface="Tw Cen MT"/>
                <a:cs typeface="Tw Cen MT"/>
                <a:hlinkClick r:id="rId4"/>
              </a:rPr>
              <a:t>ww</a:t>
            </a:r>
            <a:r>
              <a:rPr sz="2200" b="1" spc="-210" dirty="0">
                <a:solidFill>
                  <a:srgbClr val="FF3300"/>
                </a:solidFill>
                <a:latin typeface="Tw Cen MT"/>
                <a:cs typeface="Tw Cen MT"/>
                <a:hlinkClick r:id="rId4"/>
              </a:rPr>
              <a:t>w</a:t>
            </a:r>
            <a:r>
              <a:rPr sz="2200" b="1" spc="-5" dirty="0">
                <a:solidFill>
                  <a:srgbClr val="FF3300"/>
                </a:solidFill>
                <a:latin typeface="Tw Cen MT"/>
                <a:cs typeface="Tw Cen MT"/>
                <a:hlinkClick r:id="rId4"/>
              </a:rPr>
              <a:t>.</a:t>
            </a:r>
            <a:r>
              <a:rPr sz="2200" b="1" spc="-15" dirty="0">
                <a:solidFill>
                  <a:srgbClr val="FF3300"/>
                </a:solidFill>
                <a:latin typeface="Tw Cen MT"/>
                <a:cs typeface="Tw Cen MT"/>
                <a:hlinkClick r:id="rId4"/>
              </a:rPr>
              <a:t>cha</a:t>
            </a:r>
            <a:r>
              <a:rPr sz="2200" b="1" spc="5" dirty="0">
                <a:solidFill>
                  <a:srgbClr val="FF3300"/>
                </a:solidFill>
                <a:latin typeface="Tw Cen MT"/>
                <a:cs typeface="Tw Cen MT"/>
                <a:hlinkClick r:id="rId4"/>
              </a:rPr>
              <a:t>f</a:t>
            </a:r>
            <a:r>
              <a:rPr sz="2200" b="1" spc="-15" dirty="0">
                <a:solidFill>
                  <a:srgbClr val="FF3300"/>
                </a:solidFill>
                <a:latin typeface="Tw Cen MT"/>
                <a:cs typeface="Tw Cen MT"/>
                <a:hlinkClick r:id="rId4"/>
              </a:rPr>
              <a:t>e</a:t>
            </a:r>
            <a:r>
              <a:rPr sz="2200" b="1" spc="-10" dirty="0">
                <a:solidFill>
                  <a:srgbClr val="FF3300"/>
                </a:solidFill>
                <a:latin typeface="Tw Cen MT"/>
                <a:cs typeface="Tw Cen MT"/>
                <a:hlinkClick r:id="rId4"/>
              </a:rPr>
              <a:t>e.csac.</a:t>
            </a:r>
            <a:r>
              <a:rPr sz="2200" b="1" spc="-5" dirty="0">
                <a:solidFill>
                  <a:srgbClr val="FF3300"/>
                </a:solidFill>
                <a:latin typeface="Tw Cen MT"/>
                <a:cs typeface="Tw Cen MT"/>
                <a:hlinkClick r:id="rId4"/>
              </a:rPr>
              <a:t>c</a:t>
            </a:r>
            <a:r>
              <a:rPr sz="2200" b="1" spc="-15" dirty="0">
                <a:solidFill>
                  <a:srgbClr val="FF3300"/>
                </a:solidFill>
                <a:latin typeface="Tw Cen MT"/>
                <a:cs typeface="Tw Cen MT"/>
                <a:hlinkClick r:id="rId4"/>
              </a:rPr>
              <a:t>a</a:t>
            </a:r>
            <a:r>
              <a:rPr sz="2200" b="1" spc="-5" dirty="0">
                <a:solidFill>
                  <a:srgbClr val="FF3300"/>
                </a:solidFill>
                <a:latin typeface="Tw Cen MT"/>
                <a:cs typeface="Tw Cen MT"/>
                <a:hlinkClick r:id="rId4"/>
              </a:rPr>
              <a:t>.</a:t>
            </a:r>
            <a:r>
              <a:rPr sz="2200" b="1" spc="-15" dirty="0">
                <a:solidFill>
                  <a:srgbClr val="FF3300"/>
                </a:solidFill>
                <a:latin typeface="Tw Cen MT"/>
                <a:cs typeface="Tw Cen MT"/>
                <a:hlinkClick r:id="rId4"/>
              </a:rPr>
              <a:t>g</a:t>
            </a:r>
            <a:r>
              <a:rPr sz="2200" b="1" spc="-90" dirty="0">
                <a:solidFill>
                  <a:srgbClr val="FF3300"/>
                </a:solidFill>
                <a:latin typeface="Tw Cen MT"/>
                <a:cs typeface="Tw Cen MT"/>
                <a:hlinkClick r:id="rId4"/>
              </a:rPr>
              <a:t>o</a:t>
            </a:r>
            <a:r>
              <a:rPr sz="2200" b="1" spc="-15" dirty="0">
                <a:solidFill>
                  <a:srgbClr val="FF3300"/>
                </a:solidFill>
                <a:latin typeface="Tw Cen MT"/>
                <a:cs typeface="Tw Cen MT"/>
                <a:hlinkClick r:id="rId4"/>
              </a:rPr>
              <a:t>v</a:t>
            </a:r>
            <a:endParaRPr sz="2200">
              <a:latin typeface="Tw Cen MT"/>
              <a:cs typeface="Tw Cen MT"/>
            </a:endParaRPr>
          </a:p>
          <a:p>
            <a:pPr marL="287020" indent="-274320">
              <a:lnSpc>
                <a:spcPct val="100000"/>
              </a:lnSpc>
              <a:spcBef>
                <a:spcPts val="265"/>
              </a:spcBef>
              <a:buClr>
                <a:srgbClr val="92D050"/>
              </a:buClr>
              <a:buSzPct val="93181"/>
              <a:buFont typeface="Arial"/>
              <a:buChar char="●"/>
              <a:tabLst>
                <a:tab pos="287020" algn="l"/>
                <a:tab pos="1382395" algn="l"/>
              </a:tabLst>
            </a:pPr>
            <a:r>
              <a:rPr sz="2200" spc="-15" dirty="0">
                <a:latin typeface="Tw Cen MT"/>
                <a:cs typeface="Tw Cen MT"/>
              </a:rPr>
              <a:t>A</a:t>
            </a:r>
            <a:r>
              <a:rPr sz="2200" spc="-5" dirty="0">
                <a:latin typeface="Tw Cen MT"/>
                <a:cs typeface="Tw Cen MT"/>
              </a:rPr>
              <a:t>t</a:t>
            </a:r>
            <a:r>
              <a:rPr sz="2200" spc="-10" dirty="0">
                <a:latin typeface="Tw Cen MT"/>
                <a:cs typeface="Tw Cen MT"/>
              </a:rPr>
              <a:t>hle</a:t>
            </a:r>
            <a:r>
              <a:rPr sz="2200" spc="-5" dirty="0">
                <a:latin typeface="Tw Cen MT"/>
                <a:cs typeface="Tw Cen MT"/>
              </a:rPr>
              <a:t>t</a:t>
            </a:r>
            <a:r>
              <a:rPr sz="2200" spc="-10" dirty="0">
                <a:latin typeface="Tw Cen MT"/>
                <a:cs typeface="Tw Cen MT"/>
              </a:rPr>
              <a:t>es:</a:t>
            </a:r>
            <a:r>
              <a:rPr sz="2200" dirty="0">
                <a:latin typeface="Tw Cen MT"/>
                <a:cs typeface="Tw Cen MT"/>
              </a:rPr>
              <a:t>	</a:t>
            </a:r>
            <a:r>
              <a:rPr sz="2200" b="1" spc="-20" dirty="0">
                <a:solidFill>
                  <a:srgbClr val="FF3300"/>
                </a:solidFill>
                <a:latin typeface="Tw Cen MT"/>
                <a:cs typeface="Tw Cen MT"/>
                <a:hlinkClick r:id="rId5"/>
              </a:rPr>
              <a:t>ww</a:t>
            </a:r>
            <a:r>
              <a:rPr sz="2200" b="1" spc="-220" dirty="0">
                <a:solidFill>
                  <a:srgbClr val="FF3300"/>
                </a:solidFill>
                <a:latin typeface="Tw Cen MT"/>
                <a:cs typeface="Tw Cen MT"/>
                <a:hlinkClick r:id="rId5"/>
              </a:rPr>
              <a:t>w</a:t>
            </a:r>
            <a:r>
              <a:rPr sz="2200" b="1" spc="-10" dirty="0">
                <a:solidFill>
                  <a:srgbClr val="FF3300"/>
                </a:solidFill>
                <a:latin typeface="Tw Cen MT"/>
                <a:cs typeface="Tw Cen MT"/>
                <a:hlinkClick r:id="rId5"/>
              </a:rPr>
              <a:t>.ncaaclearingho</a:t>
            </a:r>
            <a:r>
              <a:rPr sz="2200" b="1" spc="-25" dirty="0">
                <a:solidFill>
                  <a:srgbClr val="FF3300"/>
                </a:solidFill>
                <a:latin typeface="Tw Cen MT"/>
                <a:cs typeface="Tw Cen MT"/>
                <a:hlinkClick r:id="rId5"/>
              </a:rPr>
              <a:t>u</a:t>
            </a:r>
            <a:r>
              <a:rPr sz="2200" b="1" spc="-10" dirty="0">
                <a:solidFill>
                  <a:srgbClr val="FF3300"/>
                </a:solidFill>
                <a:latin typeface="Tw Cen MT"/>
                <a:cs typeface="Tw Cen MT"/>
                <a:hlinkClick r:id="rId5"/>
              </a:rPr>
              <a:t>se.</a:t>
            </a:r>
            <a:r>
              <a:rPr sz="2200" b="1" spc="-30" dirty="0">
                <a:solidFill>
                  <a:srgbClr val="FF3300"/>
                </a:solidFill>
                <a:latin typeface="Tw Cen MT"/>
                <a:cs typeface="Tw Cen MT"/>
                <a:hlinkClick r:id="rId5"/>
              </a:rPr>
              <a:t>n</a:t>
            </a:r>
            <a:r>
              <a:rPr sz="2200" b="1" spc="-10" dirty="0">
                <a:solidFill>
                  <a:srgbClr val="FF3300"/>
                </a:solidFill>
                <a:latin typeface="Tw Cen MT"/>
                <a:cs typeface="Tw Cen MT"/>
                <a:hlinkClick r:id="rId5"/>
              </a:rPr>
              <a:t>et</a:t>
            </a:r>
            <a:endParaRPr sz="2200">
              <a:latin typeface="Tw Cen MT"/>
              <a:cs typeface="Tw Cen MT"/>
            </a:endParaRPr>
          </a:p>
          <a:p>
            <a:pPr marL="287020" indent="-274320">
              <a:lnSpc>
                <a:spcPct val="100000"/>
              </a:lnSpc>
              <a:spcBef>
                <a:spcPts val="265"/>
              </a:spcBef>
              <a:buClr>
                <a:srgbClr val="92D050"/>
              </a:buClr>
              <a:buSzPct val="93181"/>
              <a:buFont typeface="Arial"/>
              <a:buChar char="●"/>
              <a:tabLst>
                <a:tab pos="287020" algn="l"/>
              </a:tabLst>
            </a:pPr>
            <a:r>
              <a:rPr sz="2200" spc="-10" dirty="0">
                <a:latin typeface="Tw Cen MT"/>
                <a:cs typeface="Tw Cen MT"/>
              </a:rPr>
              <a:t>Students</a:t>
            </a:r>
            <a:r>
              <a:rPr sz="2200" spc="5" dirty="0">
                <a:latin typeface="Tw Cen MT"/>
                <a:cs typeface="Tw Cen MT"/>
              </a:rPr>
              <a:t> </a:t>
            </a:r>
            <a:r>
              <a:rPr sz="2200" spc="-10" dirty="0">
                <a:latin typeface="Tw Cen MT"/>
                <a:cs typeface="Tw Cen MT"/>
              </a:rPr>
              <a:t>with</a:t>
            </a:r>
            <a:r>
              <a:rPr sz="2200" spc="20" dirty="0">
                <a:latin typeface="Tw Cen MT"/>
                <a:cs typeface="Tw Cen MT"/>
              </a:rPr>
              <a:t> </a:t>
            </a:r>
            <a:r>
              <a:rPr sz="2200" spc="-15" dirty="0">
                <a:latin typeface="Tw Cen MT"/>
                <a:cs typeface="Tw Cen MT"/>
              </a:rPr>
              <a:t>d</a:t>
            </a:r>
            <a:r>
              <a:rPr sz="2200" spc="-10" dirty="0">
                <a:latin typeface="Tw Cen MT"/>
                <a:cs typeface="Tw Cen MT"/>
              </a:rPr>
              <a:t>e</a:t>
            </a:r>
            <a:r>
              <a:rPr sz="2200" spc="-15" dirty="0">
                <a:latin typeface="Tw Cen MT"/>
                <a:cs typeface="Tw Cen MT"/>
              </a:rPr>
              <a:t>p</a:t>
            </a:r>
            <a:r>
              <a:rPr sz="2200" spc="-10" dirty="0">
                <a:latin typeface="Tw Cen MT"/>
                <a:cs typeface="Tw Cen MT"/>
              </a:rPr>
              <a:t>e</a:t>
            </a:r>
            <a:r>
              <a:rPr sz="2200" spc="-15" dirty="0">
                <a:latin typeface="Tw Cen MT"/>
                <a:cs typeface="Tw Cen MT"/>
              </a:rPr>
              <a:t>nd</a:t>
            </a:r>
            <a:r>
              <a:rPr sz="2200" spc="-10" dirty="0">
                <a:latin typeface="Tw Cen MT"/>
                <a:cs typeface="Tw Cen MT"/>
              </a:rPr>
              <a:t>ents:</a:t>
            </a:r>
            <a:r>
              <a:rPr sz="2200" spc="5" dirty="0">
                <a:latin typeface="Tw Cen MT"/>
                <a:cs typeface="Tw Cen MT"/>
              </a:rPr>
              <a:t> </a:t>
            </a:r>
            <a:r>
              <a:rPr sz="2200" b="1" spc="-15" dirty="0">
                <a:solidFill>
                  <a:srgbClr val="006FC0"/>
                </a:solidFill>
                <a:latin typeface="Tw Cen MT"/>
                <a:cs typeface="Tw Cen MT"/>
              </a:rPr>
              <a:t>EOP&amp;S</a:t>
            </a:r>
            <a:r>
              <a:rPr sz="2200" spc="-10" dirty="0">
                <a:solidFill>
                  <a:srgbClr val="006FC0"/>
                </a:solidFill>
                <a:latin typeface="Tw Cen MT"/>
                <a:cs typeface="Tw Cen MT"/>
              </a:rPr>
              <a:t>/</a:t>
            </a:r>
            <a:r>
              <a:rPr sz="2200" b="1" spc="-15" dirty="0">
                <a:solidFill>
                  <a:srgbClr val="006FC0"/>
                </a:solidFill>
                <a:latin typeface="Tw Cen MT"/>
                <a:cs typeface="Tw Cen MT"/>
              </a:rPr>
              <a:t>CA</a:t>
            </a:r>
            <a:r>
              <a:rPr sz="2200" b="1" spc="-10" dirty="0">
                <a:solidFill>
                  <a:srgbClr val="006FC0"/>
                </a:solidFill>
                <a:latin typeface="Tw Cen MT"/>
                <a:cs typeface="Tw Cen MT"/>
              </a:rPr>
              <a:t>R</a:t>
            </a:r>
            <a:r>
              <a:rPr sz="2200" b="1" spc="-15" dirty="0">
                <a:solidFill>
                  <a:srgbClr val="006FC0"/>
                </a:solidFill>
                <a:latin typeface="Tw Cen MT"/>
                <a:cs typeface="Tw Cen MT"/>
              </a:rPr>
              <a:t>E</a:t>
            </a:r>
            <a:r>
              <a:rPr sz="2200" b="1" spc="20" dirty="0">
                <a:solidFill>
                  <a:srgbClr val="006FC0"/>
                </a:solidFill>
                <a:latin typeface="Tw Cen MT"/>
                <a:cs typeface="Tw Cen MT"/>
              </a:rPr>
              <a:t> </a:t>
            </a:r>
            <a:r>
              <a:rPr sz="2200" spc="-15" dirty="0">
                <a:latin typeface="Tw Cen MT"/>
                <a:cs typeface="Tw Cen MT"/>
              </a:rPr>
              <a:t>and</a:t>
            </a:r>
            <a:r>
              <a:rPr sz="2200" spc="10" dirty="0">
                <a:latin typeface="Tw Cen MT"/>
                <a:cs typeface="Tw Cen MT"/>
              </a:rPr>
              <a:t> </a:t>
            </a:r>
            <a:r>
              <a:rPr sz="2200" b="1" spc="-15" dirty="0">
                <a:solidFill>
                  <a:srgbClr val="006FC0"/>
                </a:solidFill>
                <a:latin typeface="Tw Cen MT"/>
                <a:cs typeface="Tw Cen MT"/>
              </a:rPr>
              <a:t>C</a:t>
            </a:r>
            <a:r>
              <a:rPr sz="2200" b="1" spc="-10" dirty="0">
                <a:solidFill>
                  <a:srgbClr val="006FC0"/>
                </a:solidFill>
                <a:latin typeface="Tw Cen MT"/>
                <a:cs typeface="Tw Cen MT"/>
              </a:rPr>
              <a:t>al</a:t>
            </a:r>
            <a:r>
              <a:rPr sz="2200" b="1" spc="-40" dirty="0">
                <a:solidFill>
                  <a:srgbClr val="006FC0"/>
                </a:solidFill>
                <a:latin typeface="Tw Cen MT"/>
                <a:cs typeface="Tw Cen MT"/>
              </a:rPr>
              <a:t>W</a:t>
            </a:r>
            <a:r>
              <a:rPr sz="2200" b="1" spc="-20" dirty="0">
                <a:solidFill>
                  <a:srgbClr val="006FC0"/>
                </a:solidFill>
                <a:latin typeface="Tw Cen MT"/>
                <a:cs typeface="Tw Cen MT"/>
              </a:rPr>
              <a:t>ORKs</a:t>
            </a:r>
            <a:endParaRPr sz="2200">
              <a:latin typeface="Tw Cen MT"/>
              <a:cs typeface="Tw Cen MT"/>
            </a:endParaRPr>
          </a:p>
          <a:p>
            <a:pPr marL="287020" indent="-274320">
              <a:lnSpc>
                <a:spcPct val="100000"/>
              </a:lnSpc>
              <a:spcBef>
                <a:spcPts val="260"/>
              </a:spcBef>
              <a:buClr>
                <a:srgbClr val="92D050"/>
              </a:buClr>
              <a:buSzPct val="93181"/>
              <a:buFont typeface="Arial"/>
              <a:buChar char="●"/>
              <a:tabLst>
                <a:tab pos="287020" algn="l"/>
                <a:tab pos="3205480" algn="l"/>
              </a:tabLst>
            </a:pPr>
            <a:r>
              <a:rPr sz="2200" spc="-10" dirty="0">
                <a:latin typeface="Tw Cen MT"/>
                <a:cs typeface="Tw Cen MT"/>
              </a:rPr>
              <a:t>Students</a:t>
            </a:r>
            <a:r>
              <a:rPr sz="2200" spc="5" dirty="0">
                <a:latin typeface="Tw Cen MT"/>
                <a:cs typeface="Tw Cen MT"/>
              </a:rPr>
              <a:t> </a:t>
            </a:r>
            <a:r>
              <a:rPr sz="2200" spc="-10" dirty="0">
                <a:latin typeface="Tw Cen MT"/>
                <a:cs typeface="Tw Cen MT"/>
              </a:rPr>
              <a:t>with</a:t>
            </a:r>
            <a:r>
              <a:rPr sz="2200" spc="20" dirty="0">
                <a:latin typeface="Tw Cen MT"/>
                <a:cs typeface="Tw Cen MT"/>
              </a:rPr>
              <a:t> </a:t>
            </a:r>
            <a:r>
              <a:rPr sz="2200" spc="-10" dirty="0">
                <a:latin typeface="Tw Cen MT"/>
                <a:cs typeface="Tw Cen MT"/>
              </a:rPr>
              <a:t>disabilities:</a:t>
            </a:r>
            <a:r>
              <a:rPr sz="2200" dirty="0">
                <a:latin typeface="Tw Cen MT"/>
                <a:cs typeface="Tw Cen MT"/>
              </a:rPr>
              <a:t>	</a:t>
            </a:r>
            <a:r>
              <a:rPr sz="2200" b="1" spc="-20" dirty="0">
                <a:solidFill>
                  <a:srgbClr val="FF3300"/>
                </a:solidFill>
                <a:latin typeface="Tw Cen MT"/>
                <a:cs typeface="Tw Cen MT"/>
                <a:hlinkClick r:id="rId6"/>
              </a:rPr>
              <a:t>ww</a:t>
            </a:r>
            <a:r>
              <a:rPr sz="2200" b="1" spc="-210" dirty="0">
                <a:solidFill>
                  <a:srgbClr val="FF3300"/>
                </a:solidFill>
                <a:latin typeface="Tw Cen MT"/>
                <a:cs typeface="Tw Cen MT"/>
                <a:hlinkClick r:id="rId6"/>
              </a:rPr>
              <a:t>w</a:t>
            </a:r>
            <a:r>
              <a:rPr sz="2200" b="1" spc="-10" dirty="0">
                <a:solidFill>
                  <a:srgbClr val="FF3300"/>
                </a:solidFill>
                <a:latin typeface="Tw Cen MT"/>
                <a:cs typeface="Tw Cen MT"/>
                <a:hlinkClick r:id="rId6"/>
              </a:rPr>
              <a:t>.he</a:t>
            </a:r>
            <a:r>
              <a:rPr sz="2200" b="1" spc="35" dirty="0">
                <a:solidFill>
                  <a:srgbClr val="FF3300"/>
                </a:solidFill>
                <a:latin typeface="Tw Cen MT"/>
                <a:cs typeface="Tw Cen MT"/>
                <a:hlinkClick r:id="rId6"/>
              </a:rPr>
              <a:t>a</a:t>
            </a:r>
            <a:r>
              <a:rPr sz="2200" b="1" spc="-10" dirty="0">
                <a:solidFill>
                  <a:srgbClr val="FF3300"/>
                </a:solidFill>
                <a:latin typeface="Tw Cen MT"/>
                <a:cs typeface="Tw Cen MT"/>
                <a:hlinkClick r:id="rId6"/>
              </a:rPr>
              <a:t>th</a:t>
            </a:r>
            <a:r>
              <a:rPr sz="2200" b="1" spc="-5" dirty="0">
                <a:solidFill>
                  <a:srgbClr val="FF3300"/>
                </a:solidFill>
                <a:latin typeface="Tw Cen MT"/>
                <a:cs typeface="Tw Cen MT"/>
                <a:hlinkClick r:id="rId6"/>
              </a:rPr>
              <a:t>.</a:t>
            </a:r>
            <a:r>
              <a:rPr sz="2200" b="1" spc="-15" dirty="0">
                <a:solidFill>
                  <a:srgbClr val="FF3300"/>
                </a:solidFill>
                <a:latin typeface="Tw Cen MT"/>
                <a:cs typeface="Tw Cen MT"/>
                <a:hlinkClick r:id="rId6"/>
              </a:rPr>
              <a:t>gwu.edu</a:t>
            </a:r>
            <a:endParaRPr sz="2200">
              <a:latin typeface="Tw Cen MT"/>
              <a:cs typeface="Tw Cen MT"/>
            </a:endParaRPr>
          </a:p>
          <a:p>
            <a:pPr marL="287020" indent="-274320">
              <a:lnSpc>
                <a:spcPct val="100000"/>
              </a:lnSpc>
              <a:spcBef>
                <a:spcPts val="265"/>
              </a:spcBef>
              <a:buClr>
                <a:srgbClr val="92D050"/>
              </a:buClr>
              <a:buSzPct val="93181"/>
              <a:buFont typeface="Arial"/>
              <a:buChar char="●"/>
              <a:tabLst>
                <a:tab pos="287020" algn="l"/>
                <a:tab pos="3822700" algn="l"/>
              </a:tabLst>
            </a:pPr>
            <a:r>
              <a:rPr sz="2200" spc="-10" dirty="0">
                <a:latin typeface="Tw Cen MT"/>
                <a:cs typeface="Tw Cen MT"/>
              </a:rPr>
              <a:t>Military</a:t>
            </a:r>
            <a:r>
              <a:rPr sz="2200" spc="50" dirty="0">
                <a:latin typeface="Tw Cen MT"/>
                <a:cs typeface="Tw Cen MT"/>
              </a:rPr>
              <a:t> </a:t>
            </a:r>
            <a:r>
              <a:rPr sz="2200" spc="-15" dirty="0">
                <a:latin typeface="Tw Cen MT"/>
                <a:cs typeface="Tw Cen MT"/>
              </a:rPr>
              <a:t>and</a:t>
            </a:r>
            <a:r>
              <a:rPr sz="2200" spc="5" dirty="0">
                <a:latin typeface="Tw Cen MT"/>
                <a:cs typeface="Tw Cen MT"/>
              </a:rPr>
              <a:t> </a:t>
            </a:r>
            <a:r>
              <a:rPr sz="2200" spc="-10" dirty="0">
                <a:latin typeface="Tw Cen MT"/>
                <a:cs typeface="Tw Cen MT"/>
              </a:rPr>
              <a:t>th</a:t>
            </a:r>
            <a:r>
              <a:rPr sz="2200" spc="-5" dirty="0">
                <a:latin typeface="Tw Cen MT"/>
                <a:cs typeface="Tw Cen MT"/>
              </a:rPr>
              <a:t>e</a:t>
            </a:r>
            <a:r>
              <a:rPr sz="2200" spc="-10" dirty="0">
                <a:latin typeface="Tw Cen MT"/>
                <a:cs typeface="Tw Cen MT"/>
              </a:rPr>
              <a:t>ir</a:t>
            </a:r>
            <a:r>
              <a:rPr sz="2200" spc="10" dirty="0">
                <a:latin typeface="Tw Cen MT"/>
                <a:cs typeface="Tw Cen MT"/>
              </a:rPr>
              <a:t> </a:t>
            </a:r>
            <a:r>
              <a:rPr sz="2200" spc="-15" dirty="0">
                <a:latin typeface="Tw Cen MT"/>
                <a:cs typeface="Tw Cen MT"/>
              </a:rPr>
              <a:t>d</a:t>
            </a:r>
            <a:r>
              <a:rPr sz="2200" spc="-10" dirty="0">
                <a:latin typeface="Tw Cen MT"/>
                <a:cs typeface="Tw Cen MT"/>
              </a:rPr>
              <a:t>e</a:t>
            </a:r>
            <a:r>
              <a:rPr sz="2200" spc="-15" dirty="0">
                <a:latin typeface="Tw Cen MT"/>
                <a:cs typeface="Tw Cen MT"/>
              </a:rPr>
              <a:t>p</a:t>
            </a:r>
            <a:r>
              <a:rPr sz="2200" spc="-10" dirty="0">
                <a:latin typeface="Tw Cen MT"/>
                <a:cs typeface="Tw Cen MT"/>
              </a:rPr>
              <a:t>e</a:t>
            </a:r>
            <a:r>
              <a:rPr sz="2200" spc="-15" dirty="0">
                <a:latin typeface="Tw Cen MT"/>
                <a:cs typeface="Tw Cen MT"/>
              </a:rPr>
              <a:t>nd</a:t>
            </a:r>
            <a:r>
              <a:rPr sz="2200" spc="-10" dirty="0">
                <a:latin typeface="Tw Cen MT"/>
                <a:cs typeface="Tw Cen MT"/>
              </a:rPr>
              <a:t>ents:</a:t>
            </a:r>
            <a:r>
              <a:rPr sz="2200" dirty="0">
                <a:latin typeface="Tw Cen MT"/>
                <a:cs typeface="Tw Cen MT"/>
              </a:rPr>
              <a:t>	</a:t>
            </a:r>
            <a:r>
              <a:rPr sz="2200" b="1" spc="-20" dirty="0">
                <a:solidFill>
                  <a:srgbClr val="FF3300"/>
                </a:solidFill>
                <a:latin typeface="Tw Cen MT"/>
                <a:cs typeface="Tw Cen MT"/>
                <a:hlinkClick r:id="rId7"/>
              </a:rPr>
              <a:t>ww</a:t>
            </a:r>
            <a:r>
              <a:rPr sz="2200" b="1" spc="-204" dirty="0">
                <a:solidFill>
                  <a:srgbClr val="FF3300"/>
                </a:solidFill>
                <a:latin typeface="Tw Cen MT"/>
                <a:cs typeface="Tw Cen MT"/>
                <a:hlinkClick r:id="rId7"/>
              </a:rPr>
              <a:t>w</a:t>
            </a:r>
            <a:r>
              <a:rPr sz="2200" b="1" spc="-10" dirty="0">
                <a:solidFill>
                  <a:srgbClr val="FF3300"/>
                </a:solidFill>
                <a:latin typeface="Tw Cen MT"/>
                <a:cs typeface="Tw Cen MT"/>
                <a:hlinkClick r:id="rId7"/>
              </a:rPr>
              <a:t>.gib</a:t>
            </a:r>
            <a:r>
              <a:rPr sz="2200" b="1" spc="-5" dirty="0">
                <a:solidFill>
                  <a:srgbClr val="FF3300"/>
                </a:solidFill>
                <a:latin typeface="Tw Cen MT"/>
                <a:cs typeface="Tw Cen MT"/>
                <a:hlinkClick r:id="rId7"/>
              </a:rPr>
              <a:t>i</a:t>
            </a:r>
            <a:r>
              <a:rPr sz="2200" b="1" spc="-10" dirty="0">
                <a:solidFill>
                  <a:srgbClr val="FF3300"/>
                </a:solidFill>
                <a:latin typeface="Tw Cen MT"/>
                <a:cs typeface="Tw Cen MT"/>
                <a:hlinkClick r:id="rId7"/>
              </a:rPr>
              <a:t>l</a:t>
            </a:r>
            <a:r>
              <a:rPr sz="2200" b="1" spc="-5" dirty="0">
                <a:solidFill>
                  <a:srgbClr val="FF3300"/>
                </a:solidFill>
                <a:latin typeface="Tw Cen MT"/>
                <a:cs typeface="Tw Cen MT"/>
                <a:hlinkClick r:id="rId7"/>
              </a:rPr>
              <a:t>l</a:t>
            </a:r>
            <a:r>
              <a:rPr sz="2200" b="1" spc="-10" dirty="0">
                <a:solidFill>
                  <a:srgbClr val="FF3300"/>
                </a:solidFill>
                <a:latin typeface="Tw Cen MT"/>
                <a:cs typeface="Tw Cen MT"/>
                <a:hlinkClick r:id="rId7"/>
              </a:rPr>
              <a:t>.</a:t>
            </a:r>
            <a:r>
              <a:rPr sz="2200" b="1" spc="-35" dirty="0">
                <a:solidFill>
                  <a:srgbClr val="FF3300"/>
                </a:solidFill>
                <a:latin typeface="Tw Cen MT"/>
                <a:cs typeface="Tw Cen MT"/>
                <a:hlinkClick r:id="rId7"/>
              </a:rPr>
              <a:t>v</a:t>
            </a:r>
            <a:r>
              <a:rPr sz="2200" b="1" spc="-10" dirty="0">
                <a:solidFill>
                  <a:srgbClr val="FF3300"/>
                </a:solidFill>
                <a:latin typeface="Tw Cen MT"/>
                <a:cs typeface="Tw Cen MT"/>
                <a:hlinkClick r:id="rId7"/>
              </a:rPr>
              <a:t>a.g</a:t>
            </a:r>
            <a:r>
              <a:rPr sz="2200" b="1" spc="-75" dirty="0">
                <a:solidFill>
                  <a:srgbClr val="FF3300"/>
                </a:solidFill>
                <a:latin typeface="Tw Cen MT"/>
                <a:cs typeface="Tw Cen MT"/>
                <a:hlinkClick r:id="rId7"/>
              </a:rPr>
              <a:t>o</a:t>
            </a:r>
            <a:r>
              <a:rPr sz="2200" b="1" spc="-15" dirty="0">
                <a:solidFill>
                  <a:srgbClr val="FF3300"/>
                </a:solidFill>
                <a:latin typeface="Tw Cen MT"/>
                <a:cs typeface="Tw Cen MT"/>
                <a:hlinkClick r:id="rId7"/>
              </a:rPr>
              <a:t>v</a:t>
            </a:r>
            <a:endParaRPr sz="2200">
              <a:latin typeface="Tw Cen MT"/>
              <a:cs typeface="Tw Cen MT"/>
            </a:endParaRPr>
          </a:p>
          <a:p>
            <a:pPr marL="287020" indent="-274320">
              <a:lnSpc>
                <a:spcPct val="100000"/>
              </a:lnSpc>
              <a:spcBef>
                <a:spcPts val="265"/>
              </a:spcBef>
              <a:buClr>
                <a:srgbClr val="92D050"/>
              </a:buClr>
              <a:buSzPct val="93181"/>
              <a:buFont typeface="Arial"/>
              <a:buChar char="●"/>
              <a:tabLst>
                <a:tab pos="287020" algn="l"/>
                <a:tab pos="4801870" algn="l"/>
              </a:tabLst>
            </a:pPr>
            <a:r>
              <a:rPr sz="2200" spc="-10" dirty="0">
                <a:latin typeface="Tw Cen MT"/>
                <a:cs typeface="Tw Cen MT"/>
              </a:rPr>
              <a:t>AB</a:t>
            </a:r>
            <a:r>
              <a:rPr sz="2200" spc="-15" dirty="0">
                <a:latin typeface="Tw Cen MT"/>
                <a:cs typeface="Tw Cen MT"/>
              </a:rPr>
              <a:t>540</a:t>
            </a:r>
            <a:r>
              <a:rPr sz="2200" dirty="0">
                <a:latin typeface="Tw Cen MT"/>
                <a:cs typeface="Tw Cen MT"/>
              </a:rPr>
              <a:t> </a:t>
            </a:r>
            <a:r>
              <a:rPr sz="2200" spc="-10" dirty="0">
                <a:latin typeface="Tw Cen MT"/>
                <a:cs typeface="Tw Cen MT"/>
              </a:rPr>
              <a:t>Students:</a:t>
            </a:r>
            <a:r>
              <a:rPr sz="2200" spc="10" dirty="0">
                <a:latin typeface="Tw Cen MT"/>
                <a:cs typeface="Tw Cen MT"/>
              </a:rPr>
              <a:t> </a:t>
            </a:r>
            <a:r>
              <a:rPr sz="2200" b="1" spc="-15" dirty="0">
                <a:solidFill>
                  <a:srgbClr val="006FC0"/>
                </a:solidFill>
                <a:latin typeface="Tw Cen MT"/>
                <a:cs typeface="Tw Cen MT"/>
              </a:rPr>
              <a:t>C</a:t>
            </a:r>
            <a:r>
              <a:rPr sz="2200" b="1" spc="-10" dirty="0">
                <a:solidFill>
                  <a:srgbClr val="006FC0"/>
                </a:solidFill>
                <a:latin typeface="Tw Cen MT"/>
                <a:cs typeface="Tw Cen MT"/>
              </a:rPr>
              <a:t>al</a:t>
            </a:r>
            <a:r>
              <a:rPr sz="2200" b="1" spc="-5" dirty="0">
                <a:solidFill>
                  <a:srgbClr val="006FC0"/>
                </a:solidFill>
                <a:latin typeface="Tw Cen MT"/>
                <a:cs typeface="Tw Cen MT"/>
              </a:rPr>
              <a:t>i</a:t>
            </a:r>
            <a:r>
              <a:rPr sz="2200" b="1" spc="-40" dirty="0">
                <a:solidFill>
                  <a:srgbClr val="006FC0"/>
                </a:solidFill>
                <a:latin typeface="Tw Cen MT"/>
                <a:cs typeface="Tw Cen MT"/>
              </a:rPr>
              <a:t>f</a:t>
            </a:r>
            <a:r>
              <a:rPr sz="2200" b="1" spc="-15" dirty="0">
                <a:solidFill>
                  <a:srgbClr val="006FC0"/>
                </a:solidFill>
                <a:latin typeface="Tw Cen MT"/>
                <a:cs typeface="Tw Cen MT"/>
              </a:rPr>
              <a:t>o</a:t>
            </a:r>
            <a:r>
              <a:rPr sz="2200" b="1" spc="0" dirty="0">
                <a:solidFill>
                  <a:srgbClr val="006FC0"/>
                </a:solidFill>
                <a:latin typeface="Tw Cen MT"/>
                <a:cs typeface="Tw Cen MT"/>
              </a:rPr>
              <a:t>r</a:t>
            </a:r>
            <a:r>
              <a:rPr sz="2200" b="1" spc="-10" dirty="0">
                <a:solidFill>
                  <a:srgbClr val="006FC0"/>
                </a:solidFill>
                <a:latin typeface="Tw Cen MT"/>
                <a:cs typeface="Tw Cen MT"/>
              </a:rPr>
              <a:t>nia</a:t>
            </a:r>
            <a:r>
              <a:rPr sz="2200" b="1" dirty="0">
                <a:solidFill>
                  <a:srgbClr val="006FC0"/>
                </a:solidFill>
                <a:latin typeface="Tw Cen MT"/>
                <a:cs typeface="Tw Cen MT"/>
              </a:rPr>
              <a:t> </a:t>
            </a:r>
            <a:r>
              <a:rPr sz="2200" b="1" spc="-15" dirty="0">
                <a:solidFill>
                  <a:srgbClr val="006FC0"/>
                </a:solidFill>
                <a:latin typeface="Tw Cen MT"/>
                <a:cs typeface="Tw Cen MT"/>
              </a:rPr>
              <a:t>D</a:t>
            </a:r>
            <a:r>
              <a:rPr sz="2200" b="1" spc="25" dirty="0">
                <a:solidFill>
                  <a:srgbClr val="006FC0"/>
                </a:solidFill>
                <a:latin typeface="Tw Cen MT"/>
                <a:cs typeface="Tw Cen MT"/>
              </a:rPr>
              <a:t>r</a:t>
            </a:r>
            <a:r>
              <a:rPr sz="2200" b="1" spc="-15" dirty="0">
                <a:solidFill>
                  <a:srgbClr val="006FC0"/>
                </a:solidFill>
                <a:latin typeface="Tw Cen MT"/>
                <a:cs typeface="Tw Cen MT"/>
              </a:rPr>
              <a:t>e</a:t>
            </a:r>
            <a:r>
              <a:rPr sz="2200" b="1" spc="-10" dirty="0">
                <a:solidFill>
                  <a:srgbClr val="006FC0"/>
                </a:solidFill>
                <a:latin typeface="Tw Cen MT"/>
                <a:cs typeface="Tw Cen MT"/>
              </a:rPr>
              <a:t>a</a:t>
            </a:r>
            <a:r>
              <a:rPr sz="2200" b="1" spc="-20" dirty="0">
                <a:solidFill>
                  <a:srgbClr val="006FC0"/>
                </a:solidFill>
                <a:latin typeface="Tw Cen MT"/>
                <a:cs typeface="Tw Cen MT"/>
              </a:rPr>
              <a:t>m</a:t>
            </a:r>
            <a:r>
              <a:rPr sz="2200" b="1" spc="-5" dirty="0">
                <a:solidFill>
                  <a:srgbClr val="006FC0"/>
                </a:solidFill>
                <a:latin typeface="Tw Cen MT"/>
                <a:cs typeface="Tw Cen MT"/>
              </a:rPr>
              <a:t> </a:t>
            </a:r>
            <a:r>
              <a:rPr sz="2200" b="1" spc="-10" dirty="0">
                <a:solidFill>
                  <a:srgbClr val="006FC0"/>
                </a:solidFill>
                <a:latin typeface="Tw Cen MT"/>
                <a:cs typeface="Tw Cen MT"/>
              </a:rPr>
              <a:t>Act</a:t>
            </a:r>
            <a:r>
              <a:rPr sz="2200" b="1" dirty="0">
                <a:solidFill>
                  <a:srgbClr val="006FC0"/>
                </a:solidFill>
                <a:latin typeface="Tw Cen MT"/>
                <a:cs typeface="Tw Cen MT"/>
              </a:rPr>
              <a:t>	</a:t>
            </a:r>
            <a:r>
              <a:rPr sz="2200" b="1" spc="-20" dirty="0">
                <a:solidFill>
                  <a:srgbClr val="FF3300"/>
                </a:solidFill>
                <a:latin typeface="Tw Cen MT"/>
                <a:cs typeface="Tw Cen MT"/>
                <a:hlinkClick r:id="rId8"/>
              </a:rPr>
              <a:t>ww</a:t>
            </a:r>
            <a:r>
              <a:rPr sz="2200" b="1" spc="-210" dirty="0">
                <a:solidFill>
                  <a:srgbClr val="FF3300"/>
                </a:solidFill>
                <a:latin typeface="Tw Cen MT"/>
                <a:cs typeface="Tw Cen MT"/>
                <a:hlinkClick r:id="rId8"/>
              </a:rPr>
              <a:t>w</a:t>
            </a:r>
            <a:r>
              <a:rPr sz="2200" b="1" spc="-10" dirty="0">
                <a:solidFill>
                  <a:srgbClr val="FF3300"/>
                </a:solidFill>
                <a:latin typeface="Tw Cen MT"/>
                <a:cs typeface="Tw Cen MT"/>
                <a:hlinkClick r:id="rId8"/>
              </a:rPr>
              <a:t>.cald</a:t>
            </a:r>
            <a:r>
              <a:rPr sz="2200" b="1" spc="30" dirty="0">
                <a:solidFill>
                  <a:srgbClr val="FF3300"/>
                </a:solidFill>
                <a:latin typeface="Tw Cen MT"/>
                <a:cs typeface="Tw Cen MT"/>
                <a:hlinkClick r:id="rId8"/>
              </a:rPr>
              <a:t>r</a:t>
            </a:r>
            <a:r>
              <a:rPr sz="2200" b="1" spc="-15" dirty="0">
                <a:solidFill>
                  <a:srgbClr val="FF3300"/>
                </a:solidFill>
                <a:latin typeface="Tw Cen MT"/>
                <a:cs typeface="Tw Cen MT"/>
                <a:hlinkClick r:id="rId8"/>
              </a:rPr>
              <a:t>e</a:t>
            </a:r>
            <a:r>
              <a:rPr sz="2200" b="1" spc="-10" dirty="0">
                <a:solidFill>
                  <a:srgbClr val="FF3300"/>
                </a:solidFill>
                <a:latin typeface="Tw Cen MT"/>
                <a:cs typeface="Tw Cen MT"/>
                <a:hlinkClick r:id="rId8"/>
              </a:rPr>
              <a:t>a</a:t>
            </a:r>
            <a:r>
              <a:rPr sz="2200" b="1" spc="-15" dirty="0">
                <a:solidFill>
                  <a:srgbClr val="FF3300"/>
                </a:solidFill>
                <a:latin typeface="Tw Cen MT"/>
                <a:cs typeface="Tw Cen MT"/>
                <a:hlinkClick r:id="rId8"/>
              </a:rPr>
              <a:t>mac</a:t>
            </a:r>
            <a:r>
              <a:rPr sz="2200" b="1" dirty="0">
                <a:solidFill>
                  <a:srgbClr val="FF3300"/>
                </a:solidFill>
                <a:latin typeface="Tw Cen MT"/>
                <a:cs typeface="Tw Cen MT"/>
                <a:hlinkClick r:id="rId8"/>
              </a:rPr>
              <a:t>t</a:t>
            </a:r>
            <a:r>
              <a:rPr sz="2200" b="1" spc="-10" dirty="0">
                <a:solidFill>
                  <a:srgbClr val="FF3300"/>
                </a:solidFill>
                <a:latin typeface="Tw Cen MT"/>
                <a:cs typeface="Tw Cen MT"/>
                <a:hlinkClick r:id="rId8"/>
              </a:rPr>
              <a:t>.o</a:t>
            </a:r>
            <a:r>
              <a:rPr sz="2200" b="1" spc="30" dirty="0">
                <a:solidFill>
                  <a:srgbClr val="FF3300"/>
                </a:solidFill>
                <a:latin typeface="Tw Cen MT"/>
                <a:cs typeface="Tw Cen MT"/>
                <a:hlinkClick r:id="rId8"/>
              </a:rPr>
              <a:t>r</a:t>
            </a:r>
            <a:r>
              <a:rPr sz="2200" b="1" spc="-15" dirty="0">
                <a:solidFill>
                  <a:srgbClr val="FF3300"/>
                </a:solidFill>
                <a:latin typeface="Tw Cen MT"/>
                <a:cs typeface="Tw Cen MT"/>
                <a:hlinkClick r:id="rId8"/>
              </a:rPr>
              <a:t>g</a:t>
            </a:r>
            <a:endParaRPr sz="2200">
              <a:latin typeface="Tw Cen MT"/>
              <a:cs typeface="Tw Cen MT"/>
            </a:endParaRPr>
          </a:p>
          <a:p>
            <a:pPr marL="287020" indent="-274320">
              <a:lnSpc>
                <a:spcPct val="100000"/>
              </a:lnSpc>
              <a:spcBef>
                <a:spcPts val="265"/>
              </a:spcBef>
              <a:buClr>
                <a:srgbClr val="92D050"/>
              </a:buClr>
              <a:buSzPct val="93181"/>
              <a:buFont typeface="Arial"/>
              <a:buChar char="●"/>
              <a:tabLst>
                <a:tab pos="287020" algn="l"/>
                <a:tab pos="5652135" algn="l"/>
              </a:tabLst>
            </a:pPr>
            <a:r>
              <a:rPr sz="2200" spc="-15" dirty="0">
                <a:latin typeface="Tw Cen MT"/>
                <a:cs typeface="Tw Cen MT"/>
              </a:rPr>
              <a:t>Ea</a:t>
            </a:r>
            <a:r>
              <a:rPr sz="2200" spc="30" dirty="0">
                <a:latin typeface="Tw Cen MT"/>
                <a:cs typeface="Tw Cen MT"/>
              </a:rPr>
              <a:t>r</a:t>
            </a:r>
            <a:r>
              <a:rPr sz="2200" spc="-10" dirty="0">
                <a:latin typeface="Tw Cen MT"/>
                <a:cs typeface="Tw Cen MT"/>
              </a:rPr>
              <a:t>l</a:t>
            </a:r>
            <a:r>
              <a:rPr sz="2200" spc="-15" dirty="0">
                <a:latin typeface="Tw Cen MT"/>
                <a:cs typeface="Tw Cen MT"/>
              </a:rPr>
              <a:t>y</a:t>
            </a:r>
            <a:r>
              <a:rPr sz="2200" spc="15" dirty="0">
                <a:latin typeface="Tw Cen MT"/>
                <a:cs typeface="Tw Cen MT"/>
              </a:rPr>
              <a:t> </a:t>
            </a:r>
            <a:r>
              <a:rPr sz="2200" spc="-10" dirty="0">
                <a:latin typeface="Tw Cen MT"/>
                <a:cs typeface="Tw Cen MT"/>
              </a:rPr>
              <a:t>Childhoo</a:t>
            </a:r>
            <a:r>
              <a:rPr sz="2200" spc="-15" dirty="0">
                <a:latin typeface="Tw Cen MT"/>
                <a:cs typeface="Tw Cen MT"/>
              </a:rPr>
              <a:t>d</a:t>
            </a:r>
            <a:r>
              <a:rPr sz="2200" spc="5" dirty="0">
                <a:latin typeface="Tw Cen MT"/>
                <a:cs typeface="Tw Cen MT"/>
              </a:rPr>
              <a:t> </a:t>
            </a:r>
            <a:r>
              <a:rPr sz="2200" spc="-10" dirty="0">
                <a:latin typeface="Tw Cen MT"/>
                <a:cs typeface="Tw Cen MT"/>
              </a:rPr>
              <a:t>Educati</a:t>
            </a:r>
            <a:r>
              <a:rPr sz="2200" spc="-5" dirty="0">
                <a:latin typeface="Tw Cen MT"/>
                <a:cs typeface="Tw Cen MT"/>
              </a:rPr>
              <a:t>o</a:t>
            </a:r>
            <a:r>
              <a:rPr sz="2200" spc="-10" dirty="0">
                <a:latin typeface="Tw Cen MT"/>
                <a:cs typeface="Tw Cen MT"/>
              </a:rPr>
              <a:t>n/Child</a:t>
            </a:r>
            <a:r>
              <a:rPr sz="2200" spc="35" dirty="0">
                <a:latin typeface="Tw Cen MT"/>
                <a:cs typeface="Tw Cen MT"/>
              </a:rPr>
              <a:t> </a:t>
            </a:r>
            <a:r>
              <a:rPr sz="2200" spc="-10" dirty="0">
                <a:latin typeface="Tw Cen MT"/>
                <a:cs typeface="Tw Cen MT"/>
              </a:rPr>
              <a:t>De</a:t>
            </a:r>
            <a:r>
              <a:rPr sz="2200" spc="-60" dirty="0">
                <a:latin typeface="Tw Cen MT"/>
                <a:cs typeface="Tw Cen MT"/>
              </a:rPr>
              <a:t>v</a:t>
            </a:r>
            <a:r>
              <a:rPr sz="2200" spc="-10" dirty="0">
                <a:latin typeface="Tw Cen MT"/>
                <a:cs typeface="Tw Cen MT"/>
              </a:rPr>
              <a:t>el</a:t>
            </a:r>
            <a:r>
              <a:rPr sz="2200" spc="-15" dirty="0">
                <a:latin typeface="Tw Cen MT"/>
                <a:cs typeface="Tw Cen MT"/>
              </a:rPr>
              <a:t>opm</a:t>
            </a:r>
            <a:r>
              <a:rPr sz="2200" spc="-5" dirty="0">
                <a:latin typeface="Tw Cen MT"/>
                <a:cs typeface="Tw Cen MT"/>
              </a:rPr>
              <a:t>e</a:t>
            </a:r>
            <a:r>
              <a:rPr sz="2200" spc="-10" dirty="0">
                <a:latin typeface="Tw Cen MT"/>
                <a:cs typeface="Tw Cen MT"/>
              </a:rPr>
              <a:t>nt:</a:t>
            </a:r>
            <a:r>
              <a:rPr sz="2200" dirty="0">
                <a:latin typeface="Tw Cen MT"/>
                <a:cs typeface="Tw Cen MT"/>
              </a:rPr>
              <a:t>	</a:t>
            </a:r>
            <a:r>
              <a:rPr sz="2200" b="1" spc="-20" dirty="0">
                <a:solidFill>
                  <a:srgbClr val="FF3300"/>
                </a:solidFill>
                <a:latin typeface="Tw Cen MT"/>
                <a:cs typeface="Tw Cen MT"/>
                <a:hlinkClick r:id="rId3"/>
              </a:rPr>
              <a:t>ww</a:t>
            </a:r>
            <a:r>
              <a:rPr sz="2200" b="1" spc="-204" dirty="0">
                <a:solidFill>
                  <a:srgbClr val="FF3300"/>
                </a:solidFill>
                <a:latin typeface="Tw Cen MT"/>
                <a:cs typeface="Tw Cen MT"/>
                <a:hlinkClick r:id="rId3"/>
              </a:rPr>
              <a:t>w</a:t>
            </a:r>
            <a:r>
              <a:rPr sz="2200" b="1" spc="-10" dirty="0">
                <a:solidFill>
                  <a:srgbClr val="FF3300"/>
                </a:solidFill>
                <a:latin typeface="Tw Cen MT"/>
                <a:cs typeface="Tw Cen MT"/>
                <a:hlinkClick r:id="rId3"/>
              </a:rPr>
              <a:t>.cs</a:t>
            </a:r>
            <a:r>
              <a:rPr sz="2200" b="1" spc="-5" dirty="0">
                <a:solidFill>
                  <a:srgbClr val="FF3300"/>
                </a:solidFill>
                <a:latin typeface="Tw Cen MT"/>
                <a:cs typeface="Tw Cen MT"/>
                <a:hlinkClick r:id="rId3"/>
              </a:rPr>
              <a:t>a</a:t>
            </a:r>
            <a:r>
              <a:rPr sz="2200" b="1" spc="-10" dirty="0">
                <a:solidFill>
                  <a:srgbClr val="FF3300"/>
                </a:solidFill>
                <a:latin typeface="Tw Cen MT"/>
                <a:cs typeface="Tw Cen MT"/>
                <a:hlinkClick r:id="rId3"/>
              </a:rPr>
              <a:t>c.</a:t>
            </a:r>
            <a:r>
              <a:rPr sz="2200" b="1" spc="-5" dirty="0">
                <a:solidFill>
                  <a:srgbClr val="FF3300"/>
                </a:solidFill>
                <a:latin typeface="Tw Cen MT"/>
                <a:cs typeface="Tw Cen MT"/>
                <a:hlinkClick r:id="rId3"/>
              </a:rPr>
              <a:t>c</a:t>
            </a:r>
            <a:r>
              <a:rPr sz="2200" b="1" spc="-10" dirty="0">
                <a:solidFill>
                  <a:srgbClr val="FF3300"/>
                </a:solidFill>
                <a:latin typeface="Tw Cen MT"/>
                <a:cs typeface="Tw Cen MT"/>
                <a:hlinkClick r:id="rId3"/>
              </a:rPr>
              <a:t>a.g</a:t>
            </a:r>
            <a:r>
              <a:rPr sz="2200" b="1" spc="-75" dirty="0">
                <a:solidFill>
                  <a:srgbClr val="FF3300"/>
                </a:solidFill>
                <a:latin typeface="Tw Cen MT"/>
                <a:cs typeface="Tw Cen MT"/>
                <a:hlinkClick r:id="rId3"/>
              </a:rPr>
              <a:t>o</a:t>
            </a:r>
            <a:r>
              <a:rPr sz="2200" b="1" spc="-15" dirty="0">
                <a:solidFill>
                  <a:srgbClr val="FF3300"/>
                </a:solidFill>
                <a:latin typeface="Tw Cen MT"/>
                <a:cs typeface="Tw Cen MT"/>
                <a:hlinkClick r:id="rId3"/>
              </a:rPr>
              <a:t>v</a:t>
            </a:r>
            <a:endParaRPr sz="2200">
              <a:latin typeface="Tw Cen MT"/>
              <a:cs typeface="Tw Cen MT"/>
            </a:endParaRPr>
          </a:p>
          <a:p>
            <a:pPr marL="287020" indent="-274320">
              <a:lnSpc>
                <a:spcPct val="100000"/>
              </a:lnSpc>
              <a:spcBef>
                <a:spcPts val="260"/>
              </a:spcBef>
              <a:buClr>
                <a:srgbClr val="92D050"/>
              </a:buClr>
              <a:buSzPct val="93181"/>
              <a:buFont typeface="Arial"/>
              <a:buChar char="●"/>
              <a:tabLst>
                <a:tab pos="287020" algn="l"/>
              </a:tabLst>
            </a:pPr>
            <a:r>
              <a:rPr sz="2200" spc="-195" dirty="0">
                <a:latin typeface="Tw Cen MT"/>
                <a:cs typeface="Tw Cen MT"/>
              </a:rPr>
              <a:t>T</a:t>
            </a:r>
            <a:r>
              <a:rPr sz="2200" spc="-10" dirty="0">
                <a:latin typeface="Tw Cen MT"/>
                <a:cs typeface="Tw Cen MT"/>
              </a:rPr>
              <a:t>e</a:t>
            </a:r>
            <a:r>
              <a:rPr sz="2200" spc="-15" dirty="0">
                <a:latin typeface="Tw Cen MT"/>
                <a:cs typeface="Tw Cen MT"/>
              </a:rPr>
              <a:t>a</a:t>
            </a:r>
            <a:r>
              <a:rPr sz="2200" spc="70" dirty="0">
                <a:latin typeface="Tw Cen MT"/>
                <a:cs typeface="Tw Cen MT"/>
              </a:rPr>
              <a:t>c</a:t>
            </a:r>
            <a:r>
              <a:rPr sz="2200" spc="-10" dirty="0">
                <a:latin typeface="Tw Cen MT"/>
                <a:cs typeface="Tw Cen MT"/>
              </a:rPr>
              <a:t>hers:</a:t>
            </a:r>
            <a:r>
              <a:rPr sz="2200" spc="35" dirty="0">
                <a:latin typeface="Tw Cen MT"/>
                <a:cs typeface="Tw Cen MT"/>
              </a:rPr>
              <a:t> </a:t>
            </a:r>
            <a:r>
              <a:rPr sz="2200" spc="-10" dirty="0">
                <a:latin typeface="Tw Cen MT"/>
                <a:cs typeface="Tw Cen MT"/>
              </a:rPr>
              <a:t>Cal</a:t>
            </a:r>
            <a:r>
              <a:rPr sz="2200" dirty="0">
                <a:latin typeface="Tw Cen MT"/>
                <a:cs typeface="Tw Cen MT"/>
              </a:rPr>
              <a:t> </a:t>
            </a:r>
            <a:r>
              <a:rPr sz="2200" spc="-20" dirty="0">
                <a:latin typeface="Tw Cen MT"/>
                <a:cs typeface="Tw Cen MT"/>
              </a:rPr>
              <a:t>G</a:t>
            </a:r>
            <a:r>
              <a:rPr sz="2200" spc="-35" dirty="0">
                <a:latin typeface="Tw Cen MT"/>
                <a:cs typeface="Tw Cen MT"/>
              </a:rPr>
              <a:t>r</a:t>
            </a:r>
            <a:r>
              <a:rPr sz="2200" spc="-10" dirty="0">
                <a:latin typeface="Tw Cen MT"/>
                <a:cs typeface="Tw Cen MT"/>
              </a:rPr>
              <a:t>ant</a:t>
            </a:r>
            <a:r>
              <a:rPr sz="2200" spc="30" dirty="0">
                <a:latin typeface="Tw Cen MT"/>
                <a:cs typeface="Tw Cen MT"/>
              </a:rPr>
              <a:t> </a:t>
            </a:r>
            <a:r>
              <a:rPr sz="2200" spc="-15" dirty="0">
                <a:latin typeface="Tw Cen MT"/>
                <a:cs typeface="Tw Cen MT"/>
              </a:rPr>
              <a:t>A</a:t>
            </a:r>
            <a:r>
              <a:rPr sz="2200" spc="5" dirty="0">
                <a:latin typeface="Tw Cen MT"/>
                <a:cs typeface="Tw Cen MT"/>
              </a:rPr>
              <a:t> </a:t>
            </a:r>
            <a:r>
              <a:rPr sz="2200" spc="-15" dirty="0">
                <a:latin typeface="Tw Cen MT"/>
                <a:cs typeface="Tw Cen MT"/>
              </a:rPr>
              <a:t>&amp;</a:t>
            </a:r>
            <a:r>
              <a:rPr sz="2200" spc="-5" dirty="0">
                <a:latin typeface="Tw Cen MT"/>
                <a:cs typeface="Tw Cen MT"/>
              </a:rPr>
              <a:t> </a:t>
            </a:r>
            <a:r>
              <a:rPr sz="2200" spc="-15" dirty="0">
                <a:latin typeface="Tw Cen MT"/>
                <a:cs typeface="Tw Cen MT"/>
              </a:rPr>
              <a:t>B</a:t>
            </a:r>
            <a:r>
              <a:rPr sz="2200" spc="5" dirty="0">
                <a:latin typeface="Tw Cen MT"/>
                <a:cs typeface="Tw Cen MT"/>
              </a:rPr>
              <a:t> </a:t>
            </a:r>
            <a:r>
              <a:rPr sz="2200" spc="-10" dirty="0">
                <a:latin typeface="Tw Cen MT"/>
                <a:cs typeface="Tw Cen MT"/>
              </a:rPr>
              <a:t>E</a:t>
            </a:r>
            <a:r>
              <a:rPr sz="2200" spc="-5" dirty="0">
                <a:latin typeface="Tw Cen MT"/>
                <a:cs typeface="Tw Cen MT"/>
              </a:rPr>
              <a:t>x</a:t>
            </a:r>
            <a:r>
              <a:rPr sz="2200" spc="-10" dirty="0">
                <a:latin typeface="Tw Cen MT"/>
                <a:cs typeface="Tw Cen MT"/>
              </a:rPr>
              <a:t>t</a:t>
            </a:r>
            <a:r>
              <a:rPr sz="2200" spc="-5" dirty="0">
                <a:latin typeface="Tw Cen MT"/>
                <a:cs typeface="Tw Cen MT"/>
              </a:rPr>
              <a:t>e</a:t>
            </a:r>
            <a:r>
              <a:rPr sz="2200" spc="-15" dirty="0">
                <a:latin typeface="Tw Cen MT"/>
                <a:cs typeface="Tw Cen MT"/>
              </a:rPr>
              <a:t>nd</a:t>
            </a:r>
            <a:r>
              <a:rPr sz="2200" spc="-10" dirty="0">
                <a:latin typeface="Tw Cen MT"/>
                <a:cs typeface="Tw Cen MT"/>
              </a:rPr>
              <a:t>e</a:t>
            </a:r>
            <a:r>
              <a:rPr sz="2200" spc="-15" dirty="0">
                <a:latin typeface="Tw Cen MT"/>
                <a:cs typeface="Tw Cen MT"/>
              </a:rPr>
              <a:t>d</a:t>
            </a:r>
            <a:r>
              <a:rPr sz="2200" spc="-5" dirty="0">
                <a:latin typeface="Tw Cen MT"/>
                <a:cs typeface="Tw Cen MT"/>
              </a:rPr>
              <a:t> </a:t>
            </a:r>
            <a:r>
              <a:rPr sz="2200" spc="-15" dirty="0">
                <a:latin typeface="Tw Cen MT"/>
                <a:cs typeface="Tw Cen MT"/>
              </a:rPr>
              <a:t>B</a:t>
            </a:r>
            <a:r>
              <a:rPr sz="2200" spc="-5" dirty="0">
                <a:latin typeface="Tw Cen MT"/>
                <a:cs typeface="Tw Cen MT"/>
              </a:rPr>
              <a:t>e</a:t>
            </a:r>
            <a:r>
              <a:rPr sz="2200" spc="-10" dirty="0">
                <a:latin typeface="Tw Cen MT"/>
                <a:cs typeface="Tw Cen MT"/>
              </a:rPr>
              <a:t>nefits:</a:t>
            </a:r>
            <a:r>
              <a:rPr sz="2200" spc="15" dirty="0">
                <a:latin typeface="Tw Cen MT"/>
                <a:cs typeface="Tw Cen MT"/>
              </a:rPr>
              <a:t> </a:t>
            </a:r>
            <a:r>
              <a:rPr sz="2200" b="1" spc="-20" dirty="0">
                <a:solidFill>
                  <a:srgbClr val="FF3300"/>
                </a:solidFill>
                <a:latin typeface="Tw Cen MT"/>
                <a:cs typeface="Tw Cen MT"/>
                <a:hlinkClick r:id="rId9"/>
              </a:rPr>
              <a:t>ww</a:t>
            </a:r>
            <a:r>
              <a:rPr sz="2200" b="1" spc="-210" dirty="0">
                <a:solidFill>
                  <a:srgbClr val="FF3300"/>
                </a:solidFill>
                <a:latin typeface="Tw Cen MT"/>
                <a:cs typeface="Tw Cen MT"/>
                <a:hlinkClick r:id="rId9"/>
              </a:rPr>
              <a:t>w</a:t>
            </a:r>
            <a:r>
              <a:rPr sz="2200" b="1" spc="-10" dirty="0">
                <a:solidFill>
                  <a:srgbClr val="FF3300"/>
                </a:solidFill>
                <a:latin typeface="Tw Cen MT"/>
                <a:cs typeface="Tw Cen MT"/>
                <a:hlinkClick r:id="rId9"/>
              </a:rPr>
              <a:t>.calg</a:t>
            </a:r>
            <a:r>
              <a:rPr sz="2200" b="1" spc="0" dirty="0">
                <a:solidFill>
                  <a:srgbClr val="FF3300"/>
                </a:solidFill>
                <a:latin typeface="Tw Cen MT"/>
                <a:cs typeface="Tw Cen MT"/>
                <a:hlinkClick r:id="rId9"/>
              </a:rPr>
              <a:t>r</a:t>
            </a:r>
            <a:r>
              <a:rPr sz="2200" b="1" spc="-15" dirty="0">
                <a:solidFill>
                  <a:srgbClr val="FF3300"/>
                </a:solidFill>
                <a:latin typeface="Tw Cen MT"/>
                <a:cs typeface="Tw Cen MT"/>
                <a:hlinkClick r:id="rId9"/>
              </a:rPr>
              <a:t>an</a:t>
            </a:r>
            <a:r>
              <a:rPr sz="2200" b="1" spc="-5" dirty="0">
                <a:solidFill>
                  <a:srgbClr val="FF3300"/>
                </a:solidFill>
                <a:latin typeface="Tw Cen MT"/>
                <a:cs typeface="Tw Cen MT"/>
                <a:hlinkClick r:id="rId9"/>
              </a:rPr>
              <a:t>t</a:t>
            </a:r>
            <a:r>
              <a:rPr sz="2200" b="1" spc="-60" dirty="0">
                <a:solidFill>
                  <a:srgbClr val="FF3300"/>
                </a:solidFill>
                <a:latin typeface="Tw Cen MT"/>
                <a:cs typeface="Tw Cen MT"/>
                <a:hlinkClick r:id="rId9"/>
              </a:rPr>
              <a:t>s</a:t>
            </a:r>
            <a:r>
              <a:rPr sz="2200" b="1" spc="-10" dirty="0">
                <a:solidFill>
                  <a:srgbClr val="FF3300"/>
                </a:solidFill>
                <a:latin typeface="Tw Cen MT"/>
                <a:cs typeface="Tw Cen MT"/>
                <a:hlinkClick r:id="rId9"/>
              </a:rPr>
              <a:t>.o</a:t>
            </a:r>
            <a:r>
              <a:rPr sz="2200" b="1" spc="30" dirty="0">
                <a:solidFill>
                  <a:srgbClr val="FF3300"/>
                </a:solidFill>
                <a:latin typeface="Tw Cen MT"/>
                <a:cs typeface="Tw Cen MT"/>
                <a:hlinkClick r:id="rId9"/>
              </a:rPr>
              <a:t>r</a:t>
            </a:r>
            <a:r>
              <a:rPr sz="2200" b="1" spc="-15" dirty="0">
                <a:solidFill>
                  <a:srgbClr val="FF3300"/>
                </a:solidFill>
                <a:latin typeface="Tw Cen MT"/>
                <a:cs typeface="Tw Cen MT"/>
                <a:hlinkClick r:id="rId9"/>
              </a:rPr>
              <a:t>g</a:t>
            </a:r>
            <a:endParaRPr sz="2200">
              <a:latin typeface="Tw Cen MT"/>
              <a:cs typeface="Tw Cen MT"/>
            </a:endParaRPr>
          </a:p>
          <a:p>
            <a:pPr marL="389255">
              <a:lnSpc>
                <a:spcPct val="100000"/>
              </a:lnSpc>
              <a:spcBef>
                <a:spcPts val="265"/>
              </a:spcBef>
              <a:tabLst>
                <a:tab pos="4865370" algn="l"/>
              </a:tabLst>
            </a:pPr>
            <a:r>
              <a:rPr sz="2200" spc="-10" dirty="0">
                <a:latin typeface="Tw Cen MT"/>
                <a:cs typeface="Tw Cen MT"/>
              </a:rPr>
              <a:t>in</a:t>
            </a:r>
            <a:r>
              <a:rPr sz="2200" spc="10" dirty="0">
                <a:latin typeface="Tw Cen MT"/>
                <a:cs typeface="Tw Cen MT"/>
              </a:rPr>
              <a:t> </a:t>
            </a:r>
            <a:r>
              <a:rPr sz="2200" spc="-10" dirty="0">
                <a:latin typeface="Tw Cen MT"/>
                <a:cs typeface="Tw Cen MT"/>
              </a:rPr>
              <a:t>addition</a:t>
            </a:r>
            <a:r>
              <a:rPr sz="2200" spc="5" dirty="0">
                <a:latin typeface="Tw Cen MT"/>
                <a:cs typeface="Tw Cen MT"/>
              </a:rPr>
              <a:t> </a:t>
            </a:r>
            <a:r>
              <a:rPr sz="2200" spc="-10" dirty="0">
                <a:latin typeface="Tw Cen MT"/>
                <a:cs typeface="Tw Cen MT"/>
              </a:rPr>
              <a:t>to</a:t>
            </a:r>
            <a:r>
              <a:rPr sz="2200" spc="5" dirty="0">
                <a:latin typeface="Tw Cen MT"/>
                <a:cs typeface="Tw Cen MT"/>
              </a:rPr>
              <a:t> </a:t>
            </a:r>
            <a:r>
              <a:rPr sz="2200" spc="-15" dirty="0">
                <a:latin typeface="Tw Cen MT"/>
                <a:cs typeface="Tw Cen MT"/>
              </a:rPr>
              <a:t>g</a:t>
            </a:r>
            <a:r>
              <a:rPr sz="2200" spc="-30" dirty="0">
                <a:latin typeface="Tw Cen MT"/>
                <a:cs typeface="Tw Cen MT"/>
              </a:rPr>
              <a:t>r</a:t>
            </a:r>
            <a:r>
              <a:rPr sz="2200" spc="-10" dirty="0">
                <a:latin typeface="Tw Cen MT"/>
                <a:cs typeface="Tw Cen MT"/>
              </a:rPr>
              <a:t>ant</a:t>
            </a:r>
            <a:r>
              <a:rPr sz="2200" spc="-60" dirty="0">
                <a:latin typeface="Tw Cen MT"/>
                <a:cs typeface="Tw Cen MT"/>
              </a:rPr>
              <a:t>s</a:t>
            </a:r>
            <a:r>
              <a:rPr sz="2200" dirty="0">
                <a:latin typeface="Tw Cen MT"/>
                <a:cs typeface="Tw Cen MT"/>
              </a:rPr>
              <a:t>,</a:t>
            </a:r>
            <a:r>
              <a:rPr sz="2200" spc="25" dirty="0">
                <a:latin typeface="Tw Cen MT"/>
                <a:cs typeface="Tw Cen MT"/>
              </a:rPr>
              <a:t> </a:t>
            </a:r>
            <a:r>
              <a:rPr sz="2200" spc="-15" dirty="0">
                <a:latin typeface="Tw Cen MT"/>
                <a:cs typeface="Tw Cen MT"/>
              </a:rPr>
              <a:t>Loan</a:t>
            </a:r>
            <a:r>
              <a:rPr sz="2200" spc="5" dirty="0">
                <a:latin typeface="Tw Cen MT"/>
                <a:cs typeface="Tw Cen MT"/>
              </a:rPr>
              <a:t> </a:t>
            </a:r>
            <a:r>
              <a:rPr sz="2200" spc="-40" dirty="0">
                <a:latin typeface="Tw Cen MT"/>
                <a:cs typeface="Tw Cen MT"/>
              </a:rPr>
              <a:t>F</a:t>
            </a:r>
            <a:r>
              <a:rPr sz="2200" spc="-10" dirty="0">
                <a:latin typeface="Tw Cen MT"/>
                <a:cs typeface="Tw Cen MT"/>
              </a:rPr>
              <a:t>orgi</a:t>
            </a:r>
            <a:r>
              <a:rPr sz="2200" spc="-60" dirty="0">
                <a:latin typeface="Tw Cen MT"/>
                <a:cs typeface="Tw Cen MT"/>
              </a:rPr>
              <a:t>v</a:t>
            </a:r>
            <a:r>
              <a:rPr sz="2200" spc="-10" dirty="0">
                <a:latin typeface="Tw Cen MT"/>
                <a:cs typeface="Tw Cen MT"/>
              </a:rPr>
              <a:t>eness:</a:t>
            </a:r>
            <a:r>
              <a:rPr sz="2200" dirty="0">
                <a:latin typeface="Tw Cen MT"/>
                <a:cs typeface="Tw Cen MT"/>
              </a:rPr>
              <a:t>	</a:t>
            </a:r>
            <a:r>
              <a:rPr sz="2200" b="1" spc="-20" dirty="0">
                <a:solidFill>
                  <a:srgbClr val="FF3300"/>
                </a:solidFill>
                <a:latin typeface="Tw Cen MT"/>
                <a:cs typeface="Tw Cen MT"/>
                <a:hlinkClick r:id="rId10"/>
              </a:rPr>
              <a:t>ww</a:t>
            </a:r>
            <a:r>
              <a:rPr sz="2200" b="1" spc="-220" dirty="0">
                <a:solidFill>
                  <a:srgbClr val="FF3300"/>
                </a:solidFill>
                <a:latin typeface="Tw Cen MT"/>
                <a:cs typeface="Tw Cen MT"/>
                <a:hlinkClick r:id="rId10"/>
              </a:rPr>
              <a:t>w</a:t>
            </a:r>
            <a:r>
              <a:rPr sz="2200" b="1" spc="-10" dirty="0">
                <a:solidFill>
                  <a:srgbClr val="FF3300"/>
                </a:solidFill>
                <a:latin typeface="Tw Cen MT"/>
                <a:cs typeface="Tw Cen MT"/>
                <a:hlinkClick r:id="rId10"/>
              </a:rPr>
              <a:t>.</a:t>
            </a:r>
            <a:r>
              <a:rPr sz="2200" b="1" spc="-5" dirty="0">
                <a:solidFill>
                  <a:srgbClr val="FF3300"/>
                </a:solidFill>
                <a:latin typeface="Tw Cen MT"/>
                <a:cs typeface="Tw Cen MT"/>
                <a:hlinkClick r:id="rId10"/>
              </a:rPr>
              <a:t>t</a:t>
            </a:r>
            <a:r>
              <a:rPr sz="2200" b="1" spc="-15" dirty="0">
                <a:solidFill>
                  <a:srgbClr val="FF3300"/>
                </a:solidFill>
                <a:latin typeface="Tw Cen MT"/>
                <a:cs typeface="Tw Cen MT"/>
                <a:hlinkClick r:id="rId10"/>
              </a:rPr>
              <a:t>each</a:t>
            </a:r>
            <a:r>
              <a:rPr sz="2200" b="1" spc="-35" dirty="0">
                <a:solidFill>
                  <a:srgbClr val="FF3300"/>
                </a:solidFill>
                <a:latin typeface="Tw Cen MT"/>
                <a:cs typeface="Tw Cen MT"/>
                <a:hlinkClick r:id="rId10"/>
              </a:rPr>
              <a:t>f</a:t>
            </a:r>
            <a:r>
              <a:rPr sz="2200" b="1" spc="-15" dirty="0">
                <a:solidFill>
                  <a:srgbClr val="FF3300"/>
                </a:solidFill>
                <a:latin typeface="Tw Cen MT"/>
                <a:cs typeface="Tw Cen MT"/>
                <a:hlinkClick r:id="rId10"/>
              </a:rPr>
              <a:t>o</a:t>
            </a:r>
            <a:r>
              <a:rPr sz="2200" b="1" spc="0" dirty="0">
                <a:solidFill>
                  <a:srgbClr val="FF3300"/>
                </a:solidFill>
                <a:latin typeface="Tw Cen MT"/>
                <a:cs typeface="Tw Cen MT"/>
                <a:hlinkClick r:id="rId10"/>
              </a:rPr>
              <a:t>r</a:t>
            </a:r>
            <a:r>
              <a:rPr sz="2200" b="1" spc="-15" dirty="0">
                <a:solidFill>
                  <a:srgbClr val="FF3300"/>
                </a:solidFill>
                <a:latin typeface="Tw Cen MT"/>
                <a:cs typeface="Tw Cen MT"/>
                <a:hlinkClick r:id="rId10"/>
              </a:rPr>
              <a:t>americ</a:t>
            </a:r>
            <a:r>
              <a:rPr sz="2200" b="1" spc="-10" dirty="0">
                <a:solidFill>
                  <a:srgbClr val="FF3300"/>
                </a:solidFill>
                <a:latin typeface="Tw Cen MT"/>
                <a:cs typeface="Tw Cen MT"/>
                <a:hlinkClick r:id="rId10"/>
              </a:rPr>
              <a:t>a.o</a:t>
            </a:r>
            <a:r>
              <a:rPr sz="2200" b="1" spc="25" dirty="0">
                <a:solidFill>
                  <a:srgbClr val="FF3300"/>
                </a:solidFill>
                <a:latin typeface="Tw Cen MT"/>
                <a:cs typeface="Tw Cen MT"/>
                <a:hlinkClick r:id="rId10"/>
              </a:rPr>
              <a:t>r</a:t>
            </a:r>
            <a:r>
              <a:rPr sz="2200" b="1" spc="-15" dirty="0">
                <a:solidFill>
                  <a:srgbClr val="FF3300"/>
                </a:solidFill>
                <a:latin typeface="Tw Cen MT"/>
                <a:cs typeface="Tw Cen MT"/>
                <a:hlinkClick r:id="rId10"/>
              </a:rPr>
              <a:t>g</a:t>
            </a:r>
            <a:endParaRPr sz="2200">
              <a:latin typeface="Tw Cen MT"/>
              <a:cs typeface="Tw Cen MT"/>
            </a:endParaRPr>
          </a:p>
          <a:p>
            <a:pPr marL="287020" indent="-274320">
              <a:lnSpc>
                <a:spcPts val="2510"/>
              </a:lnSpc>
              <a:spcBef>
                <a:spcPts val="265"/>
              </a:spcBef>
              <a:buClr>
                <a:srgbClr val="92D050"/>
              </a:buClr>
              <a:buSzPct val="93181"/>
              <a:buFont typeface="Arial"/>
              <a:buChar char="●"/>
              <a:tabLst>
                <a:tab pos="287020" algn="l"/>
              </a:tabLst>
            </a:pPr>
            <a:r>
              <a:rPr sz="2200" spc="-10" dirty="0">
                <a:latin typeface="Tw Cen MT"/>
                <a:cs typeface="Tw Cen MT"/>
              </a:rPr>
              <a:t>Health</a:t>
            </a:r>
            <a:r>
              <a:rPr sz="2200" dirty="0">
                <a:latin typeface="Tw Cen MT"/>
                <a:cs typeface="Tw Cen MT"/>
              </a:rPr>
              <a:t> </a:t>
            </a:r>
            <a:r>
              <a:rPr sz="2200" spc="-15" dirty="0">
                <a:latin typeface="Tw Cen MT"/>
                <a:cs typeface="Tw Cen MT"/>
              </a:rPr>
              <a:t>Oc</a:t>
            </a:r>
            <a:r>
              <a:rPr sz="2200" spc="-25" dirty="0">
                <a:latin typeface="Tw Cen MT"/>
                <a:cs typeface="Tw Cen MT"/>
              </a:rPr>
              <a:t>c</a:t>
            </a:r>
            <a:r>
              <a:rPr sz="2200" spc="-15" dirty="0">
                <a:latin typeface="Tw Cen MT"/>
                <a:cs typeface="Tw Cen MT"/>
              </a:rPr>
              <a:t>upa</a:t>
            </a:r>
            <a:r>
              <a:rPr sz="2200" spc="-5" dirty="0">
                <a:latin typeface="Tw Cen MT"/>
                <a:cs typeface="Tw Cen MT"/>
              </a:rPr>
              <a:t>t</a:t>
            </a:r>
            <a:r>
              <a:rPr sz="2200" spc="-10" dirty="0">
                <a:latin typeface="Tw Cen MT"/>
                <a:cs typeface="Tw Cen MT"/>
              </a:rPr>
              <a:t>i</a:t>
            </a:r>
            <a:r>
              <a:rPr sz="2200" spc="-15" dirty="0">
                <a:latin typeface="Tw Cen MT"/>
                <a:cs typeface="Tw Cen MT"/>
              </a:rPr>
              <a:t>ons</a:t>
            </a:r>
            <a:r>
              <a:rPr sz="2200" spc="-10" dirty="0">
                <a:latin typeface="Tw Cen MT"/>
                <a:cs typeface="Tw Cen MT"/>
              </a:rPr>
              <a:t>-S</a:t>
            </a:r>
            <a:r>
              <a:rPr sz="2200" spc="70" dirty="0">
                <a:latin typeface="Tw Cen MT"/>
                <a:cs typeface="Tw Cen MT"/>
              </a:rPr>
              <a:t>c</a:t>
            </a:r>
            <a:r>
              <a:rPr sz="2200" spc="-10" dirty="0">
                <a:latin typeface="Tw Cen MT"/>
                <a:cs typeface="Tw Cen MT"/>
              </a:rPr>
              <a:t>hol</a:t>
            </a:r>
            <a:r>
              <a:rPr sz="2200" spc="-5" dirty="0">
                <a:latin typeface="Tw Cen MT"/>
                <a:cs typeface="Tw Cen MT"/>
              </a:rPr>
              <a:t>a</a:t>
            </a:r>
            <a:r>
              <a:rPr sz="2200" spc="-10" dirty="0">
                <a:latin typeface="Tw Cen MT"/>
                <a:cs typeface="Tw Cen MT"/>
              </a:rPr>
              <a:t>r</a:t>
            </a:r>
            <a:r>
              <a:rPr sz="2200" dirty="0">
                <a:latin typeface="Tw Cen MT"/>
                <a:cs typeface="Tw Cen MT"/>
              </a:rPr>
              <a:t>s</a:t>
            </a:r>
            <a:r>
              <a:rPr sz="2200" spc="-10" dirty="0">
                <a:latin typeface="Tw Cen MT"/>
                <a:cs typeface="Tw Cen MT"/>
              </a:rPr>
              <a:t>hips</a:t>
            </a:r>
            <a:r>
              <a:rPr sz="2200" spc="60" dirty="0">
                <a:latin typeface="Tw Cen MT"/>
                <a:cs typeface="Tw Cen MT"/>
              </a:rPr>
              <a:t> </a:t>
            </a:r>
            <a:r>
              <a:rPr sz="2200" spc="-15" dirty="0">
                <a:latin typeface="Tw Cen MT"/>
                <a:cs typeface="Tw Cen MT"/>
              </a:rPr>
              <a:t>&amp;</a:t>
            </a:r>
            <a:r>
              <a:rPr sz="2200" spc="-5" dirty="0">
                <a:latin typeface="Tw Cen MT"/>
                <a:cs typeface="Tw Cen MT"/>
              </a:rPr>
              <a:t> </a:t>
            </a:r>
            <a:r>
              <a:rPr sz="2200" spc="-15" dirty="0">
                <a:latin typeface="Tw Cen MT"/>
                <a:cs typeface="Tw Cen MT"/>
              </a:rPr>
              <a:t>Loan</a:t>
            </a:r>
            <a:r>
              <a:rPr sz="2200" dirty="0">
                <a:latin typeface="Tw Cen MT"/>
                <a:cs typeface="Tw Cen MT"/>
              </a:rPr>
              <a:t> </a:t>
            </a:r>
            <a:r>
              <a:rPr sz="2200" spc="-70" dirty="0">
                <a:latin typeface="Tw Cen MT"/>
                <a:cs typeface="Tw Cen MT"/>
              </a:rPr>
              <a:t>R</a:t>
            </a:r>
            <a:r>
              <a:rPr sz="2200" spc="-15" dirty="0">
                <a:latin typeface="Tw Cen MT"/>
                <a:cs typeface="Tw Cen MT"/>
              </a:rPr>
              <a:t>ep</a:t>
            </a:r>
            <a:r>
              <a:rPr sz="2200" spc="-60" dirty="0">
                <a:latin typeface="Tw Cen MT"/>
                <a:cs typeface="Tw Cen MT"/>
              </a:rPr>
              <a:t>a</a:t>
            </a:r>
            <a:r>
              <a:rPr sz="2200" spc="-15" dirty="0">
                <a:latin typeface="Tw Cen MT"/>
                <a:cs typeface="Tw Cen MT"/>
              </a:rPr>
              <a:t>ym</a:t>
            </a:r>
            <a:r>
              <a:rPr sz="2200" spc="-10" dirty="0">
                <a:latin typeface="Tw Cen MT"/>
                <a:cs typeface="Tw Cen MT"/>
              </a:rPr>
              <a:t>ent:</a:t>
            </a:r>
            <a:endParaRPr sz="2200">
              <a:latin typeface="Tw Cen MT"/>
              <a:cs typeface="Tw Cen MT"/>
            </a:endParaRPr>
          </a:p>
          <a:p>
            <a:pPr marL="286385">
              <a:lnSpc>
                <a:spcPts val="2510"/>
              </a:lnSpc>
            </a:pPr>
            <a:r>
              <a:rPr sz="2200" b="1" spc="-20" dirty="0">
                <a:solidFill>
                  <a:srgbClr val="FF3300"/>
                </a:solidFill>
                <a:latin typeface="Tw Cen MT"/>
                <a:cs typeface="Tw Cen MT"/>
                <a:hlinkClick r:id="rId11"/>
              </a:rPr>
              <a:t>ww</a:t>
            </a:r>
            <a:r>
              <a:rPr sz="2200" b="1" spc="-204" dirty="0">
                <a:solidFill>
                  <a:srgbClr val="FF3300"/>
                </a:solidFill>
                <a:latin typeface="Tw Cen MT"/>
                <a:cs typeface="Tw Cen MT"/>
                <a:hlinkClick r:id="rId11"/>
              </a:rPr>
              <a:t>w</a:t>
            </a:r>
            <a:r>
              <a:rPr sz="2200" b="1" spc="-10" dirty="0">
                <a:solidFill>
                  <a:srgbClr val="FF3300"/>
                </a:solidFill>
                <a:latin typeface="Tw Cen MT"/>
                <a:cs typeface="Tw Cen MT"/>
                <a:hlinkClick r:id="rId11"/>
              </a:rPr>
              <a:t>.heal</a:t>
            </a:r>
            <a:r>
              <a:rPr sz="2200" b="1" spc="-5" dirty="0">
                <a:solidFill>
                  <a:srgbClr val="FF3300"/>
                </a:solidFill>
                <a:latin typeface="Tw Cen MT"/>
                <a:cs typeface="Tw Cen MT"/>
                <a:hlinkClick r:id="rId11"/>
              </a:rPr>
              <a:t>t</a:t>
            </a:r>
            <a:r>
              <a:rPr sz="2200" b="1" spc="-15" dirty="0">
                <a:solidFill>
                  <a:srgbClr val="FF3300"/>
                </a:solidFill>
                <a:latin typeface="Tw Cen MT"/>
                <a:cs typeface="Tw Cen MT"/>
                <a:hlinkClick r:id="rId11"/>
              </a:rPr>
              <a:t>hpro</a:t>
            </a:r>
            <a:r>
              <a:rPr sz="2200" b="1" spc="0" dirty="0">
                <a:solidFill>
                  <a:srgbClr val="FF3300"/>
                </a:solidFill>
                <a:latin typeface="Tw Cen MT"/>
                <a:cs typeface="Tw Cen MT"/>
                <a:hlinkClick r:id="rId11"/>
              </a:rPr>
              <a:t>f</a:t>
            </a:r>
            <a:r>
              <a:rPr sz="2200" b="1" spc="-15" dirty="0">
                <a:solidFill>
                  <a:srgbClr val="FF3300"/>
                </a:solidFill>
                <a:latin typeface="Tw Cen MT"/>
                <a:cs typeface="Tw Cen MT"/>
                <a:hlinkClick r:id="rId11"/>
              </a:rPr>
              <a:t>e</a:t>
            </a:r>
            <a:r>
              <a:rPr sz="2200" b="1" spc="-5" dirty="0">
                <a:solidFill>
                  <a:srgbClr val="FF3300"/>
                </a:solidFill>
                <a:latin typeface="Tw Cen MT"/>
                <a:cs typeface="Tw Cen MT"/>
                <a:hlinkClick r:id="rId11"/>
              </a:rPr>
              <a:t>s</a:t>
            </a:r>
            <a:r>
              <a:rPr sz="2200" b="1" spc="-10" dirty="0">
                <a:solidFill>
                  <a:srgbClr val="FF3300"/>
                </a:solidFill>
                <a:latin typeface="Tw Cen MT"/>
                <a:cs typeface="Tw Cen MT"/>
                <a:hlinkClick r:id="rId11"/>
              </a:rPr>
              <a:t>sion</a:t>
            </a:r>
            <a:r>
              <a:rPr sz="2200" b="1" spc="-55" dirty="0">
                <a:solidFill>
                  <a:srgbClr val="FF3300"/>
                </a:solidFill>
                <a:latin typeface="Tw Cen MT"/>
                <a:cs typeface="Tw Cen MT"/>
                <a:hlinkClick r:id="rId11"/>
              </a:rPr>
              <a:t>s</a:t>
            </a:r>
            <a:r>
              <a:rPr sz="2200" b="1" spc="-10" dirty="0">
                <a:solidFill>
                  <a:srgbClr val="FF3300"/>
                </a:solidFill>
                <a:latin typeface="Tw Cen MT"/>
                <a:cs typeface="Tw Cen MT"/>
                <a:hlinkClick r:id="rId11"/>
              </a:rPr>
              <a:t>.c</a:t>
            </a:r>
            <a:r>
              <a:rPr sz="2200" b="1" spc="-5" dirty="0">
                <a:solidFill>
                  <a:srgbClr val="FF3300"/>
                </a:solidFill>
                <a:latin typeface="Tw Cen MT"/>
                <a:cs typeface="Tw Cen MT"/>
                <a:hlinkClick r:id="rId11"/>
              </a:rPr>
              <a:t>a</a:t>
            </a:r>
            <a:r>
              <a:rPr sz="2200" b="1" spc="-10" dirty="0">
                <a:solidFill>
                  <a:srgbClr val="FF3300"/>
                </a:solidFill>
                <a:latin typeface="Tw Cen MT"/>
                <a:cs typeface="Tw Cen MT"/>
                <a:hlinkClick r:id="rId11"/>
              </a:rPr>
              <a:t>.g</a:t>
            </a:r>
            <a:r>
              <a:rPr sz="2200" b="1" spc="-75" dirty="0">
                <a:solidFill>
                  <a:srgbClr val="FF3300"/>
                </a:solidFill>
                <a:latin typeface="Tw Cen MT"/>
                <a:cs typeface="Tw Cen MT"/>
                <a:hlinkClick r:id="rId11"/>
              </a:rPr>
              <a:t>o</a:t>
            </a:r>
            <a:r>
              <a:rPr sz="2200" b="1" spc="-15" dirty="0">
                <a:solidFill>
                  <a:srgbClr val="FF3300"/>
                </a:solidFill>
                <a:latin typeface="Tw Cen MT"/>
                <a:cs typeface="Tw Cen MT"/>
                <a:hlinkClick r:id="rId11"/>
              </a:rPr>
              <a:t>v</a:t>
            </a:r>
            <a:endParaRPr sz="2200">
              <a:latin typeface="Tw Cen MT"/>
              <a:cs typeface="Tw Cen MT"/>
            </a:endParaRPr>
          </a:p>
        </p:txBody>
      </p:sp>
      <p:sp>
        <p:nvSpPr>
          <p:cNvPr id="4" name="object 4"/>
          <p:cNvSpPr/>
          <p:nvPr/>
        </p:nvSpPr>
        <p:spPr>
          <a:xfrm>
            <a:off x="47244" y="76200"/>
            <a:ext cx="550164" cy="664463"/>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2044" y="515198"/>
            <a:ext cx="6355080" cy="508634"/>
          </a:xfrm>
          <a:prstGeom prst="rect">
            <a:avLst/>
          </a:prstGeom>
        </p:spPr>
        <p:txBody>
          <a:bodyPr vert="horz" wrap="square" lIns="0" tIns="0" rIns="0" bIns="0" rtlCol="0">
            <a:spAutoFit/>
          </a:bodyPr>
          <a:lstStyle/>
          <a:p>
            <a:pPr marL="12700">
              <a:lnSpc>
                <a:spcPct val="100000"/>
              </a:lnSpc>
            </a:pPr>
            <a:r>
              <a:rPr sz="3800" spc="-160" dirty="0">
                <a:latin typeface="Tw Cen MT"/>
                <a:cs typeface="Tw Cen MT"/>
              </a:rPr>
              <a:t>T</a:t>
            </a:r>
            <a:r>
              <a:rPr sz="3800" dirty="0">
                <a:latin typeface="Tw Cen MT"/>
                <a:cs typeface="Tw Cen MT"/>
              </a:rPr>
              <a:t>yp</a:t>
            </a:r>
            <a:r>
              <a:rPr sz="3800" spc="5" dirty="0">
                <a:latin typeface="Tw Cen MT"/>
                <a:cs typeface="Tw Cen MT"/>
              </a:rPr>
              <a:t>e</a:t>
            </a:r>
            <a:r>
              <a:rPr sz="3800" dirty="0">
                <a:latin typeface="Tw Cen MT"/>
                <a:cs typeface="Tw Cen MT"/>
              </a:rPr>
              <a:t>s</a:t>
            </a:r>
            <a:r>
              <a:rPr sz="3800" spc="-25" dirty="0">
                <a:latin typeface="Tw Cen MT"/>
                <a:cs typeface="Tw Cen MT"/>
              </a:rPr>
              <a:t> </a:t>
            </a:r>
            <a:r>
              <a:rPr sz="3800" dirty="0">
                <a:latin typeface="Tw Cen MT"/>
                <a:cs typeface="Tw Cen MT"/>
              </a:rPr>
              <a:t>of</a:t>
            </a:r>
            <a:r>
              <a:rPr sz="3800" spc="114" dirty="0">
                <a:latin typeface="Tw Cen MT"/>
                <a:cs typeface="Tw Cen MT"/>
              </a:rPr>
              <a:t> </a:t>
            </a:r>
            <a:r>
              <a:rPr sz="3800" dirty="0">
                <a:latin typeface="Tw Cen MT"/>
                <a:cs typeface="Tw Cen MT"/>
              </a:rPr>
              <a:t>Financial</a:t>
            </a:r>
            <a:r>
              <a:rPr sz="3800" spc="-15" dirty="0">
                <a:latin typeface="Tw Cen MT"/>
                <a:cs typeface="Tw Cen MT"/>
              </a:rPr>
              <a:t> </a:t>
            </a:r>
            <a:r>
              <a:rPr sz="3800" dirty="0">
                <a:latin typeface="Tw Cen MT"/>
                <a:cs typeface="Tw Cen MT"/>
              </a:rPr>
              <a:t>Aid</a:t>
            </a:r>
            <a:r>
              <a:rPr sz="3800" spc="25" dirty="0">
                <a:latin typeface="Tw Cen MT"/>
                <a:cs typeface="Tw Cen MT"/>
              </a:rPr>
              <a:t> </a:t>
            </a:r>
            <a:r>
              <a:rPr sz="3800" dirty="0">
                <a:latin typeface="Tw Cen MT"/>
                <a:cs typeface="Tw Cen MT"/>
              </a:rPr>
              <a:t>– Gift </a:t>
            </a:r>
            <a:r>
              <a:rPr sz="3800" spc="-15" dirty="0">
                <a:latin typeface="Tw Cen MT"/>
                <a:cs typeface="Tw Cen MT"/>
              </a:rPr>
              <a:t>A</a:t>
            </a:r>
            <a:r>
              <a:rPr sz="3800" spc="-5" dirty="0">
                <a:latin typeface="Tw Cen MT"/>
                <a:cs typeface="Tw Cen MT"/>
              </a:rPr>
              <a:t>id</a:t>
            </a:r>
            <a:endParaRPr sz="3800">
              <a:latin typeface="Tw Cen MT"/>
              <a:cs typeface="Tw Cen MT"/>
            </a:endParaRPr>
          </a:p>
        </p:txBody>
      </p:sp>
      <p:sp>
        <p:nvSpPr>
          <p:cNvPr id="3" name="object 3"/>
          <p:cNvSpPr txBox="1"/>
          <p:nvPr/>
        </p:nvSpPr>
        <p:spPr>
          <a:xfrm>
            <a:off x="535940" y="1667391"/>
            <a:ext cx="7509509" cy="4399915"/>
          </a:xfrm>
          <a:prstGeom prst="rect">
            <a:avLst/>
          </a:prstGeom>
        </p:spPr>
        <p:txBody>
          <a:bodyPr vert="horz" wrap="square" lIns="0" tIns="0" rIns="0" bIns="0" rtlCol="0">
            <a:spAutoFit/>
          </a:bodyPr>
          <a:lstStyle/>
          <a:p>
            <a:pPr marL="12700">
              <a:lnSpc>
                <a:spcPts val="3279"/>
              </a:lnSpc>
            </a:pPr>
            <a:r>
              <a:rPr sz="2800" spc="-15" dirty="0">
                <a:solidFill>
                  <a:srgbClr val="252525"/>
                </a:solidFill>
                <a:latin typeface="Tw Cen MT"/>
                <a:cs typeface="Tw Cen MT"/>
              </a:rPr>
              <a:t>Institutiona</a:t>
            </a:r>
            <a:r>
              <a:rPr sz="2800" spc="-10" dirty="0">
                <a:solidFill>
                  <a:srgbClr val="252525"/>
                </a:solidFill>
                <a:latin typeface="Tw Cen MT"/>
                <a:cs typeface="Tw Cen MT"/>
              </a:rPr>
              <a:t>l</a:t>
            </a:r>
            <a:r>
              <a:rPr sz="2800" spc="45" dirty="0">
                <a:solidFill>
                  <a:srgbClr val="252525"/>
                </a:solidFill>
                <a:latin typeface="Tw Cen MT"/>
                <a:cs typeface="Tw Cen MT"/>
              </a:rPr>
              <a:t> </a:t>
            </a:r>
            <a:r>
              <a:rPr sz="2800" spc="-15" dirty="0">
                <a:solidFill>
                  <a:srgbClr val="252525"/>
                </a:solidFill>
                <a:latin typeface="Tw Cen MT"/>
                <a:cs typeface="Tw Cen MT"/>
              </a:rPr>
              <a:t>and</a:t>
            </a:r>
            <a:r>
              <a:rPr sz="2800" dirty="0">
                <a:solidFill>
                  <a:srgbClr val="252525"/>
                </a:solidFill>
                <a:latin typeface="Tw Cen MT"/>
                <a:cs typeface="Tw Cen MT"/>
              </a:rPr>
              <a:t> </a:t>
            </a:r>
            <a:r>
              <a:rPr sz="2800" spc="-5" dirty="0">
                <a:solidFill>
                  <a:srgbClr val="252525"/>
                </a:solidFill>
                <a:latin typeface="Tw Cen MT"/>
                <a:cs typeface="Tw Cen MT"/>
              </a:rPr>
              <a:t>P</a:t>
            </a:r>
            <a:r>
              <a:rPr sz="2800" spc="-10" dirty="0">
                <a:solidFill>
                  <a:srgbClr val="252525"/>
                </a:solidFill>
                <a:latin typeface="Tw Cen MT"/>
                <a:cs typeface="Tw Cen MT"/>
              </a:rPr>
              <a:t>ri</a:t>
            </a:r>
            <a:r>
              <a:rPr sz="2800" spc="-75" dirty="0">
                <a:solidFill>
                  <a:srgbClr val="252525"/>
                </a:solidFill>
                <a:latin typeface="Tw Cen MT"/>
                <a:cs typeface="Tw Cen MT"/>
              </a:rPr>
              <a:t>v</a:t>
            </a:r>
            <a:r>
              <a:rPr sz="2800" spc="-15" dirty="0">
                <a:solidFill>
                  <a:srgbClr val="252525"/>
                </a:solidFill>
                <a:latin typeface="Tw Cen MT"/>
                <a:cs typeface="Tw Cen MT"/>
              </a:rPr>
              <a:t>ate</a:t>
            </a:r>
            <a:r>
              <a:rPr sz="2800" dirty="0">
                <a:solidFill>
                  <a:srgbClr val="252525"/>
                </a:solidFill>
                <a:latin typeface="Tw Cen MT"/>
                <a:cs typeface="Tw Cen MT"/>
              </a:rPr>
              <a:t> </a:t>
            </a:r>
            <a:r>
              <a:rPr sz="2800" spc="-15" dirty="0">
                <a:solidFill>
                  <a:srgbClr val="252525"/>
                </a:solidFill>
                <a:latin typeface="Tw Cen MT"/>
                <a:cs typeface="Tw Cen MT"/>
              </a:rPr>
              <a:t>G</a:t>
            </a:r>
            <a:r>
              <a:rPr sz="2800" spc="-30" dirty="0">
                <a:solidFill>
                  <a:srgbClr val="252525"/>
                </a:solidFill>
                <a:latin typeface="Tw Cen MT"/>
                <a:cs typeface="Tw Cen MT"/>
              </a:rPr>
              <a:t>r</a:t>
            </a:r>
            <a:r>
              <a:rPr sz="2800" spc="-15" dirty="0">
                <a:solidFill>
                  <a:srgbClr val="252525"/>
                </a:solidFill>
                <a:latin typeface="Tw Cen MT"/>
                <a:cs typeface="Tw Cen MT"/>
              </a:rPr>
              <a:t>ants</a:t>
            </a:r>
            <a:r>
              <a:rPr sz="2800" spc="5" dirty="0">
                <a:solidFill>
                  <a:srgbClr val="252525"/>
                </a:solidFill>
                <a:latin typeface="Tw Cen MT"/>
                <a:cs typeface="Tw Cen MT"/>
              </a:rPr>
              <a:t> </a:t>
            </a:r>
            <a:r>
              <a:rPr sz="2800" spc="-20" dirty="0">
                <a:solidFill>
                  <a:srgbClr val="252525"/>
                </a:solidFill>
                <a:latin typeface="Tw Cen MT"/>
                <a:cs typeface="Tw Cen MT"/>
              </a:rPr>
              <a:t>&amp;</a:t>
            </a:r>
            <a:r>
              <a:rPr sz="2800" spc="25" dirty="0">
                <a:solidFill>
                  <a:srgbClr val="252525"/>
                </a:solidFill>
                <a:latin typeface="Tw Cen MT"/>
                <a:cs typeface="Tw Cen MT"/>
              </a:rPr>
              <a:t> </a:t>
            </a:r>
            <a:r>
              <a:rPr sz="2800" spc="-15" dirty="0">
                <a:solidFill>
                  <a:srgbClr val="252525"/>
                </a:solidFill>
                <a:latin typeface="Tw Cen MT"/>
                <a:cs typeface="Tw Cen MT"/>
              </a:rPr>
              <a:t>S</a:t>
            </a:r>
            <a:r>
              <a:rPr sz="2800" spc="100" dirty="0">
                <a:solidFill>
                  <a:srgbClr val="252525"/>
                </a:solidFill>
                <a:latin typeface="Tw Cen MT"/>
                <a:cs typeface="Tw Cen MT"/>
              </a:rPr>
              <a:t>c</a:t>
            </a:r>
            <a:r>
              <a:rPr sz="2800" spc="-15" dirty="0">
                <a:solidFill>
                  <a:srgbClr val="252525"/>
                </a:solidFill>
                <a:latin typeface="Tw Cen MT"/>
                <a:cs typeface="Tw Cen MT"/>
              </a:rPr>
              <a:t>hola</a:t>
            </a:r>
            <a:r>
              <a:rPr sz="2800" spc="-10" dirty="0">
                <a:solidFill>
                  <a:srgbClr val="252525"/>
                </a:solidFill>
                <a:latin typeface="Tw Cen MT"/>
                <a:cs typeface="Tw Cen MT"/>
              </a:rPr>
              <a:t>r</a:t>
            </a:r>
            <a:r>
              <a:rPr sz="2800" spc="-5" dirty="0">
                <a:solidFill>
                  <a:srgbClr val="252525"/>
                </a:solidFill>
                <a:latin typeface="Tw Cen MT"/>
                <a:cs typeface="Tw Cen MT"/>
              </a:rPr>
              <a:t>s</a:t>
            </a:r>
            <a:r>
              <a:rPr sz="2800" spc="-15" dirty="0">
                <a:solidFill>
                  <a:srgbClr val="252525"/>
                </a:solidFill>
                <a:latin typeface="Tw Cen MT"/>
                <a:cs typeface="Tw Cen MT"/>
              </a:rPr>
              <a:t>hip</a:t>
            </a:r>
            <a:r>
              <a:rPr sz="2800" spc="5" dirty="0">
                <a:solidFill>
                  <a:srgbClr val="252525"/>
                </a:solidFill>
                <a:latin typeface="Tw Cen MT"/>
                <a:cs typeface="Tw Cen MT"/>
              </a:rPr>
              <a:t>s</a:t>
            </a:r>
            <a:r>
              <a:rPr sz="2800" b="1" spc="-15" dirty="0">
                <a:solidFill>
                  <a:srgbClr val="00AFEF"/>
                </a:solidFill>
                <a:latin typeface="Tw Cen MT"/>
                <a:cs typeface="Tw Cen MT"/>
              </a:rPr>
              <a:t>*</a:t>
            </a:r>
            <a:endParaRPr sz="2800">
              <a:latin typeface="Tw Cen MT"/>
              <a:cs typeface="Tw Cen MT"/>
            </a:endParaRPr>
          </a:p>
          <a:p>
            <a:pPr marL="332740" indent="-320040">
              <a:lnSpc>
                <a:spcPts val="2980"/>
              </a:lnSpc>
              <a:buClr>
                <a:srgbClr val="92D050"/>
              </a:buClr>
              <a:buSzPct val="94230"/>
              <a:buFont typeface="Wingdings 2"/>
              <a:buChar char=""/>
              <a:tabLst>
                <a:tab pos="333375" algn="l"/>
              </a:tabLst>
            </a:pPr>
            <a:r>
              <a:rPr sz="2600" b="1" dirty="0">
                <a:solidFill>
                  <a:srgbClr val="3D1EC4"/>
                </a:solidFill>
                <a:latin typeface="Tw Cen MT"/>
                <a:cs typeface="Tw Cen MT"/>
              </a:rPr>
              <a:t>Pr</a:t>
            </a:r>
            <a:r>
              <a:rPr sz="2600" b="1" spc="-80" dirty="0">
                <a:solidFill>
                  <a:srgbClr val="3D1EC4"/>
                </a:solidFill>
                <a:latin typeface="Tw Cen MT"/>
                <a:cs typeface="Tw Cen MT"/>
              </a:rPr>
              <a:t>o</a:t>
            </a:r>
            <a:r>
              <a:rPr sz="2600" b="1" dirty="0">
                <a:solidFill>
                  <a:srgbClr val="3D1EC4"/>
                </a:solidFill>
                <a:latin typeface="Tw Cen MT"/>
                <a:cs typeface="Tw Cen MT"/>
              </a:rPr>
              <a:t>vi</a:t>
            </a:r>
            <a:r>
              <a:rPr sz="2600" b="1" spc="-10" dirty="0">
                <a:solidFill>
                  <a:srgbClr val="3D1EC4"/>
                </a:solidFill>
                <a:latin typeface="Tw Cen MT"/>
                <a:cs typeface="Tw Cen MT"/>
              </a:rPr>
              <a:t>d</a:t>
            </a:r>
            <a:r>
              <a:rPr sz="2600" b="1" dirty="0">
                <a:solidFill>
                  <a:srgbClr val="3D1EC4"/>
                </a:solidFill>
                <a:latin typeface="Tw Cen MT"/>
                <a:cs typeface="Tw Cen MT"/>
              </a:rPr>
              <a:t>er</a:t>
            </a:r>
            <a:r>
              <a:rPr sz="2600" b="1" spc="-35" dirty="0">
                <a:solidFill>
                  <a:srgbClr val="3D1EC4"/>
                </a:solidFill>
                <a:latin typeface="Tw Cen MT"/>
                <a:cs typeface="Tw Cen MT"/>
              </a:rPr>
              <a:t> </a:t>
            </a:r>
            <a:r>
              <a:rPr sz="2600" b="1" dirty="0">
                <a:solidFill>
                  <a:srgbClr val="3D1EC4"/>
                </a:solidFill>
                <a:latin typeface="Tw Cen MT"/>
                <a:cs typeface="Tw Cen MT"/>
              </a:rPr>
              <a:t>decides</a:t>
            </a:r>
            <a:r>
              <a:rPr sz="2600" b="1" spc="-25" dirty="0">
                <a:solidFill>
                  <a:srgbClr val="3D1EC4"/>
                </a:solidFill>
                <a:latin typeface="Tw Cen MT"/>
                <a:cs typeface="Tw Cen MT"/>
              </a:rPr>
              <a:t> </a:t>
            </a:r>
            <a:r>
              <a:rPr sz="2600" b="1" dirty="0">
                <a:solidFill>
                  <a:srgbClr val="3D1EC4"/>
                </a:solidFill>
                <a:latin typeface="Tw Cen MT"/>
                <a:cs typeface="Tw Cen MT"/>
              </a:rPr>
              <a:t>on</a:t>
            </a:r>
            <a:endParaRPr sz="2600">
              <a:latin typeface="Tw Cen MT"/>
              <a:cs typeface="Tw Cen MT"/>
            </a:endParaRPr>
          </a:p>
          <a:p>
            <a:pPr marL="1210310" lvl="1" indent="-342900">
              <a:lnSpc>
                <a:spcPts val="2515"/>
              </a:lnSpc>
              <a:buClr>
                <a:srgbClr val="58AFB8"/>
              </a:buClr>
              <a:buSzPct val="93181"/>
              <a:buFont typeface="Wingdings 2"/>
              <a:buChar char=""/>
              <a:tabLst>
                <a:tab pos="1210945" algn="l"/>
              </a:tabLst>
            </a:pPr>
            <a:r>
              <a:rPr sz="2200" spc="-95" dirty="0">
                <a:solidFill>
                  <a:srgbClr val="252525"/>
                </a:solidFill>
                <a:latin typeface="Tw Cen MT"/>
                <a:cs typeface="Tw Cen MT"/>
              </a:rPr>
              <a:t>A</a:t>
            </a:r>
            <a:r>
              <a:rPr sz="2200" spc="-105" dirty="0">
                <a:solidFill>
                  <a:srgbClr val="252525"/>
                </a:solidFill>
                <a:latin typeface="Tw Cen MT"/>
                <a:cs typeface="Tw Cen MT"/>
              </a:rPr>
              <a:t>w</a:t>
            </a:r>
            <a:r>
              <a:rPr sz="2200" spc="-10" dirty="0">
                <a:solidFill>
                  <a:srgbClr val="252525"/>
                </a:solidFill>
                <a:latin typeface="Tw Cen MT"/>
                <a:cs typeface="Tw Cen MT"/>
              </a:rPr>
              <a:t>arding criteria</a:t>
            </a:r>
            <a:endParaRPr sz="2200">
              <a:latin typeface="Tw Cen MT"/>
              <a:cs typeface="Tw Cen MT"/>
            </a:endParaRPr>
          </a:p>
          <a:p>
            <a:pPr marL="1210310" lvl="1" indent="-342900">
              <a:lnSpc>
                <a:spcPts val="2510"/>
              </a:lnSpc>
              <a:buClr>
                <a:srgbClr val="58AFB8"/>
              </a:buClr>
              <a:buSzPct val="93181"/>
              <a:buFont typeface="Wingdings 2"/>
              <a:buChar char=""/>
              <a:tabLst>
                <a:tab pos="1210945" algn="l"/>
              </a:tabLst>
            </a:pPr>
            <a:r>
              <a:rPr sz="2200" spc="-10" dirty="0">
                <a:solidFill>
                  <a:srgbClr val="252525"/>
                </a:solidFill>
                <a:latin typeface="Tw Cen MT"/>
                <a:cs typeface="Tw Cen MT"/>
              </a:rPr>
              <a:t>Appli</a:t>
            </a:r>
            <a:r>
              <a:rPr sz="2200" spc="-20" dirty="0">
                <a:solidFill>
                  <a:srgbClr val="252525"/>
                </a:solidFill>
                <a:latin typeface="Tw Cen MT"/>
                <a:cs typeface="Tw Cen MT"/>
              </a:rPr>
              <a:t>c</a:t>
            </a:r>
            <a:r>
              <a:rPr sz="2200" spc="-10" dirty="0">
                <a:solidFill>
                  <a:srgbClr val="252525"/>
                </a:solidFill>
                <a:latin typeface="Tw Cen MT"/>
                <a:cs typeface="Tw Cen MT"/>
              </a:rPr>
              <a:t>ation</a:t>
            </a:r>
            <a:r>
              <a:rPr sz="2200" spc="25" dirty="0">
                <a:solidFill>
                  <a:srgbClr val="252525"/>
                </a:solidFill>
                <a:latin typeface="Tw Cen MT"/>
                <a:cs typeface="Tw Cen MT"/>
              </a:rPr>
              <a:t> </a:t>
            </a:r>
            <a:r>
              <a:rPr sz="2200" spc="-10" dirty="0">
                <a:solidFill>
                  <a:srgbClr val="252525"/>
                </a:solidFill>
                <a:latin typeface="Tw Cen MT"/>
                <a:cs typeface="Tw Cen MT"/>
              </a:rPr>
              <a:t>deadline</a:t>
            </a:r>
            <a:endParaRPr sz="2200">
              <a:latin typeface="Tw Cen MT"/>
              <a:cs typeface="Tw Cen MT"/>
            </a:endParaRPr>
          </a:p>
          <a:p>
            <a:pPr marL="1210310" lvl="1" indent="-342900">
              <a:lnSpc>
                <a:spcPts val="2490"/>
              </a:lnSpc>
              <a:buClr>
                <a:srgbClr val="58AFB8"/>
              </a:buClr>
              <a:buSzPct val="93181"/>
              <a:buFont typeface="Wingdings 2"/>
              <a:buChar char=""/>
              <a:tabLst>
                <a:tab pos="1210945" algn="l"/>
              </a:tabLst>
            </a:pPr>
            <a:r>
              <a:rPr sz="2200" spc="-40" dirty="0">
                <a:solidFill>
                  <a:srgbClr val="252525"/>
                </a:solidFill>
                <a:latin typeface="Tw Cen MT"/>
                <a:cs typeface="Tw Cen MT"/>
              </a:rPr>
              <a:t>F</a:t>
            </a:r>
            <a:r>
              <a:rPr sz="2200" spc="-15" dirty="0">
                <a:solidFill>
                  <a:srgbClr val="252525"/>
                </a:solidFill>
                <a:latin typeface="Tw Cen MT"/>
                <a:cs typeface="Tw Cen MT"/>
              </a:rPr>
              <a:t>o</a:t>
            </a:r>
            <a:r>
              <a:rPr sz="2200" spc="40" dirty="0">
                <a:solidFill>
                  <a:srgbClr val="252525"/>
                </a:solidFill>
                <a:latin typeface="Tw Cen MT"/>
                <a:cs typeface="Tw Cen MT"/>
              </a:rPr>
              <a:t>r</a:t>
            </a:r>
            <a:r>
              <a:rPr sz="2200" spc="-15" dirty="0">
                <a:solidFill>
                  <a:srgbClr val="252525"/>
                </a:solidFill>
                <a:latin typeface="Tw Cen MT"/>
                <a:cs typeface="Tw Cen MT"/>
              </a:rPr>
              <a:t>ms</a:t>
            </a:r>
            <a:r>
              <a:rPr sz="2200" spc="10" dirty="0">
                <a:solidFill>
                  <a:srgbClr val="252525"/>
                </a:solidFill>
                <a:latin typeface="Tw Cen MT"/>
                <a:cs typeface="Tw Cen MT"/>
              </a:rPr>
              <a:t> </a:t>
            </a:r>
            <a:r>
              <a:rPr sz="2200" spc="-10" dirty="0">
                <a:solidFill>
                  <a:srgbClr val="252525"/>
                </a:solidFill>
                <a:latin typeface="Tw Cen MT"/>
                <a:cs typeface="Tw Cen MT"/>
              </a:rPr>
              <a:t>or</a:t>
            </a:r>
            <a:r>
              <a:rPr sz="2200" dirty="0">
                <a:solidFill>
                  <a:srgbClr val="252525"/>
                </a:solidFill>
                <a:latin typeface="Tw Cen MT"/>
                <a:cs typeface="Tw Cen MT"/>
              </a:rPr>
              <a:t> </a:t>
            </a:r>
            <a:r>
              <a:rPr sz="2200" spc="-10" dirty="0">
                <a:solidFill>
                  <a:srgbClr val="252525"/>
                </a:solidFill>
                <a:latin typeface="Tw Cen MT"/>
                <a:cs typeface="Tw Cen MT"/>
              </a:rPr>
              <a:t>applications</a:t>
            </a:r>
            <a:endParaRPr sz="2200">
              <a:latin typeface="Tw Cen MT"/>
              <a:cs typeface="Tw Cen MT"/>
            </a:endParaRPr>
          </a:p>
          <a:p>
            <a:pPr marL="332740" indent="-320040">
              <a:lnSpc>
                <a:spcPts val="2975"/>
              </a:lnSpc>
              <a:buClr>
                <a:srgbClr val="92D050"/>
              </a:buClr>
              <a:buSzPct val="94230"/>
              <a:buFont typeface="Wingdings 2"/>
              <a:buChar char=""/>
              <a:tabLst>
                <a:tab pos="333375" algn="l"/>
              </a:tabLst>
            </a:pPr>
            <a:r>
              <a:rPr sz="2600" spc="-110" dirty="0">
                <a:solidFill>
                  <a:srgbClr val="252525"/>
                </a:solidFill>
                <a:latin typeface="Tw Cen MT"/>
                <a:cs typeface="Tw Cen MT"/>
              </a:rPr>
              <a:t>A</a:t>
            </a:r>
            <a:r>
              <a:rPr sz="2600" spc="-105" dirty="0">
                <a:solidFill>
                  <a:srgbClr val="252525"/>
                </a:solidFill>
                <a:latin typeface="Tw Cen MT"/>
                <a:cs typeface="Tw Cen MT"/>
              </a:rPr>
              <a:t>w</a:t>
            </a:r>
            <a:r>
              <a:rPr sz="2600" dirty="0">
                <a:solidFill>
                  <a:srgbClr val="252525"/>
                </a:solidFill>
                <a:latin typeface="Tw Cen MT"/>
                <a:cs typeface="Tw Cen MT"/>
              </a:rPr>
              <a:t>ards</a:t>
            </a:r>
            <a:r>
              <a:rPr sz="2600" spc="-15" dirty="0">
                <a:solidFill>
                  <a:srgbClr val="252525"/>
                </a:solidFill>
                <a:latin typeface="Tw Cen MT"/>
                <a:cs typeface="Tw Cen MT"/>
              </a:rPr>
              <a:t> </a:t>
            </a:r>
            <a:r>
              <a:rPr sz="2600" dirty="0">
                <a:solidFill>
                  <a:srgbClr val="252525"/>
                </a:solidFill>
                <a:latin typeface="Tw Cen MT"/>
                <a:cs typeface="Tw Cen MT"/>
              </a:rPr>
              <a:t>m</a:t>
            </a:r>
            <a:r>
              <a:rPr sz="2600" spc="-45" dirty="0">
                <a:solidFill>
                  <a:srgbClr val="252525"/>
                </a:solidFill>
                <a:latin typeface="Tw Cen MT"/>
                <a:cs typeface="Tw Cen MT"/>
              </a:rPr>
              <a:t>a</a:t>
            </a:r>
            <a:r>
              <a:rPr sz="2600" dirty="0">
                <a:solidFill>
                  <a:srgbClr val="252525"/>
                </a:solidFill>
                <a:latin typeface="Tw Cen MT"/>
                <a:cs typeface="Tw Cen MT"/>
              </a:rPr>
              <a:t>y</a:t>
            </a:r>
            <a:r>
              <a:rPr sz="2600" spc="-15" dirty="0">
                <a:solidFill>
                  <a:srgbClr val="252525"/>
                </a:solidFill>
                <a:latin typeface="Tw Cen MT"/>
                <a:cs typeface="Tw Cen MT"/>
              </a:rPr>
              <a:t> </a:t>
            </a:r>
            <a:r>
              <a:rPr sz="2600" dirty="0">
                <a:solidFill>
                  <a:srgbClr val="252525"/>
                </a:solidFill>
                <a:latin typeface="Tw Cen MT"/>
                <a:cs typeface="Tw Cen MT"/>
              </a:rPr>
              <a:t>be</a:t>
            </a:r>
            <a:endParaRPr sz="2600">
              <a:latin typeface="Tw Cen MT"/>
              <a:cs typeface="Tw Cen MT"/>
            </a:endParaRPr>
          </a:p>
          <a:p>
            <a:pPr marL="1210310" lvl="1" indent="-342900">
              <a:lnSpc>
                <a:spcPts val="2515"/>
              </a:lnSpc>
              <a:buClr>
                <a:srgbClr val="58AFB8"/>
              </a:buClr>
              <a:buSzPct val="93181"/>
              <a:buFont typeface="Wingdings 2"/>
              <a:buChar char=""/>
              <a:tabLst>
                <a:tab pos="1210945" algn="l"/>
              </a:tabLst>
            </a:pPr>
            <a:r>
              <a:rPr sz="2200" spc="-10" dirty="0">
                <a:solidFill>
                  <a:srgbClr val="252525"/>
                </a:solidFill>
                <a:latin typeface="Tw Cen MT"/>
                <a:cs typeface="Tw Cen MT"/>
              </a:rPr>
              <a:t>Meri</a:t>
            </a:r>
            <a:r>
              <a:rPr sz="2200" spc="-5" dirty="0">
                <a:solidFill>
                  <a:srgbClr val="252525"/>
                </a:solidFill>
                <a:latin typeface="Tw Cen MT"/>
                <a:cs typeface="Tw Cen MT"/>
              </a:rPr>
              <a:t>t</a:t>
            </a:r>
            <a:r>
              <a:rPr sz="2200" spc="-15" dirty="0">
                <a:solidFill>
                  <a:srgbClr val="252525"/>
                </a:solidFill>
                <a:latin typeface="Tw Cen MT"/>
                <a:cs typeface="Tw Cen MT"/>
              </a:rPr>
              <a:t>-based</a:t>
            </a:r>
            <a:r>
              <a:rPr sz="2200" spc="35" dirty="0">
                <a:solidFill>
                  <a:srgbClr val="252525"/>
                </a:solidFill>
                <a:latin typeface="Tw Cen MT"/>
                <a:cs typeface="Tw Cen MT"/>
              </a:rPr>
              <a:t> </a:t>
            </a:r>
            <a:r>
              <a:rPr sz="2200" spc="-10" dirty="0">
                <a:solidFill>
                  <a:srgbClr val="3D1EC4"/>
                </a:solidFill>
                <a:latin typeface="Tw Cen MT"/>
                <a:cs typeface="Tw Cen MT"/>
              </a:rPr>
              <a:t>(academic</a:t>
            </a:r>
            <a:r>
              <a:rPr sz="2200" spc="25" dirty="0">
                <a:solidFill>
                  <a:srgbClr val="3D1EC4"/>
                </a:solidFill>
                <a:latin typeface="Tw Cen MT"/>
                <a:cs typeface="Tw Cen MT"/>
              </a:rPr>
              <a:t> </a:t>
            </a:r>
            <a:r>
              <a:rPr sz="2200" spc="-15" dirty="0">
                <a:solidFill>
                  <a:srgbClr val="3D1EC4"/>
                </a:solidFill>
                <a:latin typeface="Tw Cen MT"/>
                <a:cs typeface="Tw Cen MT"/>
              </a:rPr>
              <a:t>per</a:t>
            </a:r>
            <a:r>
              <a:rPr sz="2200" spc="-55" dirty="0">
                <a:solidFill>
                  <a:srgbClr val="3D1EC4"/>
                </a:solidFill>
                <a:latin typeface="Tw Cen MT"/>
                <a:cs typeface="Tw Cen MT"/>
              </a:rPr>
              <a:t>f</a:t>
            </a:r>
            <a:r>
              <a:rPr sz="2200" spc="-15" dirty="0">
                <a:solidFill>
                  <a:srgbClr val="3D1EC4"/>
                </a:solidFill>
                <a:latin typeface="Tw Cen MT"/>
                <a:cs typeface="Tw Cen MT"/>
              </a:rPr>
              <a:t>o</a:t>
            </a:r>
            <a:r>
              <a:rPr sz="2200" spc="40" dirty="0">
                <a:solidFill>
                  <a:srgbClr val="3D1EC4"/>
                </a:solidFill>
                <a:latin typeface="Tw Cen MT"/>
                <a:cs typeface="Tw Cen MT"/>
              </a:rPr>
              <a:t>r</a:t>
            </a:r>
            <a:r>
              <a:rPr sz="2200" spc="-15" dirty="0">
                <a:solidFill>
                  <a:srgbClr val="3D1EC4"/>
                </a:solidFill>
                <a:latin typeface="Tw Cen MT"/>
                <a:cs typeface="Tw Cen MT"/>
              </a:rPr>
              <a:t>man</a:t>
            </a:r>
            <a:r>
              <a:rPr sz="2200" spc="-20" dirty="0">
                <a:solidFill>
                  <a:srgbClr val="3D1EC4"/>
                </a:solidFill>
                <a:latin typeface="Tw Cen MT"/>
                <a:cs typeface="Tw Cen MT"/>
              </a:rPr>
              <a:t>c</a:t>
            </a:r>
            <a:r>
              <a:rPr sz="2200" spc="-5" dirty="0">
                <a:solidFill>
                  <a:srgbClr val="3D1EC4"/>
                </a:solidFill>
                <a:latin typeface="Tw Cen MT"/>
                <a:cs typeface="Tw Cen MT"/>
              </a:rPr>
              <a:t>e</a:t>
            </a:r>
            <a:r>
              <a:rPr sz="2200" spc="-15" dirty="0">
                <a:solidFill>
                  <a:srgbClr val="3D1EC4"/>
                </a:solidFill>
                <a:latin typeface="Tw Cen MT"/>
                <a:cs typeface="Tw Cen MT"/>
              </a:rPr>
              <a:t>-G</a:t>
            </a:r>
            <a:r>
              <a:rPr sz="2200" spc="-195" dirty="0">
                <a:solidFill>
                  <a:srgbClr val="3D1EC4"/>
                </a:solidFill>
                <a:latin typeface="Tw Cen MT"/>
                <a:cs typeface="Tw Cen MT"/>
              </a:rPr>
              <a:t>P</a:t>
            </a:r>
            <a:r>
              <a:rPr sz="2200" spc="-10" dirty="0">
                <a:solidFill>
                  <a:srgbClr val="3D1EC4"/>
                </a:solidFill>
                <a:latin typeface="Tw Cen MT"/>
                <a:cs typeface="Tw Cen MT"/>
              </a:rPr>
              <a:t>A)</a:t>
            </a:r>
            <a:endParaRPr sz="2200">
              <a:latin typeface="Tw Cen MT"/>
              <a:cs typeface="Tw Cen MT"/>
            </a:endParaRPr>
          </a:p>
          <a:p>
            <a:pPr marL="1210310" lvl="1" indent="-342900">
              <a:lnSpc>
                <a:spcPts val="2510"/>
              </a:lnSpc>
              <a:buClr>
                <a:srgbClr val="58AFB8"/>
              </a:buClr>
              <a:buSzPct val="93181"/>
              <a:buFont typeface="Wingdings 2"/>
              <a:buChar char=""/>
              <a:tabLst>
                <a:tab pos="1210945" algn="l"/>
              </a:tabLst>
            </a:pPr>
            <a:r>
              <a:rPr sz="2200" spc="-15" dirty="0">
                <a:solidFill>
                  <a:srgbClr val="252525"/>
                </a:solidFill>
                <a:latin typeface="Tw Cen MT"/>
                <a:cs typeface="Tw Cen MT"/>
              </a:rPr>
              <a:t>Need-based</a:t>
            </a:r>
            <a:r>
              <a:rPr sz="2200" spc="5" dirty="0">
                <a:solidFill>
                  <a:srgbClr val="252525"/>
                </a:solidFill>
                <a:latin typeface="Tw Cen MT"/>
                <a:cs typeface="Tw Cen MT"/>
              </a:rPr>
              <a:t> </a:t>
            </a:r>
            <a:r>
              <a:rPr sz="2200" spc="-10" dirty="0">
                <a:solidFill>
                  <a:srgbClr val="3D1EC4"/>
                </a:solidFill>
                <a:latin typeface="Tw Cen MT"/>
                <a:cs typeface="Tw Cen MT"/>
              </a:rPr>
              <a:t>(finan</a:t>
            </a:r>
            <a:r>
              <a:rPr sz="2200" spc="-25" dirty="0">
                <a:solidFill>
                  <a:srgbClr val="3D1EC4"/>
                </a:solidFill>
                <a:latin typeface="Tw Cen MT"/>
                <a:cs typeface="Tw Cen MT"/>
              </a:rPr>
              <a:t>c</a:t>
            </a:r>
            <a:r>
              <a:rPr sz="2200" spc="-15" dirty="0">
                <a:solidFill>
                  <a:srgbClr val="3D1EC4"/>
                </a:solidFill>
                <a:latin typeface="Tw Cen MT"/>
                <a:cs typeface="Tw Cen MT"/>
              </a:rPr>
              <a:t>ia</a:t>
            </a:r>
            <a:r>
              <a:rPr sz="2200" spc="-5" dirty="0">
                <a:solidFill>
                  <a:srgbClr val="3D1EC4"/>
                </a:solidFill>
                <a:latin typeface="Tw Cen MT"/>
                <a:cs typeface="Tw Cen MT"/>
              </a:rPr>
              <a:t>l</a:t>
            </a:r>
            <a:r>
              <a:rPr sz="2200" spc="45" dirty="0">
                <a:solidFill>
                  <a:srgbClr val="3D1EC4"/>
                </a:solidFill>
                <a:latin typeface="Tw Cen MT"/>
                <a:cs typeface="Tw Cen MT"/>
              </a:rPr>
              <a:t> </a:t>
            </a:r>
            <a:r>
              <a:rPr sz="2200" spc="-10" dirty="0">
                <a:solidFill>
                  <a:srgbClr val="3D1EC4"/>
                </a:solidFill>
                <a:latin typeface="Tw Cen MT"/>
                <a:cs typeface="Tw Cen MT"/>
              </a:rPr>
              <a:t>need)</a:t>
            </a:r>
            <a:endParaRPr sz="2200">
              <a:latin typeface="Tw Cen MT"/>
              <a:cs typeface="Tw Cen MT"/>
            </a:endParaRPr>
          </a:p>
          <a:p>
            <a:pPr marL="1210310" lvl="1" indent="-342900">
              <a:lnSpc>
                <a:spcPts val="2490"/>
              </a:lnSpc>
              <a:buClr>
                <a:srgbClr val="58AFB8"/>
              </a:buClr>
              <a:buSzPct val="93181"/>
              <a:buFont typeface="Wingdings 2"/>
              <a:buChar char=""/>
              <a:tabLst>
                <a:tab pos="1210945" algn="l"/>
              </a:tabLst>
            </a:pPr>
            <a:r>
              <a:rPr sz="2200" spc="-15" dirty="0">
                <a:solidFill>
                  <a:srgbClr val="252525"/>
                </a:solidFill>
                <a:latin typeface="Tw Cen MT"/>
                <a:cs typeface="Tw Cen MT"/>
              </a:rPr>
              <a:t>C</a:t>
            </a:r>
            <a:r>
              <a:rPr sz="2200" spc="-10" dirty="0">
                <a:solidFill>
                  <a:srgbClr val="252525"/>
                </a:solidFill>
                <a:latin typeface="Tw Cen MT"/>
                <a:cs typeface="Tw Cen MT"/>
              </a:rPr>
              <a:t>ombination</a:t>
            </a:r>
            <a:r>
              <a:rPr sz="2200" spc="5" dirty="0">
                <a:solidFill>
                  <a:srgbClr val="252525"/>
                </a:solidFill>
                <a:latin typeface="Tw Cen MT"/>
                <a:cs typeface="Tw Cen MT"/>
              </a:rPr>
              <a:t> </a:t>
            </a:r>
            <a:r>
              <a:rPr sz="2200" spc="-10" dirty="0">
                <a:solidFill>
                  <a:srgbClr val="252525"/>
                </a:solidFill>
                <a:latin typeface="Tw Cen MT"/>
                <a:cs typeface="Tw Cen MT"/>
              </a:rPr>
              <a:t>of</a:t>
            </a:r>
            <a:r>
              <a:rPr sz="2200" spc="75" dirty="0">
                <a:solidFill>
                  <a:srgbClr val="252525"/>
                </a:solidFill>
                <a:latin typeface="Tw Cen MT"/>
                <a:cs typeface="Tw Cen MT"/>
              </a:rPr>
              <a:t> </a:t>
            </a:r>
            <a:r>
              <a:rPr sz="2200" spc="-10" dirty="0">
                <a:solidFill>
                  <a:srgbClr val="252525"/>
                </a:solidFill>
                <a:latin typeface="Tw Cen MT"/>
                <a:cs typeface="Tw Cen MT"/>
              </a:rPr>
              <a:t>the</a:t>
            </a:r>
            <a:r>
              <a:rPr sz="2200" spc="25" dirty="0">
                <a:solidFill>
                  <a:srgbClr val="252525"/>
                </a:solidFill>
                <a:latin typeface="Tw Cen MT"/>
                <a:cs typeface="Tw Cen MT"/>
              </a:rPr>
              <a:t> </a:t>
            </a:r>
            <a:r>
              <a:rPr sz="2200" spc="-10" dirty="0">
                <a:solidFill>
                  <a:srgbClr val="252525"/>
                </a:solidFill>
                <a:latin typeface="Tw Cen MT"/>
                <a:cs typeface="Tw Cen MT"/>
              </a:rPr>
              <a:t>t</a:t>
            </a:r>
            <a:r>
              <a:rPr sz="2200" spc="-60" dirty="0">
                <a:solidFill>
                  <a:srgbClr val="252525"/>
                </a:solidFill>
                <a:latin typeface="Tw Cen MT"/>
                <a:cs typeface="Tw Cen MT"/>
              </a:rPr>
              <a:t>w</a:t>
            </a:r>
            <a:r>
              <a:rPr sz="2200" spc="-15" dirty="0">
                <a:solidFill>
                  <a:srgbClr val="252525"/>
                </a:solidFill>
                <a:latin typeface="Tw Cen MT"/>
                <a:cs typeface="Tw Cen MT"/>
              </a:rPr>
              <a:t>o</a:t>
            </a:r>
            <a:endParaRPr sz="2200">
              <a:latin typeface="Tw Cen MT"/>
              <a:cs typeface="Tw Cen MT"/>
            </a:endParaRPr>
          </a:p>
          <a:p>
            <a:pPr marL="332740" marR="5080" indent="-320040">
              <a:lnSpc>
                <a:spcPct val="75000"/>
              </a:lnSpc>
              <a:spcBef>
                <a:spcPts val="695"/>
              </a:spcBef>
              <a:buClr>
                <a:srgbClr val="92D050"/>
              </a:buClr>
              <a:buSzPct val="94230"/>
              <a:buFont typeface="Wingdings 2"/>
              <a:buChar char=""/>
              <a:tabLst>
                <a:tab pos="333375" algn="l"/>
              </a:tabLst>
            </a:pPr>
            <a:r>
              <a:rPr sz="2600" dirty="0">
                <a:solidFill>
                  <a:srgbClr val="252525"/>
                </a:solidFill>
                <a:latin typeface="Tw Cen MT"/>
                <a:cs typeface="Tw Cen MT"/>
              </a:rPr>
              <a:t>P</a:t>
            </a:r>
            <a:r>
              <a:rPr sz="2600" spc="-45" dirty="0">
                <a:solidFill>
                  <a:srgbClr val="252525"/>
                </a:solidFill>
                <a:latin typeface="Tw Cen MT"/>
                <a:cs typeface="Tw Cen MT"/>
              </a:rPr>
              <a:t>r</a:t>
            </a:r>
            <a:r>
              <a:rPr sz="2600" dirty="0">
                <a:solidFill>
                  <a:srgbClr val="252525"/>
                </a:solidFill>
                <a:latin typeface="Tw Cen MT"/>
                <a:cs typeface="Tw Cen MT"/>
              </a:rPr>
              <a:t>ov</a:t>
            </a:r>
            <a:r>
              <a:rPr sz="2600" spc="5" dirty="0">
                <a:solidFill>
                  <a:srgbClr val="252525"/>
                </a:solidFill>
                <a:latin typeface="Tw Cen MT"/>
                <a:cs typeface="Tw Cen MT"/>
              </a:rPr>
              <a:t>i</a:t>
            </a:r>
            <a:r>
              <a:rPr sz="2600" dirty="0">
                <a:solidFill>
                  <a:srgbClr val="252525"/>
                </a:solidFill>
                <a:latin typeface="Tw Cen MT"/>
                <a:cs typeface="Tw Cen MT"/>
              </a:rPr>
              <a:t>d</a:t>
            </a:r>
            <a:r>
              <a:rPr sz="2600" spc="5" dirty="0">
                <a:solidFill>
                  <a:srgbClr val="252525"/>
                </a:solidFill>
                <a:latin typeface="Tw Cen MT"/>
                <a:cs typeface="Tw Cen MT"/>
              </a:rPr>
              <a:t>e</a:t>
            </a:r>
            <a:r>
              <a:rPr sz="2600" dirty="0">
                <a:solidFill>
                  <a:srgbClr val="252525"/>
                </a:solidFill>
                <a:latin typeface="Tw Cen MT"/>
                <a:cs typeface="Tw Cen MT"/>
              </a:rPr>
              <a:t>rs</a:t>
            </a:r>
            <a:r>
              <a:rPr sz="2600" spc="-55" dirty="0">
                <a:solidFill>
                  <a:srgbClr val="252525"/>
                </a:solidFill>
                <a:latin typeface="Tw Cen MT"/>
                <a:cs typeface="Tw Cen MT"/>
              </a:rPr>
              <a:t> </a:t>
            </a:r>
            <a:r>
              <a:rPr sz="2600" dirty="0">
                <a:solidFill>
                  <a:srgbClr val="252525"/>
                </a:solidFill>
                <a:latin typeface="Tw Cen MT"/>
                <a:cs typeface="Tw Cen MT"/>
              </a:rPr>
              <a:t>m</a:t>
            </a:r>
            <a:r>
              <a:rPr sz="2600" spc="-45" dirty="0">
                <a:solidFill>
                  <a:srgbClr val="252525"/>
                </a:solidFill>
                <a:latin typeface="Tw Cen MT"/>
                <a:cs typeface="Tw Cen MT"/>
              </a:rPr>
              <a:t>a</a:t>
            </a:r>
            <a:r>
              <a:rPr sz="2600" dirty="0">
                <a:solidFill>
                  <a:srgbClr val="252525"/>
                </a:solidFill>
                <a:latin typeface="Tw Cen MT"/>
                <a:cs typeface="Tw Cen MT"/>
              </a:rPr>
              <a:t>y</a:t>
            </a:r>
            <a:r>
              <a:rPr sz="2600" spc="-15" dirty="0">
                <a:solidFill>
                  <a:srgbClr val="252525"/>
                </a:solidFill>
                <a:latin typeface="Tw Cen MT"/>
                <a:cs typeface="Tw Cen MT"/>
              </a:rPr>
              <a:t> </a:t>
            </a:r>
            <a:r>
              <a:rPr sz="2600" dirty="0">
                <a:solidFill>
                  <a:srgbClr val="252525"/>
                </a:solidFill>
                <a:latin typeface="Tw Cen MT"/>
                <a:cs typeface="Tw Cen MT"/>
              </a:rPr>
              <a:t>b</a:t>
            </a:r>
            <a:r>
              <a:rPr sz="2600" spc="5" dirty="0">
                <a:solidFill>
                  <a:srgbClr val="252525"/>
                </a:solidFill>
                <a:latin typeface="Tw Cen MT"/>
                <a:cs typeface="Tw Cen MT"/>
              </a:rPr>
              <a:t>e</a:t>
            </a:r>
            <a:r>
              <a:rPr sz="2600" dirty="0">
                <a:solidFill>
                  <a:srgbClr val="252525"/>
                </a:solidFill>
                <a:latin typeface="Tw Cen MT"/>
                <a:cs typeface="Tw Cen MT"/>
              </a:rPr>
              <a:t>: H</a:t>
            </a:r>
            <a:r>
              <a:rPr sz="2600" spc="-75" dirty="0">
                <a:solidFill>
                  <a:srgbClr val="252525"/>
                </a:solidFill>
                <a:latin typeface="Tw Cen MT"/>
                <a:cs typeface="Tw Cen MT"/>
              </a:rPr>
              <a:t>S</a:t>
            </a:r>
            <a:r>
              <a:rPr sz="2600" dirty="0">
                <a:solidFill>
                  <a:srgbClr val="252525"/>
                </a:solidFill>
                <a:latin typeface="Tw Cen MT"/>
                <a:cs typeface="Tw Cen MT"/>
              </a:rPr>
              <a:t>,</a:t>
            </a:r>
            <a:r>
              <a:rPr sz="2600" spc="-20" dirty="0">
                <a:solidFill>
                  <a:srgbClr val="252525"/>
                </a:solidFill>
                <a:latin typeface="Tw Cen MT"/>
                <a:cs typeface="Tw Cen MT"/>
              </a:rPr>
              <a:t> </a:t>
            </a:r>
            <a:r>
              <a:rPr sz="2600" dirty="0">
                <a:solidFill>
                  <a:srgbClr val="252525"/>
                </a:solidFill>
                <a:latin typeface="Tw Cen MT"/>
                <a:cs typeface="Tw Cen MT"/>
              </a:rPr>
              <a:t>col</a:t>
            </a:r>
            <a:r>
              <a:rPr sz="2600" spc="5" dirty="0">
                <a:solidFill>
                  <a:srgbClr val="252525"/>
                </a:solidFill>
                <a:latin typeface="Tw Cen MT"/>
                <a:cs typeface="Tw Cen MT"/>
              </a:rPr>
              <a:t>l</a:t>
            </a:r>
            <a:r>
              <a:rPr sz="2600" dirty="0">
                <a:solidFill>
                  <a:srgbClr val="252525"/>
                </a:solidFill>
                <a:latin typeface="Tw Cen MT"/>
                <a:cs typeface="Tw Cen MT"/>
              </a:rPr>
              <a:t>e</a:t>
            </a:r>
            <a:r>
              <a:rPr sz="2600" spc="-40" dirty="0">
                <a:solidFill>
                  <a:srgbClr val="252525"/>
                </a:solidFill>
                <a:latin typeface="Tw Cen MT"/>
                <a:cs typeface="Tw Cen MT"/>
              </a:rPr>
              <a:t>g</a:t>
            </a:r>
            <a:r>
              <a:rPr sz="2600" spc="-105" dirty="0">
                <a:solidFill>
                  <a:srgbClr val="252525"/>
                </a:solidFill>
                <a:latin typeface="Tw Cen MT"/>
                <a:cs typeface="Tw Cen MT"/>
              </a:rPr>
              <a:t>e</a:t>
            </a:r>
            <a:r>
              <a:rPr sz="2600" dirty="0">
                <a:solidFill>
                  <a:srgbClr val="252525"/>
                </a:solidFill>
                <a:latin typeface="Tw Cen MT"/>
                <a:cs typeface="Tw Cen MT"/>
              </a:rPr>
              <a:t>,</a:t>
            </a:r>
            <a:r>
              <a:rPr sz="2600" spc="-30" dirty="0">
                <a:solidFill>
                  <a:srgbClr val="252525"/>
                </a:solidFill>
                <a:latin typeface="Tw Cen MT"/>
                <a:cs typeface="Tw Cen MT"/>
              </a:rPr>
              <a:t> </a:t>
            </a:r>
            <a:r>
              <a:rPr sz="2600" dirty="0">
                <a:solidFill>
                  <a:srgbClr val="252525"/>
                </a:solidFill>
                <a:latin typeface="Tw Cen MT"/>
                <a:cs typeface="Tw Cen MT"/>
              </a:rPr>
              <a:t>e</a:t>
            </a:r>
            <a:r>
              <a:rPr sz="2600" spc="5" dirty="0">
                <a:solidFill>
                  <a:srgbClr val="252525"/>
                </a:solidFill>
                <a:latin typeface="Tw Cen MT"/>
                <a:cs typeface="Tw Cen MT"/>
              </a:rPr>
              <a:t>m</a:t>
            </a:r>
            <a:r>
              <a:rPr sz="2600" dirty="0">
                <a:solidFill>
                  <a:srgbClr val="252525"/>
                </a:solidFill>
                <a:latin typeface="Tw Cen MT"/>
                <a:cs typeface="Tw Cen MT"/>
              </a:rPr>
              <a:t>pl</a:t>
            </a:r>
            <a:r>
              <a:rPr sz="2600" spc="-45" dirty="0">
                <a:solidFill>
                  <a:srgbClr val="252525"/>
                </a:solidFill>
                <a:latin typeface="Tw Cen MT"/>
                <a:cs typeface="Tw Cen MT"/>
              </a:rPr>
              <a:t>oy</a:t>
            </a:r>
            <a:r>
              <a:rPr sz="2600" dirty="0">
                <a:solidFill>
                  <a:srgbClr val="252525"/>
                </a:solidFill>
                <a:latin typeface="Tw Cen MT"/>
                <a:cs typeface="Tw Cen MT"/>
              </a:rPr>
              <a:t>e</a:t>
            </a:r>
            <a:r>
              <a:rPr sz="2600" spc="-15" dirty="0">
                <a:solidFill>
                  <a:srgbClr val="252525"/>
                </a:solidFill>
                <a:latin typeface="Tw Cen MT"/>
                <a:cs typeface="Tw Cen MT"/>
              </a:rPr>
              <a:t>r</a:t>
            </a:r>
            <a:r>
              <a:rPr sz="2600" spc="-55" dirty="0">
                <a:solidFill>
                  <a:srgbClr val="252525"/>
                </a:solidFill>
                <a:latin typeface="Tw Cen MT"/>
                <a:cs typeface="Tw Cen MT"/>
              </a:rPr>
              <a:t>s</a:t>
            </a:r>
            <a:r>
              <a:rPr sz="2600" dirty="0">
                <a:solidFill>
                  <a:srgbClr val="252525"/>
                </a:solidFill>
                <a:latin typeface="Tw Cen MT"/>
                <a:cs typeface="Tw Cen MT"/>
              </a:rPr>
              <a:t>,</a:t>
            </a:r>
            <a:r>
              <a:rPr sz="2600" spc="-45" dirty="0">
                <a:solidFill>
                  <a:srgbClr val="252525"/>
                </a:solidFill>
                <a:latin typeface="Tw Cen MT"/>
                <a:cs typeface="Tw Cen MT"/>
              </a:rPr>
              <a:t> </a:t>
            </a:r>
            <a:r>
              <a:rPr sz="2600" dirty="0">
                <a:solidFill>
                  <a:srgbClr val="252525"/>
                </a:solidFill>
                <a:latin typeface="Tw Cen MT"/>
                <a:cs typeface="Tw Cen MT"/>
              </a:rPr>
              <a:t>c</a:t>
            </a:r>
            <a:r>
              <a:rPr sz="2600" spc="-15" dirty="0">
                <a:solidFill>
                  <a:srgbClr val="252525"/>
                </a:solidFill>
                <a:latin typeface="Tw Cen MT"/>
                <a:cs typeface="Tw Cen MT"/>
              </a:rPr>
              <a:t>r</a:t>
            </a:r>
            <a:r>
              <a:rPr sz="2600" dirty="0">
                <a:solidFill>
                  <a:srgbClr val="252525"/>
                </a:solidFill>
                <a:latin typeface="Tw Cen MT"/>
                <a:cs typeface="Tw Cen MT"/>
              </a:rPr>
              <a:t>e</a:t>
            </a:r>
            <a:r>
              <a:rPr sz="2600" spc="5" dirty="0">
                <a:solidFill>
                  <a:srgbClr val="252525"/>
                </a:solidFill>
                <a:latin typeface="Tw Cen MT"/>
                <a:cs typeface="Tw Cen MT"/>
              </a:rPr>
              <a:t>d</a:t>
            </a:r>
            <a:r>
              <a:rPr sz="2600" spc="-5" dirty="0">
                <a:solidFill>
                  <a:srgbClr val="252525"/>
                </a:solidFill>
                <a:latin typeface="Tw Cen MT"/>
                <a:cs typeface="Tw Cen MT"/>
              </a:rPr>
              <a:t>i</a:t>
            </a:r>
            <a:r>
              <a:rPr sz="2600" dirty="0">
                <a:solidFill>
                  <a:srgbClr val="252525"/>
                </a:solidFill>
                <a:latin typeface="Tw Cen MT"/>
                <a:cs typeface="Tw Cen MT"/>
              </a:rPr>
              <a:t>t</a:t>
            </a:r>
            <a:r>
              <a:rPr sz="2600" spc="-20" dirty="0">
                <a:solidFill>
                  <a:srgbClr val="252525"/>
                </a:solidFill>
                <a:latin typeface="Tw Cen MT"/>
                <a:cs typeface="Tw Cen MT"/>
              </a:rPr>
              <a:t> </a:t>
            </a:r>
            <a:r>
              <a:rPr sz="2600" dirty="0">
                <a:solidFill>
                  <a:srgbClr val="252525"/>
                </a:solidFill>
                <a:latin typeface="Tw Cen MT"/>
                <a:cs typeface="Tw Cen MT"/>
              </a:rPr>
              <a:t>uni</a:t>
            </a:r>
            <a:r>
              <a:rPr sz="2600" spc="5" dirty="0">
                <a:solidFill>
                  <a:srgbClr val="252525"/>
                </a:solidFill>
                <a:latin typeface="Tw Cen MT"/>
                <a:cs typeface="Tw Cen MT"/>
              </a:rPr>
              <a:t>o</a:t>
            </a:r>
            <a:r>
              <a:rPr sz="2600" dirty="0">
                <a:solidFill>
                  <a:srgbClr val="252525"/>
                </a:solidFill>
                <a:latin typeface="Tw Cen MT"/>
                <a:cs typeface="Tw Cen MT"/>
              </a:rPr>
              <a:t>n, </a:t>
            </a:r>
            <a:r>
              <a:rPr sz="2600" spc="-5" dirty="0">
                <a:solidFill>
                  <a:srgbClr val="252525"/>
                </a:solidFill>
                <a:latin typeface="Tw Cen MT"/>
                <a:cs typeface="Tw Cen MT"/>
              </a:rPr>
              <a:t>insu</a:t>
            </a:r>
            <a:r>
              <a:rPr sz="2600" spc="-25" dirty="0">
                <a:solidFill>
                  <a:srgbClr val="252525"/>
                </a:solidFill>
                <a:latin typeface="Tw Cen MT"/>
                <a:cs typeface="Tw Cen MT"/>
              </a:rPr>
              <a:t>r</a:t>
            </a:r>
            <a:r>
              <a:rPr sz="2600" dirty="0">
                <a:solidFill>
                  <a:srgbClr val="252525"/>
                </a:solidFill>
                <a:latin typeface="Tw Cen MT"/>
                <a:cs typeface="Tw Cen MT"/>
              </a:rPr>
              <a:t>ance</a:t>
            </a:r>
            <a:r>
              <a:rPr sz="2600" spc="-25" dirty="0">
                <a:solidFill>
                  <a:srgbClr val="252525"/>
                </a:solidFill>
                <a:latin typeface="Tw Cen MT"/>
                <a:cs typeface="Tw Cen MT"/>
              </a:rPr>
              <a:t> </a:t>
            </a:r>
            <a:r>
              <a:rPr sz="2600" dirty="0">
                <a:solidFill>
                  <a:srgbClr val="252525"/>
                </a:solidFill>
                <a:latin typeface="Tw Cen MT"/>
                <a:cs typeface="Tw Cen MT"/>
              </a:rPr>
              <a:t>c</a:t>
            </a:r>
            <a:r>
              <a:rPr sz="2600" spc="-50" dirty="0">
                <a:solidFill>
                  <a:srgbClr val="252525"/>
                </a:solidFill>
                <a:latin typeface="Tw Cen MT"/>
                <a:cs typeface="Tw Cen MT"/>
              </a:rPr>
              <a:t>o</a:t>
            </a:r>
            <a:r>
              <a:rPr sz="2600" dirty="0">
                <a:solidFill>
                  <a:srgbClr val="252525"/>
                </a:solidFill>
                <a:latin typeface="Tw Cen MT"/>
                <a:cs typeface="Tw Cen MT"/>
              </a:rPr>
              <a:t>.</a:t>
            </a:r>
            <a:r>
              <a:rPr sz="2600" spc="-20" dirty="0">
                <a:solidFill>
                  <a:srgbClr val="252525"/>
                </a:solidFill>
                <a:latin typeface="Tw Cen MT"/>
                <a:cs typeface="Tw Cen MT"/>
              </a:rPr>
              <a:t> </a:t>
            </a:r>
            <a:r>
              <a:rPr sz="2600" dirty="0">
                <a:solidFill>
                  <a:srgbClr val="252525"/>
                </a:solidFill>
                <a:latin typeface="Tw Cen MT"/>
                <a:cs typeface="Tw Cen MT"/>
              </a:rPr>
              <a:t>(</a:t>
            </a:r>
            <a:r>
              <a:rPr sz="2600" spc="-25" dirty="0">
                <a:solidFill>
                  <a:srgbClr val="252525"/>
                </a:solidFill>
                <a:latin typeface="Tw Cen MT"/>
                <a:cs typeface="Tw Cen MT"/>
              </a:rPr>
              <a:t>F</a:t>
            </a:r>
            <a:r>
              <a:rPr sz="2600" dirty="0">
                <a:solidFill>
                  <a:srgbClr val="252525"/>
                </a:solidFill>
                <a:latin typeface="Tw Cen MT"/>
                <a:cs typeface="Tw Cen MT"/>
              </a:rPr>
              <a:t>or</a:t>
            </a:r>
            <a:r>
              <a:rPr sz="2600" spc="5" dirty="0">
                <a:solidFill>
                  <a:srgbClr val="252525"/>
                </a:solidFill>
                <a:latin typeface="Tw Cen MT"/>
                <a:cs typeface="Tw Cen MT"/>
              </a:rPr>
              <a:t>e</a:t>
            </a:r>
            <a:r>
              <a:rPr sz="2600" dirty="0">
                <a:solidFill>
                  <a:srgbClr val="252525"/>
                </a:solidFill>
                <a:latin typeface="Tw Cen MT"/>
                <a:cs typeface="Tw Cen MT"/>
              </a:rPr>
              <a:t>ste</a:t>
            </a:r>
            <a:r>
              <a:rPr sz="2600" spc="-15" dirty="0">
                <a:solidFill>
                  <a:srgbClr val="252525"/>
                </a:solidFill>
                <a:latin typeface="Tw Cen MT"/>
                <a:cs typeface="Tw Cen MT"/>
              </a:rPr>
              <a:t>r</a:t>
            </a:r>
            <a:r>
              <a:rPr sz="2600" dirty="0">
                <a:solidFill>
                  <a:srgbClr val="252525"/>
                </a:solidFill>
                <a:latin typeface="Tw Cen MT"/>
                <a:cs typeface="Tw Cen MT"/>
              </a:rPr>
              <a:t>s),</a:t>
            </a:r>
            <a:r>
              <a:rPr sz="2600" spc="-45" dirty="0">
                <a:solidFill>
                  <a:srgbClr val="252525"/>
                </a:solidFill>
                <a:latin typeface="Tw Cen MT"/>
                <a:cs typeface="Tw Cen MT"/>
              </a:rPr>
              <a:t> </a:t>
            </a:r>
            <a:r>
              <a:rPr sz="2600" dirty="0">
                <a:solidFill>
                  <a:srgbClr val="252525"/>
                </a:solidFill>
                <a:latin typeface="Tw Cen MT"/>
                <a:cs typeface="Tw Cen MT"/>
              </a:rPr>
              <a:t>se</a:t>
            </a:r>
            <a:r>
              <a:rPr sz="2600" spc="100" dirty="0">
                <a:solidFill>
                  <a:srgbClr val="252525"/>
                </a:solidFill>
                <a:latin typeface="Tw Cen MT"/>
                <a:cs typeface="Tw Cen MT"/>
              </a:rPr>
              <a:t>r</a:t>
            </a:r>
            <a:r>
              <a:rPr sz="2600" dirty="0">
                <a:solidFill>
                  <a:srgbClr val="252525"/>
                </a:solidFill>
                <a:latin typeface="Tw Cen MT"/>
                <a:cs typeface="Tw Cen MT"/>
              </a:rPr>
              <a:t>vic</a:t>
            </a:r>
            <a:r>
              <a:rPr sz="2600" spc="20" dirty="0">
                <a:solidFill>
                  <a:srgbClr val="252525"/>
                </a:solidFill>
                <a:latin typeface="Tw Cen MT"/>
                <a:cs typeface="Tw Cen MT"/>
              </a:rPr>
              <a:t>e</a:t>
            </a:r>
            <a:r>
              <a:rPr sz="2600" spc="-5" dirty="0">
                <a:solidFill>
                  <a:srgbClr val="252525"/>
                </a:solidFill>
                <a:latin typeface="Tw Cen MT"/>
                <a:cs typeface="Tw Cen MT"/>
              </a:rPr>
              <a:t>-</a:t>
            </a:r>
            <a:r>
              <a:rPr sz="2600" dirty="0">
                <a:solidFill>
                  <a:srgbClr val="252525"/>
                </a:solidFill>
                <a:latin typeface="Tw Cen MT"/>
                <a:cs typeface="Tw Cen MT"/>
              </a:rPr>
              <a:t>based</a:t>
            </a:r>
            <a:r>
              <a:rPr sz="2600" spc="-45" dirty="0">
                <a:solidFill>
                  <a:srgbClr val="252525"/>
                </a:solidFill>
                <a:latin typeface="Tw Cen MT"/>
                <a:cs typeface="Tw Cen MT"/>
              </a:rPr>
              <a:t> </a:t>
            </a:r>
            <a:r>
              <a:rPr sz="2600" dirty="0">
                <a:solidFill>
                  <a:srgbClr val="252525"/>
                </a:solidFill>
                <a:latin typeface="Tw Cen MT"/>
                <a:cs typeface="Tw Cen MT"/>
              </a:rPr>
              <a:t>org</a:t>
            </a:r>
            <a:r>
              <a:rPr sz="2600" spc="-25" dirty="0">
                <a:solidFill>
                  <a:srgbClr val="252525"/>
                </a:solidFill>
                <a:latin typeface="Tw Cen MT"/>
                <a:cs typeface="Tw Cen MT"/>
              </a:rPr>
              <a:t>s</a:t>
            </a:r>
            <a:r>
              <a:rPr sz="2600" dirty="0">
                <a:solidFill>
                  <a:srgbClr val="252525"/>
                </a:solidFill>
                <a:latin typeface="Tw Cen MT"/>
                <a:cs typeface="Tw Cen MT"/>
              </a:rPr>
              <a:t>.</a:t>
            </a:r>
            <a:r>
              <a:rPr sz="2600" spc="-20" dirty="0">
                <a:solidFill>
                  <a:srgbClr val="252525"/>
                </a:solidFill>
                <a:latin typeface="Tw Cen MT"/>
                <a:cs typeface="Tw Cen MT"/>
              </a:rPr>
              <a:t> </a:t>
            </a:r>
            <a:r>
              <a:rPr sz="2600" dirty="0">
                <a:solidFill>
                  <a:srgbClr val="252525"/>
                </a:solidFill>
                <a:latin typeface="Tw Cen MT"/>
                <a:cs typeface="Tw Cen MT"/>
              </a:rPr>
              <a:t>(K</a:t>
            </a:r>
            <a:r>
              <a:rPr sz="2600" spc="5" dirty="0">
                <a:solidFill>
                  <a:srgbClr val="252525"/>
                </a:solidFill>
                <a:latin typeface="Tw Cen MT"/>
                <a:cs typeface="Tw Cen MT"/>
              </a:rPr>
              <a:t>i</a:t>
            </a:r>
            <a:r>
              <a:rPr sz="2600" spc="-105" dirty="0">
                <a:solidFill>
                  <a:srgbClr val="252525"/>
                </a:solidFill>
                <a:latin typeface="Tw Cen MT"/>
                <a:cs typeface="Tw Cen MT"/>
              </a:rPr>
              <a:t>w</a:t>
            </a:r>
            <a:r>
              <a:rPr sz="2600" dirty="0">
                <a:solidFill>
                  <a:srgbClr val="252525"/>
                </a:solidFill>
                <a:latin typeface="Tw Cen MT"/>
                <a:cs typeface="Tw Cen MT"/>
              </a:rPr>
              <a:t>anis)</a:t>
            </a:r>
            <a:endParaRPr sz="2600">
              <a:latin typeface="Tw Cen MT"/>
              <a:cs typeface="Tw Cen MT"/>
            </a:endParaRPr>
          </a:p>
          <a:p>
            <a:pPr>
              <a:lnSpc>
                <a:spcPct val="100000"/>
              </a:lnSpc>
              <a:spcBef>
                <a:spcPts val="13"/>
              </a:spcBef>
            </a:pPr>
            <a:endParaRPr sz="2050">
              <a:latin typeface="Times New Roman"/>
              <a:cs typeface="Times New Roman"/>
            </a:endParaRPr>
          </a:p>
          <a:p>
            <a:pPr marL="547370">
              <a:lnSpc>
                <a:spcPct val="100000"/>
              </a:lnSpc>
            </a:pPr>
            <a:r>
              <a:rPr sz="2500" b="1" spc="-15" dirty="0">
                <a:solidFill>
                  <a:srgbClr val="00AFEF"/>
                </a:solidFill>
                <a:latin typeface="Tw Cen MT"/>
                <a:cs typeface="Tw Cen MT"/>
              </a:rPr>
              <a:t>*</a:t>
            </a:r>
            <a:r>
              <a:rPr sz="2500" spc="-15" dirty="0">
                <a:solidFill>
                  <a:srgbClr val="252525"/>
                </a:solidFill>
                <a:latin typeface="Tw Cen MT"/>
                <a:cs typeface="Tw Cen MT"/>
              </a:rPr>
              <a:t>Ap</a:t>
            </a:r>
            <a:r>
              <a:rPr sz="2500" spc="-10" dirty="0">
                <a:solidFill>
                  <a:srgbClr val="252525"/>
                </a:solidFill>
                <a:latin typeface="Tw Cen MT"/>
                <a:cs typeface="Tw Cen MT"/>
              </a:rPr>
              <a:t>p</a:t>
            </a:r>
            <a:r>
              <a:rPr sz="2500" spc="-15" dirty="0">
                <a:solidFill>
                  <a:srgbClr val="252525"/>
                </a:solidFill>
                <a:latin typeface="Tw Cen MT"/>
                <a:cs typeface="Tw Cen MT"/>
              </a:rPr>
              <a:t>ly during</a:t>
            </a:r>
            <a:r>
              <a:rPr sz="2500" dirty="0">
                <a:solidFill>
                  <a:srgbClr val="252525"/>
                </a:solidFill>
                <a:latin typeface="Tw Cen MT"/>
                <a:cs typeface="Tw Cen MT"/>
              </a:rPr>
              <a:t> </a:t>
            </a:r>
            <a:r>
              <a:rPr sz="2500" spc="-15" dirty="0">
                <a:solidFill>
                  <a:srgbClr val="252525"/>
                </a:solidFill>
                <a:latin typeface="Tw Cen MT"/>
                <a:cs typeface="Tw Cen MT"/>
              </a:rPr>
              <a:t>same</a:t>
            </a:r>
            <a:r>
              <a:rPr sz="2500" spc="5" dirty="0">
                <a:solidFill>
                  <a:srgbClr val="252525"/>
                </a:solidFill>
                <a:latin typeface="Tw Cen MT"/>
                <a:cs typeface="Tw Cen MT"/>
              </a:rPr>
              <a:t> </a:t>
            </a:r>
            <a:r>
              <a:rPr sz="2500" spc="-15" dirty="0">
                <a:solidFill>
                  <a:srgbClr val="252525"/>
                </a:solidFill>
                <a:latin typeface="Tw Cen MT"/>
                <a:cs typeface="Tw Cen MT"/>
              </a:rPr>
              <a:t>time</a:t>
            </a:r>
            <a:r>
              <a:rPr sz="2500" spc="-5" dirty="0">
                <a:solidFill>
                  <a:srgbClr val="252525"/>
                </a:solidFill>
                <a:latin typeface="Tw Cen MT"/>
                <a:cs typeface="Tw Cen MT"/>
              </a:rPr>
              <a:t>l</a:t>
            </a:r>
            <a:r>
              <a:rPr sz="2500" spc="-15" dirty="0">
                <a:solidFill>
                  <a:srgbClr val="252525"/>
                </a:solidFill>
                <a:latin typeface="Tw Cen MT"/>
                <a:cs typeface="Tw Cen MT"/>
              </a:rPr>
              <a:t>ine</a:t>
            </a:r>
            <a:r>
              <a:rPr sz="2500" dirty="0">
                <a:solidFill>
                  <a:srgbClr val="252525"/>
                </a:solidFill>
                <a:latin typeface="Tw Cen MT"/>
                <a:cs typeface="Tw Cen MT"/>
              </a:rPr>
              <a:t> </a:t>
            </a:r>
            <a:r>
              <a:rPr sz="2500" spc="-15" dirty="0">
                <a:solidFill>
                  <a:srgbClr val="252525"/>
                </a:solidFill>
                <a:latin typeface="Tw Cen MT"/>
                <a:cs typeface="Tw Cen MT"/>
              </a:rPr>
              <a:t>as</a:t>
            </a:r>
            <a:r>
              <a:rPr sz="2500" spc="-5" dirty="0">
                <a:solidFill>
                  <a:srgbClr val="252525"/>
                </a:solidFill>
                <a:latin typeface="Tw Cen MT"/>
                <a:cs typeface="Tw Cen MT"/>
              </a:rPr>
              <a:t> </a:t>
            </a:r>
            <a:r>
              <a:rPr sz="2500" spc="-15" dirty="0">
                <a:solidFill>
                  <a:srgbClr val="252525"/>
                </a:solidFill>
                <a:latin typeface="Tw Cen MT"/>
                <a:cs typeface="Tw Cen MT"/>
              </a:rPr>
              <a:t>other</a:t>
            </a:r>
            <a:r>
              <a:rPr sz="2500" spc="10" dirty="0">
                <a:solidFill>
                  <a:srgbClr val="252525"/>
                </a:solidFill>
                <a:latin typeface="Tw Cen MT"/>
                <a:cs typeface="Tw Cen MT"/>
              </a:rPr>
              <a:t> </a:t>
            </a:r>
            <a:r>
              <a:rPr sz="2500" spc="-10" dirty="0">
                <a:solidFill>
                  <a:srgbClr val="252525"/>
                </a:solidFill>
                <a:latin typeface="Tw Cen MT"/>
                <a:cs typeface="Tw Cen MT"/>
              </a:rPr>
              <a:t>financial</a:t>
            </a:r>
            <a:r>
              <a:rPr sz="2500" spc="20" dirty="0">
                <a:solidFill>
                  <a:srgbClr val="252525"/>
                </a:solidFill>
                <a:latin typeface="Tw Cen MT"/>
                <a:cs typeface="Tw Cen MT"/>
              </a:rPr>
              <a:t> </a:t>
            </a:r>
            <a:r>
              <a:rPr sz="2500" spc="-15" dirty="0">
                <a:solidFill>
                  <a:srgbClr val="252525"/>
                </a:solidFill>
                <a:latin typeface="Tw Cen MT"/>
                <a:cs typeface="Tw Cen MT"/>
              </a:rPr>
              <a:t>aid</a:t>
            </a:r>
            <a:endParaRPr sz="2500">
              <a:latin typeface="Tw Cen MT"/>
              <a:cs typeface="Tw Cen MT"/>
            </a:endParaRPr>
          </a:p>
        </p:txBody>
      </p:sp>
      <p:sp>
        <p:nvSpPr>
          <p:cNvPr id="4" name="object 4"/>
          <p:cNvSpPr/>
          <p:nvPr/>
        </p:nvSpPr>
        <p:spPr>
          <a:xfrm>
            <a:off x="76200" y="76200"/>
            <a:ext cx="548640" cy="66446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096000" y="2433827"/>
            <a:ext cx="1828800" cy="134874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4892" rIns="0" bIns="0" rtlCol="0">
            <a:spAutoFit/>
          </a:bodyPr>
          <a:lstStyle/>
          <a:p>
            <a:pPr marL="154940">
              <a:lnSpc>
                <a:spcPct val="100000"/>
              </a:lnSpc>
            </a:pPr>
            <a:r>
              <a:rPr sz="4000" spc="-25" dirty="0"/>
              <a:t>Gen</a:t>
            </a:r>
            <a:r>
              <a:rPr sz="4000" spc="-10" dirty="0"/>
              <a:t>e</a:t>
            </a:r>
            <a:r>
              <a:rPr sz="4000" spc="-55" dirty="0"/>
              <a:t>r</a:t>
            </a:r>
            <a:r>
              <a:rPr sz="4000" spc="-20" dirty="0"/>
              <a:t>al</a:t>
            </a:r>
            <a:r>
              <a:rPr sz="4000" spc="-5" dirty="0"/>
              <a:t> </a:t>
            </a:r>
            <a:r>
              <a:rPr sz="4000" spc="-15" dirty="0"/>
              <a:t>Eligi</a:t>
            </a:r>
            <a:r>
              <a:rPr sz="4000" spc="-20" dirty="0"/>
              <a:t>b</a:t>
            </a:r>
            <a:r>
              <a:rPr sz="4000" spc="-15" dirty="0"/>
              <a:t>ilit</a:t>
            </a:r>
            <a:r>
              <a:rPr sz="4000" spc="-20" dirty="0"/>
              <a:t>y</a:t>
            </a:r>
            <a:r>
              <a:rPr sz="4000" dirty="0"/>
              <a:t> </a:t>
            </a:r>
            <a:r>
              <a:rPr sz="4000" spc="-15" dirty="0"/>
              <a:t>Criter</a:t>
            </a:r>
            <a:r>
              <a:rPr sz="4000" spc="-5" dirty="0"/>
              <a:t>i</a:t>
            </a:r>
            <a:r>
              <a:rPr sz="4000" spc="-25" dirty="0"/>
              <a:t>a</a:t>
            </a:r>
            <a:endParaRPr sz="4000"/>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12700">
              <a:lnSpc>
                <a:spcPct val="100000"/>
              </a:lnSpc>
            </a:pPr>
            <a:r>
              <a:rPr spc="-20" dirty="0"/>
              <a:t>St</a:t>
            </a:r>
            <a:r>
              <a:rPr spc="50" dirty="0"/>
              <a:t>a</a:t>
            </a:r>
            <a:r>
              <a:rPr spc="-15" dirty="0"/>
              <a:t>tus</a:t>
            </a:r>
          </a:p>
          <a:p>
            <a:pPr marL="332740" indent="-320040">
              <a:lnSpc>
                <a:spcPct val="100000"/>
              </a:lnSpc>
              <a:spcBef>
                <a:spcPts val="10"/>
              </a:spcBef>
              <a:buClr>
                <a:srgbClr val="97C622"/>
              </a:buClr>
              <a:buSzPct val="94000"/>
              <a:buFont typeface="Wingdings 2"/>
              <a:buChar char=""/>
              <a:tabLst>
                <a:tab pos="333375" algn="l"/>
              </a:tabLst>
            </a:pPr>
            <a:r>
              <a:rPr sz="2500" b="0" spc="-40" dirty="0">
                <a:solidFill>
                  <a:srgbClr val="000000"/>
                </a:solidFill>
                <a:latin typeface="Tw Cen MT"/>
                <a:cs typeface="Tw Cen MT"/>
              </a:rPr>
              <a:t>U</a:t>
            </a:r>
            <a:r>
              <a:rPr sz="2500" b="0" spc="-15" dirty="0">
                <a:solidFill>
                  <a:srgbClr val="000000"/>
                </a:solidFill>
                <a:latin typeface="Tw Cen MT"/>
                <a:cs typeface="Tw Cen MT"/>
              </a:rPr>
              <a:t>.S</a:t>
            </a:r>
            <a:r>
              <a:rPr sz="2500" b="0" dirty="0">
                <a:solidFill>
                  <a:srgbClr val="000000"/>
                </a:solidFill>
                <a:latin typeface="Tw Cen MT"/>
                <a:cs typeface="Tw Cen MT"/>
              </a:rPr>
              <a:t> </a:t>
            </a:r>
            <a:r>
              <a:rPr sz="2500" b="0" spc="-10" dirty="0">
                <a:solidFill>
                  <a:srgbClr val="000000"/>
                </a:solidFill>
                <a:latin typeface="Tw Cen MT"/>
                <a:cs typeface="Tw Cen MT"/>
              </a:rPr>
              <a:t>citizen,</a:t>
            </a:r>
            <a:r>
              <a:rPr sz="2500" b="0" spc="15" dirty="0">
                <a:solidFill>
                  <a:srgbClr val="000000"/>
                </a:solidFill>
                <a:latin typeface="Tw Cen MT"/>
                <a:cs typeface="Tw Cen MT"/>
              </a:rPr>
              <a:t> </a:t>
            </a:r>
            <a:r>
              <a:rPr sz="2500" b="0" spc="-15" dirty="0">
                <a:solidFill>
                  <a:srgbClr val="000000"/>
                </a:solidFill>
                <a:latin typeface="Tw Cen MT"/>
                <a:cs typeface="Tw Cen MT"/>
              </a:rPr>
              <a:t>pe</a:t>
            </a:r>
            <a:r>
              <a:rPr sz="2500" b="0" spc="25" dirty="0">
                <a:solidFill>
                  <a:srgbClr val="000000"/>
                </a:solidFill>
                <a:latin typeface="Tw Cen MT"/>
                <a:cs typeface="Tw Cen MT"/>
              </a:rPr>
              <a:t>r</a:t>
            </a:r>
            <a:r>
              <a:rPr sz="2500" b="0" spc="-15" dirty="0">
                <a:solidFill>
                  <a:srgbClr val="000000"/>
                </a:solidFill>
                <a:latin typeface="Tw Cen MT"/>
                <a:cs typeface="Tw Cen MT"/>
              </a:rPr>
              <a:t>manent</a:t>
            </a:r>
            <a:r>
              <a:rPr sz="2500" b="0" spc="10" dirty="0">
                <a:solidFill>
                  <a:srgbClr val="000000"/>
                </a:solidFill>
                <a:latin typeface="Tw Cen MT"/>
                <a:cs typeface="Tw Cen MT"/>
              </a:rPr>
              <a:t> </a:t>
            </a:r>
            <a:r>
              <a:rPr sz="2500" b="0" spc="-10" dirty="0">
                <a:solidFill>
                  <a:srgbClr val="000000"/>
                </a:solidFill>
                <a:latin typeface="Tw Cen MT"/>
                <a:cs typeface="Tw Cen MT"/>
              </a:rPr>
              <a:t>resident</a:t>
            </a:r>
            <a:r>
              <a:rPr sz="2500" b="0" spc="10" dirty="0">
                <a:solidFill>
                  <a:srgbClr val="000000"/>
                </a:solidFill>
                <a:latin typeface="Tw Cen MT"/>
                <a:cs typeface="Tw Cen MT"/>
              </a:rPr>
              <a:t> </a:t>
            </a:r>
            <a:r>
              <a:rPr sz="2500" b="0" spc="-15" dirty="0">
                <a:solidFill>
                  <a:srgbClr val="000000"/>
                </a:solidFill>
                <a:latin typeface="Tw Cen MT"/>
                <a:cs typeface="Tw Cen MT"/>
              </a:rPr>
              <a:t>or</a:t>
            </a:r>
            <a:r>
              <a:rPr sz="2500" b="0" spc="10" dirty="0">
                <a:solidFill>
                  <a:srgbClr val="000000"/>
                </a:solidFill>
                <a:latin typeface="Tw Cen MT"/>
                <a:cs typeface="Tw Cen MT"/>
              </a:rPr>
              <a:t> </a:t>
            </a:r>
            <a:r>
              <a:rPr sz="2500" b="0" spc="-15" dirty="0">
                <a:solidFill>
                  <a:srgbClr val="000000"/>
                </a:solidFill>
                <a:latin typeface="Tw Cen MT"/>
                <a:cs typeface="Tw Cen MT"/>
              </a:rPr>
              <a:t>meet</a:t>
            </a:r>
            <a:r>
              <a:rPr sz="2500" b="0" spc="-5" dirty="0">
                <a:solidFill>
                  <a:srgbClr val="000000"/>
                </a:solidFill>
                <a:latin typeface="Tw Cen MT"/>
                <a:cs typeface="Tw Cen MT"/>
              </a:rPr>
              <a:t> </a:t>
            </a:r>
            <a:r>
              <a:rPr sz="2500" b="0" spc="-15" dirty="0">
                <a:solidFill>
                  <a:srgbClr val="000000"/>
                </a:solidFill>
                <a:latin typeface="Tw Cen MT"/>
                <a:cs typeface="Tw Cen MT"/>
              </a:rPr>
              <a:t>AB540 </a:t>
            </a:r>
            <a:r>
              <a:rPr sz="2500" b="0" spc="-10" dirty="0">
                <a:solidFill>
                  <a:srgbClr val="000000"/>
                </a:solidFill>
                <a:latin typeface="Tw Cen MT"/>
                <a:cs typeface="Tw Cen MT"/>
              </a:rPr>
              <a:t>criteria</a:t>
            </a:r>
            <a:endParaRPr sz="2500">
              <a:latin typeface="Tw Cen MT"/>
              <a:cs typeface="Tw Cen MT"/>
            </a:endParaRPr>
          </a:p>
          <a:p>
            <a:pPr marL="332740" indent="-320040">
              <a:lnSpc>
                <a:spcPct val="100000"/>
              </a:lnSpc>
              <a:buClr>
                <a:srgbClr val="97C622"/>
              </a:buClr>
              <a:buSzPct val="94000"/>
              <a:buFont typeface="Wingdings 2"/>
              <a:buChar char=""/>
              <a:tabLst>
                <a:tab pos="333375" algn="l"/>
              </a:tabLst>
            </a:pPr>
            <a:r>
              <a:rPr sz="2500" b="0" spc="-40" dirty="0">
                <a:solidFill>
                  <a:srgbClr val="000000"/>
                </a:solidFill>
                <a:latin typeface="Tw Cen MT"/>
                <a:cs typeface="Tw Cen MT"/>
              </a:rPr>
              <a:t>F</a:t>
            </a:r>
            <a:r>
              <a:rPr sz="2500" b="0" spc="-15" dirty="0">
                <a:solidFill>
                  <a:srgbClr val="000000"/>
                </a:solidFill>
                <a:latin typeface="Tw Cen MT"/>
                <a:cs typeface="Tw Cen MT"/>
              </a:rPr>
              <a:t>or</a:t>
            </a:r>
            <a:r>
              <a:rPr sz="2500" b="0" spc="10" dirty="0">
                <a:solidFill>
                  <a:srgbClr val="000000"/>
                </a:solidFill>
                <a:latin typeface="Tw Cen MT"/>
                <a:cs typeface="Tw Cen MT"/>
              </a:rPr>
              <a:t> </a:t>
            </a:r>
            <a:r>
              <a:rPr sz="2500" b="0" spc="-90" dirty="0">
                <a:solidFill>
                  <a:srgbClr val="000000"/>
                </a:solidFill>
                <a:latin typeface="Tw Cen MT"/>
                <a:cs typeface="Tw Cen MT"/>
              </a:rPr>
              <a:t>F</a:t>
            </a:r>
            <a:r>
              <a:rPr sz="2500" b="0" spc="-15" dirty="0">
                <a:solidFill>
                  <a:srgbClr val="000000"/>
                </a:solidFill>
                <a:latin typeface="Tw Cen MT"/>
                <a:cs typeface="Tw Cen MT"/>
              </a:rPr>
              <a:t>AFSA</a:t>
            </a:r>
            <a:r>
              <a:rPr sz="2500" b="0" spc="-10" dirty="0">
                <a:solidFill>
                  <a:srgbClr val="000000"/>
                </a:solidFill>
                <a:latin typeface="Tw Cen MT"/>
                <a:cs typeface="Tw Cen MT"/>
              </a:rPr>
              <a:t>,</a:t>
            </a:r>
            <a:r>
              <a:rPr sz="2500" b="0" spc="5" dirty="0">
                <a:solidFill>
                  <a:srgbClr val="000000"/>
                </a:solidFill>
                <a:latin typeface="Tw Cen MT"/>
                <a:cs typeface="Tw Cen MT"/>
              </a:rPr>
              <a:t> </a:t>
            </a:r>
            <a:r>
              <a:rPr sz="2500" b="0" spc="-160" dirty="0">
                <a:solidFill>
                  <a:srgbClr val="000000"/>
                </a:solidFill>
                <a:latin typeface="Tw Cen MT"/>
                <a:cs typeface="Tw Cen MT"/>
              </a:rPr>
              <a:t>P</a:t>
            </a:r>
            <a:r>
              <a:rPr sz="2500" b="0" spc="-15" dirty="0">
                <a:solidFill>
                  <a:srgbClr val="000000"/>
                </a:solidFill>
                <a:latin typeface="Tw Cen MT"/>
                <a:cs typeface="Tw Cen MT"/>
              </a:rPr>
              <a:t>e</a:t>
            </a:r>
            <a:r>
              <a:rPr sz="2500" b="0" spc="25" dirty="0">
                <a:solidFill>
                  <a:srgbClr val="000000"/>
                </a:solidFill>
                <a:latin typeface="Tw Cen MT"/>
                <a:cs typeface="Tw Cen MT"/>
              </a:rPr>
              <a:t>r</a:t>
            </a:r>
            <a:r>
              <a:rPr sz="2500" b="0" spc="-15" dirty="0">
                <a:solidFill>
                  <a:srgbClr val="000000"/>
                </a:solidFill>
                <a:latin typeface="Tw Cen MT"/>
                <a:cs typeface="Tw Cen MT"/>
              </a:rPr>
              <a:t>manent</a:t>
            </a:r>
            <a:r>
              <a:rPr sz="2500" b="0" spc="25" dirty="0">
                <a:solidFill>
                  <a:srgbClr val="000000"/>
                </a:solidFill>
                <a:latin typeface="Tw Cen MT"/>
                <a:cs typeface="Tw Cen MT"/>
              </a:rPr>
              <a:t> </a:t>
            </a:r>
            <a:r>
              <a:rPr sz="2500" b="0" spc="-15" dirty="0">
                <a:solidFill>
                  <a:srgbClr val="000000"/>
                </a:solidFill>
                <a:latin typeface="Tw Cen MT"/>
                <a:cs typeface="Tw Cen MT"/>
              </a:rPr>
              <a:t>SS#</a:t>
            </a:r>
            <a:r>
              <a:rPr sz="2500" b="0" spc="15" dirty="0">
                <a:solidFill>
                  <a:srgbClr val="000000"/>
                </a:solidFill>
                <a:latin typeface="Tw Cen MT"/>
                <a:cs typeface="Tw Cen MT"/>
              </a:rPr>
              <a:t> </a:t>
            </a:r>
            <a:r>
              <a:rPr sz="2500" b="0" spc="-10" dirty="0">
                <a:solidFill>
                  <a:srgbClr val="000000"/>
                </a:solidFill>
                <a:latin typeface="Tw Cen MT"/>
                <a:cs typeface="Tw Cen MT"/>
              </a:rPr>
              <a:t>(</a:t>
            </a:r>
            <a:r>
              <a:rPr sz="2500" b="0" spc="-165" dirty="0">
                <a:solidFill>
                  <a:srgbClr val="000000"/>
                </a:solidFill>
                <a:latin typeface="Tw Cen MT"/>
                <a:cs typeface="Tw Cen MT"/>
              </a:rPr>
              <a:t>P</a:t>
            </a:r>
            <a:r>
              <a:rPr sz="2500" b="0" spc="-15" dirty="0">
                <a:solidFill>
                  <a:srgbClr val="000000"/>
                </a:solidFill>
                <a:latin typeface="Tw Cen MT"/>
                <a:cs typeface="Tw Cen MT"/>
              </a:rPr>
              <a:t>arents</a:t>
            </a:r>
            <a:r>
              <a:rPr sz="2500" b="0" dirty="0">
                <a:solidFill>
                  <a:srgbClr val="000000"/>
                </a:solidFill>
                <a:latin typeface="Tw Cen MT"/>
                <a:cs typeface="Tw Cen MT"/>
              </a:rPr>
              <a:t> </a:t>
            </a:r>
            <a:r>
              <a:rPr sz="2500" b="0" spc="-15" dirty="0">
                <a:solidFill>
                  <a:srgbClr val="000000"/>
                </a:solidFill>
                <a:latin typeface="Tw Cen MT"/>
                <a:cs typeface="Tw Cen MT"/>
              </a:rPr>
              <a:t>do</a:t>
            </a:r>
            <a:r>
              <a:rPr sz="2500" b="0" spc="-5" dirty="0">
                <a:solidFill>
                  <a:srgbClr val="000000"/>
                </a:solidFill>
                <a:latin typeface="Tw Cen MT"/>
                <a:cs typeface="Tw Cen MT"/>
              </a:rPr>
              <a:t> </a:t>
            </a:r>
            <a:r>
              <a:rPr sz="2500" b="0" spc="-10" dirty="0">
                <a:solidFill>
                  <a:srgbClr val="000000"/>
                </a:solidFill>
                <a:latin typeface="Tw Cen MT"/>
                <a:cs typeface="Tw Cen MT"/>
              </a:rPr>
              <a:t>not </a:t>
            </a:r>
            <a:r>
              <a:rPr sz="2500" b="0" spc="-15" dirty="0">
                <a:solidFill>
                  <a:srgbClr val="000000"/>
                </a:solidFill>
                <a:latin typeface="Tw Cen MT"/>
                <a:cs typeface="Tw Cen MT"/>
              </a:rPr>
              <a:t>need</a:t>
            </a:r>
            <a:r>
              <a:rPr sz="2500" b="0" dirty="0">
                <a:solidFill>
                  <a:srgbClr val="000000"/>
                </a:solidFill>
                <a:latin typeface="Tw Cen MT"/>
                <a:cs typeface="Tw Cen MT"/>
              </a:rPr>
              <a:t> </a:t>
            </a:r>
            <a:r>
              <a:rPr sz="2500" b="0" spc="-15" dirty="0">
                <a:solidFill>
                  <a:srgbClr val="000000"/>
                </a:solidFill>
                <a:latin typeface="Tw Cen MT"/>
                <a:cs typeface="Tw Cen MT"/>
              </a:rPr>
              <a:t>a</a:t>
            </a:r>
            <a:r>
              <a:rPr sz="2500" b="0" spc="5" dirty="0">
                <a:solidFill>
                  <a:srgbClr val="000000"/>
                </a:solidFill>
                <a:latin typeface="Tw Cen MT"/>
                <a:cs typeface="Tw Cen MT"/>
              </a:rPr>
              <a:t> </a:t>
            </a:r>
            <a:r>
              <a:rPr sz="2500" b="0" spc="-15" dirty="0">
                <a:solidFill>
                  <a:srgbClr val="000000"/>
                </a:solidFill>
                <a:latin typeface="Tw Cen MT"/>
                <a:cs typeface="Tw Cen MT"/>
              </a:rPr>
              <a:t>SS#)</a:t>
            </a:r>
            <a:endParaRPr sz="2500">
              <a:latin typeface="Tw Cen MT"/>
              <a:cs typeface="Tw Cen MT"/>
            </a:endParaRPr>
          </a:p>
          <a:p>
            <a:pPr marL="652780" lvl="1" indent="-274320">
              <a:lnSpc>
                <a:spcPts val="2390"/>
              </a:lnSpc>
              <a:spcBef>
                <a:spcPts val="20"/>
              </a:spcBef>
              <a:buClr>
                <a:srgbClr val="58AFB8"/>
              </a:buClr>
              <a:buSzPct val="95000"/>
              <a:buFont typeface="Wingdings 2"/>
              <a:buChar char=""/>
              <a:tabLst>
                <a:tab pos="653415" algn="l"/>
              </a:tabLst>
            </a:pPr>
            <a:r>
              <a:rPr sz="2000" spc="-30" dirty="0">
                <a:latin typeface="Tw Cen MT"/>
                <a:cs typeface="Tw Cen MT"/>
              </a:rPr>
              <a:t>F</a:t>
            </a:r>
            <a:r>
              <a:rPr sz="2000" dirty="0">
                <a:latin typeface="Tw Cen MT"/>
                <a:cs typeface="Tw Cen MT"/>
              </a:rPr>
              <a:t>or</a:t>
            </a:r>
            <a:r>
              <a:rPr sz="2000" spc="-5" dirty="0">
                <a:latin typeface="Tw Cen MT"/>
                <a:cs typeface="Tw Cen MT"/>
              </a:rPr>
              <a:t> </a:t>
            </a:r>
            <a:r>
              <a:rPr sz="2000" dirty="0">
                <a:latin typeface="Tw Cen MT"/>
                <a:cs typeface="Tw Cen MT"/>
              </a:rPr>
              <a:t>CalDr</a:t>
            </a:r>
            <a:r>
              <a:rPr sz="2000" spc="5" dirty="0">
                <a:latin typeface="Tw Cen MT"/>
                <a:cs typeface="Tw Cen MT"/>
              </a:rPr>
              <a:t>e</a:t>
            </a:r>
            <a:r>
              <a:rPr sz="2000" dirty="0">
                <a:latin typeface="Tw Cen MT"/>
                <a:cs typeface="Tw Cen MT"/>
              </a:rPr>
              <a:t>a</a:t>
            </a:r>
            <a:r>
              <a:rPr sz="2000" spc="-10" dirty="0">
                <a:latin typeface="Tw Cen MT"/>
                <a:cs typeface="Tw Cen MT"/>
              </a:rPr>
              <a:t>m</a:t>
            </a:r>
            <a:r>
              <a:rPr sz="2000" dirty="0">
                <a:latin typeface="Tw Cen MT"/>
                <a:cs typeface="Tw Cen MT"/>
              </a:rPr>
              <a:t>Ac</a:t>
            </a:r>
            <a:r>
              <a:rPr sz="2000" spc="-5" dirty="0">
                <a:latin typeface="Tw Cen MT"/>
                <a:cs typeface="Tw Cen MT"/>
              </a:rPr>
              <a:t>t</a:t>
            </a:r>
            <a:r>
              <a:rPr sz="2000" dirty="0">
                <a:latin typeface="Tw Cen MT"/>
                <a:cs typeface="Tw Cen MT"/>
              </a:rPr>
              <a:t>,</a:t>
            </a:r>
            <a:r>
              <a:rPr sz="2000" spc="-35" dirty="0">
                <a:latin typeface="Tw Cen MT"/>
                <a:cs typeface="Tw Cen MT"/>
              </a:rPr>
              <a:t> </a:t>
            </a:r>
            <a:r>
              <a:rPr sz="2000" dirty="0">
                <a:latin typeface="Tw Cen MT"/>
                <a:cs typeface="Tw Cen MT"/>
              </a:rPr>
              <a:t>no</a:t>
            </a:r>
            <a:r>
              <a:rPr sz="2000" spc="-15" dirty="0">
                <a:latin typeface="Tw Cen MT"/>
                <a:cs typeface="Tw Cen MT"/>
              </a:rPr>
              <a:t> </a:t>
            </a:r>
            <a:r>
              <a:rPr sz="2000" dirty="0">
                <a:latin typeface="Tw Cen MT"/>
                <a:cs typeface="Tw Cen MT"/>
              </a:rPr>
              <a:t>S</a:t>
            </a:r>
            <a:r>
              <a:rPr sz="2000" spc="5" dirty="0">
                <a:latin typeface="Tw Cen MT"/>
                <a:cs typeface="Tw Cen MT"/>
              </a:rPr>
              <a:t>S</a:t>
            </a:r>
            <a:r>
              <a:rPr sz="2000" dirty="0">
                <a:latin typeface="Tw Cen MT"/>
                <a:cs typeface="Tw Cen MT"/>
              </a:rPr>
              <a:t>#</a:t>
            </a:r>
            <a:r>
              <a:rPr sz="2000" spc="-25" dirty="0">
                <a:latin typeface="Tw Cen MT"/>
                <a:cs typeface="Tw Cen MT"/>
              </a:rPr>
              <a:t> </a:t>
            </a:r>
            <a:r>
              <a:rPr sz="2000" spc="-5" dirty="0">
                <a:latin typeface="Tw Cen MT"/>
                <a:cs typeface="Tw Cen MT"/>
              </a:rPr>
              <a:t>i</a:t>
            </a:r>
            <a:r>
              <a:rPr sz="2000" dirty="0">
                <a:latin typeface="Tw Cen MT"/>
                <a:cs typeface="Tw Cen MT"/>
              </a:rPr>
              <a:t>s</a:t>
            </a:r>
            <a:r>
              <a:rPr sz="2000" spc="-10" dirty="0">
                <a:latin typeface="Tw Cen MT"/>
                <a:cs typeface="Tw Cen MT"/>
              </a:rPr>
              <a:t> </a:t>
            </a:r>
            <a:r>
              <a:rPr sz="2000" dirty="0">
                <a:latin typeface="Tw Cen MT"/>
                <a:cs typeface="Tw Cen MT"/>
              </a:rPr>
              <a:t>r</a:t>
            </a:r>
            <a:r>
              <a:rPr sz="2000" spc="5" dirty="0">
                <a:latin typeface="Tw Cen MT"/>
                <a:cs typeface="Tw Cen MT"/>
              </a:rPr>
              <a:t>e</a:t>
            </a:r>
            <a:r>
              <a:rPr sz="2000" dirty="0">
                <a:latin typeface="Tw Cen MT"/>
                <a:cs typeface="Tw Cen MT"/>
              </a:rPr>
              <a:t>q</a:t>
            </a:r>
            <a:r>
              <a:rPr sz="2000" spc="-10" dirty="0">
                <a:latin typeface="Tw Cen MT"/>
                <a:cs typeface="Tw Cen MT"/>
              </a:rPr>
              <a:t>u</a:t>
            </a:r>
            <a:r>
              <a:rPr sz="2000" spc="-5" dirty="0">
                <a:latin typeface="Tw Cen MT"/>
                <a:cs typeface="Tw Cen MT"/>
              </a:rPr>
              <a:t>i</a:t>
            </a:r>
            <a:r>
              <a:rPr sz="2000" spc="5" dirty="0">
                <a:latin typeface="Tw Cen MT"/>
                <a:cs typeface="Tw Cen MT"/>
              </a:rPr>
              <a:t>r</a:t>
            </a:r>
            <a:r>
              <a:rPr sz="2000" spc="-10" dirty="0">
                <a:latin typeface="Tw Cen MT"/>
                <a:cs typeface="Tw Cen MT"/>
              </a:rPr>
              <a:t>e</a:t>
            </a:r>
            <a:r>
              <a:rPr sz="2000" dirty="0">
                <a:latin typeface="Tw Cen MT"/>
                <a:cs typeface="Tw Cen MT"/>
              </a:rPr>
              <a:t>d</a:t>
            </a:r>
            <a:r>
              <a:rPr sz="2000" spc="-55" dirty="0">
                <a:latin typeface="Tw Cen MT"/>
                <a:cs typeface="Tw Cen MT"/>
              </a:rPr>
              <a:t> </a:t>
            </a:r>
            <a:r>
              <a:rPr sz="2000" spc="-35" dirty="0">
                <a:latin typeface="Tw Cen MT"/>
                <a:cs typeface="Tw Cen MT"/>
              </a:rPr>
              <a:t>f</a:t>
            </a:r>
            <a:r>
              <a:rPr sz="2000" dirty="0">
                <a:latin typeface="Tw Cen MT"/>
                <a:cs typeface="Tw Cen MT"/>
              </a:rPr>
              <a:t>or</a:t>
            </a:r>
            <a:r>
              <a:rPr sz="2000" spc="-20" dirty="0">
                <a:latin typeface="Tw Cen MT"/>
                <a:cs typeface="Tw Cen MT"/>
              </a:rPr>
              <a:t> </a:t>
            </a:r>
            <a:r>
              <a:rPr sz="2000" dirty="0">
                <a:latin typeface="Tw Cen MT"/>
                <a:cs typeface="Tw Cen MT"/>
              </a:rPr>
              <a:t>stu</a:t>
            </a:r>
            <a:r>
              <a:rPr sz="2000" spc="-10" dirty="0">
                <a:latin typeface="Tw Cen MT"/>
                <a:cs typeface="Tw Cen MT"/>
              </a:rPr>
              <a:t>d</a:t>
            </a:r>
            <a:r>
              <a:rPr sz="2000" dirty="0">
                <a:latin typeface="Tw Cen MT"/>
                <a:cs typeface="Tw Cen MT"/>
              </a:rPr>
              <a:t>ent</a:t>
            </a:r>
            <a:r>
              <a:rPr sz="2000" spc="-40" dirty="0">
                <a:latin typeface="Tw Cen MT"/>
                <a:cs typeface="Tw Cen MT"/>
              </a:rPr>
              <a:t> </a:t>
            </a:r>
            <a:r>
              <a:rPr sz="2000" dirty="0">
                <a:latin typeface="Tw Cen MT"/>
                <a:cs typeface="Tw Cen MT"/>
              </a:rPr>
              <a:t>or</a:t>
            </a:r>
            <a:r>
              <a:rPr sz="2000" spc="15" dirty="0">
                <a:latin typeface="Tw Cen MT"/>
                <a:cs typeface="Tw Cen MT"/>
              </a:rPr>
              <a:t> </a:t>
            </a:r>
            <a:r>
              <a:rPr sz="2000" dirty="0">
                <a:latin typeface="Tw Cen MT"/>
                <a:cs typeface="Tw Cen MT"/>
              </a:rPr>
              <a:t>p</a:t>
            </a:r>
            <a:r>
              <a:rPr sz="2000" spc="-10" dirty="0">
                <a:latin typeface="Tw Cen MT"/>
                <a:cs typeface="Tw Cen MT"/>
              </a:rPr>
              <a:t>a</a:t>
            </a:r>
            <a:r>
              <a:rPr sz="2000" dirty="0">
                <a:latin typeface="Tw Cen MT"/>
                <a:cs typeface="Tw Cen MT"/>
              </a:rPr>
              <a:t>r</a:t>
            </a:r>
            <a:r>
              <a:rPr sz="2000" spc="5" dirty="0">
                <a:latin typeface="Tw Cen MT"/>
                <a:cs typeface="Tw Cen MT"/>
              </a:rPr>
              <a:t>e</a:t>
            </a:r>
            <a:r>
              <a:rPr sz="2000" dirty="0">
                <a:latin typeface="Tw Cen MT"/>
                <a:cs typeface="Tw Cen MT"/>
              </a:rPr>
              <a:t>nt</a:t>
            </a:r>
            <a:endParaRPr sz="2000">
              <a:latin typeface="Tw Cen MT"/>
              <a:cs typeface="Tw Cen MT"/>
            </a:endParaRPr>
          </a:p>
          <a:p>
            <a:pPr marL="332740" indent="-320040">
              <a:lnSpc>
                <a:spcPts val="2990"/>
              </a:lnSpc>
              <a:buClr>
                <a:srgbClr val="97C622"/>
              </a:buClr>
              <a:buSzPct val="94000"/>
              <a:buFont typeface="Wingdings 2"/>
              <a:buChar char=""/>
              <a:tabLst>
                <a:tab pos="333375" algn="l"/>
              </a:tabLst>
            </a:pPr>
            <a:r>
              <a:rPr sz="2500" b="0" spc="-15" dirty="0">
                <a:solidFill>
                  <a:srgbClr val="000000"/>
                </a:solidFill>
                <a:latin typeface="Tw Cen MT"/>
                <a:cs typeface="Tw Cen MT"/>
              </a:rPr>
              <a:t>Males</a:t>
            </a:r>
            <a:r>
              <a:rPr sz="2500" b="0" spc="-5" dirty="0">
                <a:solidFill>
                  <a:srgbClr val="000000"/>
                </a:solidFill>
                <a:latin typeface="Tw Cen MT"/>
                <a:cs typeface="Tw Cen MT"/>
              </a:rPr>
              <a:t> </a:t>
            </a:r>
            <a:r>
              <a:rPr sz="2500" b="0" spc="-10" dirty="0">
                <a:solidFill>
                  <a:srgbClr val="000000"/>
                </a:solidFill>
                <a:latin typeface="Tw Cen MT"/>
                <a:cs typeface="Tw Cen MT"/>
              </a:rPr>
              <a:t>bet</a:t>
            </a:r>
            <a:r>
              <a:rPr sz="2500" b="0" spc="-70" dirty="0">
                <a:solidFill>
                  <a:srgbClr val="000000"/>
                </a:solidFill>
                <a:latin typeface="Tw Cen MT"/>
                <a:cs typeface="Tw Cen MT"/>
              </a:rPr>
              <a:t>w</a:t>
            </a:r>
            <a:r>
              <a:rPr sz="2500" b="0" spc="-15" dirty="0">
                <a:solidFill>
                  <a:srgbClr val="000000"/>
                </a:solidFill>
                <a:latin typeface="Tw Cen MT"/>
                <a:cs typeface="Tw Cen MT"/>
              </a:rPr>
              <a:t>een</a:t>
            </a:r>
            <a:r>
              <a:rPr sz="2500" b="0" spc="-5" dirty="0">
                <a:solidFill>
                  <a:srgbClr val="000000"/>
                </a:solidFill>
                <a:latin typeface="Tw Cen MT"/>
                <a:cs typeface="Tw Cen MT"/>
              </a:rPr>
              <a:t> </a:t>
            </a:r>
            <a:r>
              <a:rPr sz="2500" b="0" spc="-10" dirty="0">
                <a:solidFill>
                  <a:srgbClr val="000000"/>
                </a:solidFill>
                <a:latin typeface="Tw Cen MT"/>
                <a:cs typeface="Tw Cen MT"/>
              </a:rPr>
              <a:t>a</a:t>
            </a:r>
            <a:r>
              <a:rPr sz="2500" b="0" spc="-60" dirty="0">
                <a:solidFill>
                  <a:srgbClr val="000000"/>
                </a:solidFill>
                <a:latin typeface="Tw Cen MT"/>
                <a:cs typeface="Tw Cen MT"/>
              </a:rPr>
              <a:t>g</a:t>
            </a:r>
            <a:r>
              <a:rPr sz="2500" b="0" spc="-15" dirty="0">
                <a:solidFill>
                  <a:srgbClr val="000000"/>
                </a:solidFill>
                <a:latin typeface="Tw Cen MT"/>
                <a:cs typeface="Tw Cen MT"/>
              </a:rPr>
              <a:t>es</a:t>
            </a:r>
            <a:r>
              <a:rPr sz="2500" b="0" spc="-10" dirty="0">
                <a:solidFill>
                  <a:srgbClr val="000000"/>
                </a:solidFill>
                <a:latin typeface="Tw Cen MT"/>
                <a:cs typeface="Tw Cen MT"/>
              </a:rPr>
              <a:t> </a:t>
            </a:r>
            <a:r>
              <a:rPr sz="2500" b="0" spc="-15" dirty="0">
                <a:solidFill>
                  <a:srgbClr val="000000"/>
                </a:solidFill>
                <a:latin typeface="Tw Cen MT"/>
                <a:cs typeface="Tw Cen MT"/>
              </a:rPr>
              <a:t>1</a:t>
            </a:r>
            <a:r>
              <a:rPr sz="2500" b="0" spc="-5" dirty="0">
                <a:solidFill>
                  <a:srgbClr val="000000"/>
                </a:solidFill>
                <a:latin typeface="Tw Cen MT"/>
                <a:cs typeface="Tw Cen MT"/>
              </a:rPr>
              <a:t>8</a:t>
            </a:r>
            <a:r>
              <a:rPr sz="2500" b="0" spc="-15" dirty="0">
                <a:solidFill>
                  <a:srgbClr val="000000"/>
                </a:solidFill>
                <a:latin typeface="Tw Cen MT"/>
                <a:cs typeface="Tw Cen MT"/>
              </a:rPr>
              <a:t>-25 registered</a:t>
            </a:r>
            <a:r>
              <a:rPr sz="2500" b="0" spc="20" dirty="0">
                <a:solidFill>
                  <a:srgbClr val="000000"/>
                </a:solidFill>
                <a:latin typeface="Tw Cen MT"/>
                <a:cs typeface="Tw Cen MT"/>
              </a:rPr>
              <a:t> </a:t>
            </a:r>
            <a:r>
              <a:rPr sz="2500" b="0" spc="-60" dirty="0">
                <a:solidFill>
                  <a:srgbClr val="000000"/>
                </a:solidFill>
                <a:latin typeface="Tw Cen MT"/>
                <a:cs typeface="Tw Cen MT"/>
              </a:rPr>
              <a:t>f</a:t>
            </a:r>
            <a:r>
              <a:rPr sz="2500" b="0" spc="-15" dirty="0">
                <a:solidFill>
                  <a:srgbClr val="000000"/>
                </a:solidFill>
                <a:latin typeface="Tw Cen MT"/>
                <a:cs typeface="Tw Cen MT"/>
              </a:rPr>
              <a:t>or</a:t>
            </a:r>
            <a:r>
              <a:rPr sz="2500" b="0" spc="10" dirty="0">
                <a:solidFill>
                  <a:srgbClr val="000000"/>
                </a:solidFill>
                <a:latin typeface="Tw Cen MT"/>
                <a:cs typeface="Tw Cen MT"/>
              </a:rPr>
              <a:t> </a:t>
            </a:r>
            <a:r>
              <a:rPr sz="2500" b="0" spc="-10" dirty="0">
                <a:solidFill>
                  <a:srgbClr val="000000"/>
                </a:solidFill>
                <a:latin typeface="Tw Cen MT"/>
                <a:cs typeface="Tw Cen MT"/>
              </a:rPr>
              <a:t>Selecti</a:t>
            </a:r>
            <a:r>
              <a:rPr sz="2500" b="0" spc="-65" dirty="0">
                <a:solidFill>
                  <a:srgbClr val="000000"/>
                </a:solidFill>
                <a:latin typeface="Tw Cen MT"/>
                <a:cs typeface="Tw Cen MT"/>
              </a:rPr>
              <a:t>v</a:t>
            </a:r>
            <a:r>
              <a:rPr sz="2500" b="0" spc="-15" dirty="0">
                <a:solidFill>
                  <a:srgbClr val="000000"/>
                </a:solidFill>
                <a:latin typeface="Tw Cen MT"/>
                <a:cs typeface="Tw Cen MT"/>
              </a:rPr>
              <a:t>e</a:t>
            </a:r>
            <a:r>
              <a:rPr sz="2500" b="0" spc="-5" dirty="0">
                <a:solidFill>
                  <a:srgbClr val="000000"/>
                </a:solidFill>
                <a:latin typeface="Tw Cen MT"/>
                <a:cs typeface="Tw Cen MT"/>
              </a:rPr>
              <a:t> </a:t>
            </a:r>
            <a:r>
              <a:rPr sz="2500" b="0" spc="-15" dirty="0">
                <a:solidFill>
                  <a:srgbClr val="000000"/>
                </a:solidFill>
                <a:latin typeface="Tw Cen MT"/>
                <a:cs typeface="Tw Cen MT"/>
              </a:rPr>
              <a:t>Se</a:t>
            </a:r>
            <a:r>
              <a:rPr sz="2500" b="0" spc="80" dirty="0">
                <a:solidFill>
                  <a:srgbClr val="000000"/>
                </a:solidFill>
                <a:latin typeface="Tw Cen MT"/>
                <a:cs typeface="Tw Cen MT"/>
              </a:rPr>
              <a:t>r</a:t>
            </a:r>
            <a:r>
              <a:rPr sz="2500" b="0" spc="-10" dirty="0">
                <a:solidFill>
                  <a:srgbClr val="000000"/>
                </a:solidFill>
                <a:latin typeface="Tw Cen MT"/>
                <a:cs typeface="Tw Cen MT"/>
              </a:rPr>
              <a:t>vice</a:t>
            </a:r>
            <a:endParaRPr sz="2500">
              <a:latin typeface="Tw Cen MT"/>
              <a:cs typeface="Tw Cen MT"/>
            </a:endParaRPr>
          </a:p>
          <a:p>
            <a:pPr marL="332740" indent="-320040">
              <a:lnSpc>
                <a:spcPts val="2700"/>
              </a:lnSpc>
              <a:buClr>
                <a:srgbClr val="97C622"/>
              </a:buClr>
              <a:buSzPct val="94000"/>
              <a:buFont typeface="Wingdings 2"/>
              <a:buChar char=""/>
              <a:tabLst>
                <a:tab pos="333375" algn="l"/>
                <a:tab pos="5024120" algn="l"/>
              </a:tabLst>
            </a:pPr>
            <a:r>
              <a:rPr sz="2500" b="0" spc="-90" dirty="0">
                <a:solidFill>
                  <a:srgbClr val="000000"/>
                </a:solidFill>
                <a:latin typeface="Tw Cen MT"/>
                <a:cs typeface="Tw Cen MT"/>
              </a:rPr>
              <a:t>R</a:t>
            </a:r>
            <a:r>
              <a:rPr sz="2500" b="0" spc="-10" dirty="0">
                <a:solidFill>
                  <a:srgbClr val="000000"/>
                </a:solidFill>
                <a:latin typeface="Tw Cen MT"/>
                <a:cs typeface="Tw Cen MT"/>
              </a:rPr>
              <a:t>ecei</a:t>
            </a:r>
            <a:r>
              <a:rPr sz="2500" b="0" spc="-60" dirty="0">
                <a:solidFill>
                  <a:srgbClr val="000000"/>
                </a:solidFill>
                <a:latin typeface="Tw Cen MT"/>
                <a:cs typeface="Tw Cen MT"/>
              </a:rPr>
              <a:t>v</a:t>
            </a:r>
            <a:r>
              <a:rPr sz="2500" b="0" spc="-15" dirty="0">
                <a:solidFill>
                  <a:srgbClr val="000000"/>
                </a:solidFill>
                <a:latin typeface="Tw Cen MT"/>
                <a:cs typeface="Tw Cen MT"/>
              </a:rPr>
              <a:t>ed</a:t>
            </a:r>
            <a:r>
              <a:rPr sz="2500" b="0" spc="5" dirty="0">
                <a:solidFill>
                  <a:srgbClr val="000000"/>
                </a:solidFill>
                <a:latin typeface="Tw Cen MT"/>
                <a:cs typeface="Tw Cen MT"/>
              </a:rPr>
              <a:t> </a:t>
            </a:r>
            <a:r>
              <a:rPr sz="2500" b="0" spc="-15" dirty="0">
                <a:solidFill>
                  <a:srgbClr val="000000"/>
                </a:solidFill>
                <a:latin typeface="Tw Cen MT"/>
                <a:cs typeface="Tw Cen MT"/>
              </a:rPr>
              <a:t>HS</a:t>
            </a:r>
            <a:r>
              <a:rPr sz="2500" b="0" spc="-5" dirty="0">
                <a:solidFill>
                  <a:srgbClr val="000000"/>
                </a:solidFill>
                <a:latin typeface="Tw Cen MT"/>
                <a:cs typeface="Tw Cen MT"/>
              </a:rPr>
              <a:t> </a:t>
            </a:r>
            <a:r>
              <a:rPr sz="2500" b="0" spc="-20" dirty="0">
                <a:solidFill>
                  <a:srgbClr val="000000"/>
                </a:solidFill>
                <a:latin typeface="Tw Cen MT"/>
                <a:cs typeface="Tw Cen MT"/>
              </a:rPr>
              <a:t>D</a:t>
            </a:r>
            <a:r>
              <a:rPr sz="2500" b="0" spc="-5" dirty="0">
                <a:solidFill>
                  <a:srgbClr val="000000"/>
                </a:solidFill>
                <a:latin typeface="Tw Cen MT"/>
                <a:cs typeface="Tw Cen MT"/>
              </a:rPr>
              <a:t>i</a:t>
            </a:r>
            <a:r>
              <a:rPr sz="2500" b="0" spc="-15" dirty="0">
                <a:solidFill>
                  <a:srgbClr val="000000"/>
                </a:solidFill>
                <a:latin typeface="Tw Cen MT"/>
                <a:cs typeface="Tw Cen MT"/>
              </a:rPr>
              <a:t>ploma or</a:t>
            </a:r>
            <a:r>
              <a:rPr sz="2500" b="0" spc="10" dirty="0">
                <a:solidFill>
                  <a:srgbClr val="000000"/>
                </a:solidFill>
                <a:latin typeface="Tw Cen MT"/>
                <a:cs typeface="Tw Cen MT"/>
              </a:rPr>
              <a:t> </a:t>
            </a:r>
            <a:r>
              <a:rPr sz="2500" b="0" spc="-15" dirty="0">
                <a:solidFill>
                  <a:srgbClr val="000000"/>
                </a:solidFill>
                <a:latin typeface="Tw Cen MT"/>
                <a:cs typeface="Tw Cen MT"/>
              </a:rPr>
              <a:t>equi</a:t>
            </a:r>
            <a:r>
              <a:rPr sz="2500" b="0" spc="-60" dirty="0">
                <a:solidFill>
                  <a:srgbClr val="000000"/>
                </a:solidFill>
                <a:latin typeface="Tw Cen MT"/>
                <a:cs typeface="Tw Cen MT"/>
              </a:rPr>
              <a:t>v</a:t>
            </a:r>
            <a:r>
              <a:rPr sz="2500" b="0" spc="-10" dirty="0">
                <a:solidFill>
                  <a:srgbClr val="000000"/>
                </a:solidFill>
                <a:latin typeface="Tw Cen MT"/>
                <a:cs typeface="Tw Cen MT"/>
              </a:rPr>
              <a:t>alent:</a:t>
            </a:r>
            <a:r>
              <a:rPr sz="2500" b="0" dirty="0">
                <a:solidFill>
                  <a:srgbClr val="000000"/>
                </a:solidFill>
                <a:latin typeface="Tw Cen MT"/>
                <a:cs typeface="Tw Cen MT"/>
              </a:rPr>
              <a:t>	</a:t>
            </a:r>
            <a:r>
              <a:rPr sz="2500" b="0" spc="-20" dirty="0">
                <a:solidFill>
                  <a:srgbClr val="000000"/>
                </a:solidFill>
                <a:latin typeface="Tw Cen MT"/>
                <a:cs typeface="Tw Cen MT"/>
              </a:rPr>
              <a:t>GE</a:t>
            </a:r>
            <a:r>
              <a:rPr sz="2500" b="0" spc="-170" dirty="0">
                <a:solidFill>
                  <a:srgbClr val="000000"/>
                </a:solidFill>
                <a:latin typeface="Tw Cen MT"/>
                <a:cs typeface="Tw Cen MT"/>
              </a:rPr>
              <a:t>D</a:t>
            </a:r>
            <a:r>
              <a:rPr sz="2500" b="0" spc="-10" dirty="0">
                <a:solidFill>
                  <a:srgbClr val="000000"/>
                </a:solidFill>
                <a:latin typeface="Tw Cen MT"/>
                <a:cs typeface="Tw Cen MT"/>
              </a:rPr>
              <a:t>,</a:t>
            </a:r>
            <a:r>
              <a:rPr sz="2500" b="0" spc="5" dirty="0">
                <a:solidFill>
                  <a:srgbClr val="000000"/>
                </a:solidFill>
                <a:latin typeface="Tw Cen MT"/>
                <a:cs typeface="Tw Cen MT"/>
              </a:rPr>
              <a:t> </a:t>
            </a:r>
            <a:r>
              <a:rPr sz="2500" b="0" spc="-20" dirty="0">
                <a:solidFill>
                  <a:srgbClr val="000000"/>
                </a:solidFill>
                <a:latin typeface="Tw Cen MT"/>
                <a:cs typeface="Tw Cen MT"/>
              </a:rPr>
              <a:t>C</a:t>
            </a:r>
            <a:r>
              <a:rPr sz="2500" b="0" spc="-10" dirty="0">
                <a:solidFill>
                  <a:srgbClr val="000000"/>
                </a:solidFill>
                <a:latin typeface="Tw Cen MT"/>
                <a:cs typeface="Tw Cen MT"/>
              </a:rPr>
              <a:t>H</a:t>
            </a:r>
            <a:r>
              <a:rPr sz="2500" b="0" spc="-15" dirty="0">
                <a:solidFill>
                  <a:srgbClr val="000000"/>
                </a:solidFill>
                <a:latin typeface="Tw Cen MT"/>
                <a:cs typeface="Tw Cen MT"/>
              </a:rPr>
              <a:t>SPE,</a:t>
            </a:r>
            <a:endParaRPr sz="2500">
              <a:latin typeface="Tw Cen MT"/>
              <a:cs typeface="Tw Cen MT"/>
            </a:endParaRPr>
          </a:p>
          <a:p>
            <a:pPr marL="12700" indent="320040">
              <a:lnSpc>
                <a:spcPts val="2700"/>
              </a:lnSpc>
            </a:pPr>
            <a:r>
              <a:rPr sz="2500" b="0" spc="-15" dirty="0">
                <a:solidFill>
                  <a:srgbClr val="000000"/>
                </a:solidFill>
                <a:latin typeface="Tw Cen MT"/>
                <a:cs typeface="Tw Cen MT"/>
              </a:rPr>
              <a:t>Homes</a:t>
            </a:r>
            <a:r>
              <a:rPr sz="2500" b="0" spc="75" dirty="0">
                <a:solidFill>
                  <a:srgbClr val="000000"/>
                </a:solidFill>
                <a:latin typeface="Tw Cen MT"/>
                <a:cs typeface="Tw Cen MT"/>
              </a:rPr>
              <a:t>c</a:t>
            </a:r>
            <a:r>
              <a:rPr sz="2500" b="0" spc="-15" dirty="0">
                <a:solidFill>
                  <a:srgbClr val="000000"/>
                </a:solidFill>
                <a:latin typeface="Tw Cen MT"/>
                <a:cs typeface="Tw Cen MT"/>
              </a:rPr>
              <a:t>hooled</a:t>
            </a:r>
            <a:endParaRPr sz="2500">
              <a:latin typeface="Tw Cen MT"/>
              <a:cs typeface="Tw Cen MT"/>
            </a:endParaRPr>
          </a:p>
          <a:p>
            <a:pPr marL="12700">
              <a:lnSpc>
                <a:spcPct val="100000"/>
              </a:lnSpc>
              <a:spcBef>
                <a:spcPts val="710"/>
              </a:spcBef>
            </a:pPr>
            <a:r>
              <a:rPr spc="-15" dirty="0"/>
              <a:t>En</a:t>
            </a:r>
            <a:r>
              <a:rPr spc="-5" dirty="0"/>
              <a:t>r</a:t>
            </a:r>
            <a:r>
              <a:rPr spc="-15" dirty="0"/>
              <a:t>ol</a:t>
            </a:r>
            <a:r>
              <a:rPr dirty="0"/>
              <a:t>l</a:t>
            </a:r>
            <a:r>
              <a:rPr spc="-25" dirty="0"/>
              <a:t>m</a:t>
            </a:r>
            <a:r>
              <a:rPr spc="-5" dirty="0"/>
              <a:t>e</a:t>
            </a:r>
            <a:r>
              <a:rPr spc="-15" dirty="0"/>
              <a:t>nt</a:t>
            </a:r>
          </a:p>
          <a:p>
            <a:pPr marL="332740" indent="-320040">
              <a:lnSpc>
                <a:spcPct val="100000"/>
              </a:lnSpc>
              <a:spcBef>
                <a:spcPts val="15"/>
              </a:spcBef>
              <a:buClr>
                <a:srgbClr val="97C622"/>
              </a:buClr>
              <a:buSzPct val="93750"/>
              <a:buFont typeface="Wingdings 2"/>
              <a:buChar char=""/>
              <a:tabLst>
                <a:tab pos="333375" algn="l"/>
              </a:tabLst>
            </a:pPr>
            <a:r>
              <a:rPr sz="2400" b="0" spc="-20" dirty="0">
                <a:solidFill>
                  <a:srgbClr val="000000"/>
                </a:solidFill>
                <a:latin typeface="Tw Cen MT"/>
                <a:cs typeface="Tw Cen MT"/>
              </a:rPr>
              <a:t>BOG </a:t>
            </a:r>
            <a:r>
              <a:rPr sz="2400" b="0" spc="15" dirty="0">
                <a:solidFill>
                  <a:srgbClr val="000000"/>
                </a:solidFill>
                <a:latin typeface="Tw Cen MT"/>
                <a:cs typeface="Tw Cen MT"/>
              </a:rPr>
              <a:t>F</a:t>
            </a:r>
            <a:r>
              <a:rPr sz="2400" b="0" dirty="0">
                <a:solidFill>
                  <a:srgbClr val="000000"/>
                </a:solidFill>
                <a:latin typeface="Tw Cen MT"/>
                <a:cs typeface="Tw Cen MT"/>
              </a:rPr>
              <a:t>ee</a:t>
            </a:r>
            <a:r>
              <a:rPr sz="2400" b="0" spc="-15" dirty="0">
                <a:solidFill>
                  <a:srgbClr val="000000"/>
                </a:solidFill>
                <a:latin typeface="Tw Cen MT"/>
                <a:cs typeface="Tw Cen MT"/>
              </a:rPr>
              <a:t> </a:t>
            </a:r>
            <a:r>
              <a:rPr sz="2400" b="0" spc="-170" dirty="0">
                <a:solidFill>
                  <a:srgbClr val="000000"/>
                </a:solidFill>
                <a:latin typeface="Tw Cen MT"/>
                <a:cs typeface="Tw Cen MT"/>
              </a:rPr>
              <a:t>W</a:t>
            </a:r>
            <a:r>
              <a:rPr sz="2400" b="0" spc="-10" dirty="0">
                <a:solidFill>
                  <a:srgbClr val="000000"/>
                </a:solidFill>
                <a:latin typeface="Tw Cen MT"/>
                <a:cs typeface="Tw Cen MT"/>
              </a:rPr>
              <a:t>ai</a:t>
            </a:r>
            <a:r>
              <a:rPr sz="2400" b="0" spc="-65" dirty="0">
                <a:solidFill>
                  <a:srgbClr val="000000"/>
                </a:solidFill>
                <a:latin typeface="Tw Cen MT"/>
                <a:cs typeface="Tw Cen MT"/>
              </a:rPr>
              <a:t>v</a:t>
            </a:r>
            <a:r>
              <a:rPr sz="2400" b="0" dirty="0">
                <a:solidFill>
                  <a:srgbClr val="000000"/>
                </a:solidFill>
                <a:latin typeface="Tw Cen MT"/>
                <a:cs typeface="Tw Cen MT"/>
              </a:rPr>
              <a:t>er </a:t>
            </a:r>
            <a:r>
              <a:rPr sz="2400" b="0" spc="-20" dirty="0">
                <a:solidFill>
                  <a:srgbClr val="000000"/>
                </a:solidFill>
                <a:latin typeface="Tw Cen MT"/>
                <a:cs typeface="Tw Cen MT"/>
              </a:rPr>
              <a:t>&amp;</a:t>
            </a:r>
            <a:r>
              <a:rPr sz="2400" b="0" dirty="0">
                <a:solidFill>
                  <a:srgbClr val="000000"/>
                </a:solidFill>
                <a:latin typeface="Tw Cen MT"/>
                <a:cs typeface="Tw Cen MT"/>
              </a:rPr>
              <a:t> </a:t>
            </a:r>
            <a:r>
              <a:rPr sz="2400" b="0" spc="-150" dirty="0">
                <a:solidFill>
                  <a:srgbClr val="000000"/>
                </a:solidFill>
                <a:latin typeface="Tw Cen MT"/>
                <a:cs typeface="Tw Cen MT"/>
              </a:rPr>
              <a:t>P</a:t>
            </a:r>
            <a:r>
              <a:rPr sz="2400" b="0" dirty="0">
                <a:solidFill>
                  <a:srgbClr val="000000"/>
                </a:solidFill>
                <a:latin typeface="Tw Cen MT"/>
                <a:cs typeface="Tw Cen MT"/>
              </a:rPr>
              <a:t>ell</a:t>
            </a:r>
            <a:r>
              <a:rPr sz="2400" b="0" spc="-5" dirty="0">
                <a:solidFill>
                  <a:srgbClr val="000000"/>
                </a:solidFill>
                <a:latin typeface="Tw Cen MT"/>
                <a:cs typeface="Tw Cen MT"/>
              </a:rPr>
              <a:t> </a:t>
            </a:r>
            <a:r>
              <a:rPr sz="2400" b="0" dirty="0">
                <a:solidFill>
                  <a:srgbClr val="000000"/>
                </a:solidFill>
                <a:latin typeface="Tw Cen MT"/>
                <a:cs typeface="Tw Cen MT"/>
              </a:rPr>
              <a:t>G</a:t>
            </a:r>
            <a:r>
              <a:rPr sz="2400" b="0" spc="-20" dirty="0">
                <a:solidFill>
                  <a:srgbClr val="000000"/>
                </a:solidFill>
                <a:latin typeface="Tw Cen MT"/>
                <a:cs typeface="Tw Cen MT"/>
              </a:rPr>
              <a:t>r</a:t>
            </a:r>
            <a:r>
              <a:rPr sz="2400" b="0" spc="-10" dirty="0">
                <a:solidFill>
                  <a:srgbClr val="000000"/>
                </a:solidFill>
                <a:latin typeface="Tw Cen MT"/>
                <a:cs typeface="Tw Cen MT"/>
              </a:rPr>
              <a:t>ant</a:t>
            </a:r>
            <a:r>
              <a:rPr sz="2400" b="0" spc="-5" dirty="0">
                <a:solidFill>
                  <a:srgbClr val="000000"/>
                </a:solidFill>
                <a:latin typeface="Tw Cen MT"/>
                <a:cs typeface="Tw Cen MT"/>
              </a:rPr>
              <a:t> </a:t>
            </a:r>
            <a:r>
              <a:rPr sz="2400" b="0" spc="-30" dirty="0">
                <a:solidFill>
                  <a:srgbClr val="000000"/>
                </a:solidFill>
                <a:latin typeface="Tw Cen MT"/>
                <a:cs typeface="Tw Cen MT"/>
              </a:rPr>
              <a:t>w</a:t>
            </a:r>
            <a:r>
              <a:rPr sz="2400" b="0" spc="-5" dirty="0">
                <a:solidFill>
                  <a:srgbClr val="000000"/>
                </a:solidFill>
                <a:latin typeface="Tw Cen MT"/>
                <a:cs typeface="Tw Cen MT"/>
              </a:rPr>
              <a:t>il</a:t>
            </a:r>
            <a:r>
              <a:rPr sz="2400" b="0" dirty="0">
                <a:solidFill>
                  <a:srgbClr val="000000"/>
                </a:solidFill>
                <a:latin typeface="Tw Cen MT"/>
                <a:cs typeface="Tw Cen MT"/>
              </a:rPr>
              <a:t>l </a:t>
            </a:r>
            <a:r>
              <a:rPr sz="2400" b="0" spc="-15" dirty="0">
                <a:solidFill>
                  <a:srgbClr val="000000"/>
                </a:solidFill>
                <a:latin typeface="Tw Cen MT"/>
                <a:cs typeface="Tw Cen MT"/>
              </a:rPr>
              <a:t>p</a:t>
            </a:r>
            <a:r>
              <a:rPr sz="2400" b="0" spc="-70" dirty="0">
                <a:solidFill>
                  <a:srgbClr val="000000"/>
                </a:solidFill>
                <a:latin typeface="Tw Cen MT"/>
                <a:cs typeface="Tw Cen MT"/>
              </a:rPr>
              <a:t>a</a:t>
            </a:r>
            <a:r>
              <a:rPr sz="2400" b="0" dirty="0">
                <a:solidFill>
                  <a:srgbClr val="000000"/>
                </a:solidFill>
                <a:latin typeface="Tw Cen MT"/>
                <a:cs typeface="Tw Cen MT"/>
              </a:rPr>
              <a:t>y</a:t>
            </a:r>
            <a:r>
              <a:rPr sz="2400" b="0" spc="15" dirty="0">
                <a:solidFill>
                  <a:srgbClr val="000000"/>
                </a:solidFill>
                <a:latin typeface="Tw Cen MT"/>
                <a:cs typeface="Tw Cen MT"/>
              </a:rPr>
              <a:t> </a:t>
            </a:r>
            <a:r>
              <a:rPr sz="2400" spc="-15" dirty="0">
                <a:solidFill>
                  <a:srgbClr val="000000"/>
                </a:solidFill>
              </a:rPr>
              <a:t>as</a:t>
            </a:r>
            <a:r>
              <a:rPr sz="2400" dirty="0">
                <a:solidFill>
                  <a:srgbClr val="000000"/>
                </a:solidFill>
              </a:rPr>
              <a:t> </a:t>
            </a:r>
            <a:r>
              <a:rPr sz="2400" spc="-10" dirty="0">
                <a:solidFill>
                  <a:srgbClr val="000000"/>
                </a:solidFill>
              </a:rPr>
              <a:t>l</a:t>
            </a:r>
            <a:r>
              <a:rPr sz="2400" spc="-70" dirty="0">
                <a:solidFill>
                  <a:srgbClr val="000000"/>
                </a:solidFill>
              </a:rPr>
              <a:t>o</a:t>
            </a:r>
            <a:r>
              <a:rPr sz="2400" spc="-20" dirty="0">
                <a:solidFill>
                  <a:srgbClr val="000000"/>
                </a:solidFill>
              </a:rPr>
              <a:t>w</a:t>
            </a:r>
            <a:r>
              <a:rPr sz="2400" dirty="0">
                <a:solidFill>
                  <a:srgbClr val="000000"/>
                </a:solidFill>
              </a:rPr>
              <a:t> </a:t>
            </a:r>
            <a:r>
              <a:rPr sz="2400" spc="-10" dirty="0">
                <a:solidFill>
                  <a:srgbClr val="000000"/>
                </a:solidFill>
              </a:rPr>
              <a:t>a</a:t>
            </a:r>
            <a:r>
              <a:rPr sz="2400" spc="-15" dirty="0">
                <a:solidFill>
                  <a:srgbClr val="000000"/>
                </a:solidFill>
              </a:rPr>
              <a:t>s</a:t>
            </a:r>
            <a:r>
              <a:rPr sz="2400" spc="-20" dirty="0">
                <a:solidFill>
                  <a:srgbClr val="000000"/>
                </a:solidFill>
              </a:rPr>
              <a:t> </a:t>
            </a:r>
            <a:r>
              <a:rPr sz="2400" spc="-25" dirty="0">
                <a:solidFill>
                  <a:srgbClr val="000000"/>
                </a:solidFill>
              </a:rPr>
              <a:t>½</a:t>
            </a:r>
            <a:r>
              <a:rPr sz="2400" spc="5" dirty="0">
                <a:solidFill>
                  <a:srgbClr val="000000"/>
                </a:solidFill>
              </a:rPr>
              <a:t> </a:t>
            </a:r>
            <a:r>
              <a:rPr sz="2400" spc="-10" dirty="0">
                <a:solidFill>
                  <a:srgbClr val="000000"/>
                </a:solidFill>
              </a:rPr>
              <a:t>unit</a:t>
            </a:r>
            <a:endParaRPr sz="2400">
              <a:latin typeface="Tw Cen MT"/>
              <a:cs typeface="Tw Cen MT"/>
            </a:endParaRPr>
          </a:p>
          <a:p>
            <a:pPr marL="332740" indent="-320040">
              <a:lnSpc>
                <a:spcPts val="2595"/>
              </a:lnSpc>
              <a:buClr>
                <a:srgbClr val="97C622"/>
              </a:buClr>
              <a:buSzPct val="93750"/>
              <a:buFont typeface="Wingdings 2"/>
              <a:buChar char=""/>
              <a:tabLst>
                <a:tab pos="333375" algn="l"/>
              </a:tabLst>
            </a:pPr>
            <a:r>
              <a:rPr sz="2400" b="0" spc="-15" dirty="0">
                <a:solidFill>
                  <a:srgbClr val="000000"/>
                </a:solidFill>
                <a:latin typeface="Tw Cen MT"/>
                <a:cs typeface="Tw Cen MT"/>
              </a:rPr>
              <a:t>FS</a:t>
            </a:r>
            <a:r>
              <a:rPr sz="2400" b="0" spc="-10" dirty="0">
                <a:solidFill>
                  <a:srgbClr val="000000"/>
                </a:solidFill>
                <a:latin typeface="Tw Cen MT"/>
                <a:cs typeface="Tw Cen MT"/>
              </a:rPr>
              <a:t>E</a:t>
            </a:r>
            <a:r>
              <a:rPr sz="2400" b="0" spc="-20" dirty="0">
                <a:solidFill>
                  <a:srgbClr val="000000"/>
                </a:solidFill>
                <a:latin typeface="Tw Cen MT"/>
                <a:cs typeface="Tw Cen MT"/>
              </a:rPr>
              <a:t>O</a:t>
            </a:r>
            <a:r>
              <a:rPr sz="2400" b="0" spc="-170" dirty="0">
                <a:solidFill>
                  <a:srgbClr val="000000"/>
                </a:solidFill>
                <a:latin typeface="Tw Cen MT"/>
                <a:cs typeface="Tw Cen MT"/>
              </a:rPr>
              <a:t>G</a:t>
            </a:r>
            <a:r>
              <a:rPr sz="2400" b="0" dirty="0">
                <a:solidFill>
                  <a:srgbClr val="000000"/>
                </a:solidFill>
                <a:latin typeface="Tw Cen MT"/>
                <a:cs typeface="Tw Cen MT"/>
              </a:rPr>
              <a:t>,</a:t>
            </a:r>
            <a:r>
              <a:rPr sz="2400" b="0" spc="-15" dirty="0">
                <a:solidFill>
                  <a:srgbClr val="000000"/>
                </a:solidFill>
                <a:latin typeface="Tw Cen MT"/>
                <a:cs typeface="Tw Cen MT"/>
              </a:rPr>
              <a:t> </a:t>
            </a:r>
            <a:r>
              <a:rPr sz="2400" b="0" spc="-20" dirty="0">
                <a:solidFill>
                  <a:srgbClr val="000000"/>
                </a:solidFill>
                <a:latin typeface="Tw Cen MT"/>
                <a:cs typeface="Tw Cen MT"/>
              </a:rPr>
              <a:t>FW</a:t>
            </a:r>
            <a:r>
              <a:rPr sz="2400" b="0" spc="-85" dirty="0">
                <a:solidFill>
                  <a:srgbClr val="000000"/>
                </a:solidFill>
                <a:latin typeface="Tw Cen MT"/>
                <a:cs typeface="Tw Cen MT"/>
              </a:rPr>
              <a:t>S</a:t>
            </a:r>
            <a:r>
              <a:rPr sz="2400" b="0" dirty="0">
                <a:solidFill>
                  <a:srgbClr val="000000"/>
                </a:solidFill>
                <a:latin typeface="Tw Cen MT"/>
                <a:cs typeface="Tw Cen MT"/>
              </a:rPr>
              <a:t>, DL, </a:t>
            </a:r>
            <a:r>
              <a:rPr sz="2400" b="0" spc="-15" dirty="0">
                <a:solidFill>
                  <a:srgbClr val="000000"/>
                </a:solidFill>
                <a:latin typeface="Tw Cen MT"/>
                <a:cs typeface="Tw Cen MT"/>
              </a:rPr>
              <a:t>C</a:t>
            </a:r>
            <a:r>
              <a:rPr sz="2400" b="0" spc="-10" dirty="0">
                <a:solidFill>
                  <a:srgbClr val="000000"/>
                </a:solidFill>
                <a:latin typeface="Tw Cen MT"/>
                <a:cs typeface="Tw Cen MT"/>
              </a:rPr>
              <a:t>h</a:t>
            </a:r>
            <a:r>
              <a:rPr sz="2400" b="0" spc="-15" dirty="0">
                <a:solidFill>
                  <a:srgbClr val="000000"/>
                </a:solidFill>
                <a:latin typeface="Tw Cen MT"/>
                <a:cs typeface="Tw Cen MT"/>
              </a:rPr>
              <a:t>afee</a:t>
            </a:r>
            <a:r>
              <a:rPr sz="2400" b="0" spc="-20" dirty="0">
                <a:solidFill>
                  <a:srgbClr val="000000"/>
                </a:solidFill>
                <a:latin typeface="Tw Cen MT"/>
                <a:cs typeface="Tw Cen MT"/>
              </a:rPr>
              <a:t> &amp;</a:t>
            </a:r>
            <a:r>
              <a:rPr sz="2400" b="0" dirty="0">
                <a:solidFill>
                  <a:srgbClr val="000000"/>
                </a:solidFill>
                <a:latin typeface="Tw Cen MT"/>
                <a:cs typeface="Tw Cen MT"/>
              </a:rPr>
              <a:t> C</a:t>
            </a:r>
            <a:r>
              <a:rPr sz="2400" b="0" spc="-10" dirty="0">
                <a:solidFill>
                  <a:srgbClr val="000000"/>
                </a:solidFill>
                <a:latin typeface="Tw Cen MT"/>
                <a:cs typeface="Tw Cen MT"/>
              </a:rPr>
              <a:t>al</a:t>
            </a:r>
            <a:r>
              <a:rPr sz="2400" b="0" spc="-5" dirty="0">
                <a:solidFill>
                  <a:srgbClr val="000000"/>
                </a:solidFill>
                <a:latin typeface="Tw Cen MT"/>
                <a:cs typeface="Tw Cen MT"/>
              </a:rPr>
              <a:t> </a:t>
            </a:r>
            <a:r>
              <a:rPr sz="2400" b="0" spc="-30" dirty="0">
                <a:solidFill>
                  <a:srgbClr val="000000"/>
                </a:solidFill>
                <a:latin typeface="Tw Cen MT"/>
                <a:cs typeface="Tw Cen MT"/>
              </a:rPr>
              <a:t>G</a:t>
            </a:r>
            <a:r>
              <a:rPr sz="2400" b="0" spc="-20" dirty="0">
                <a:solidFill>
                  <a:srgbClr val="000000"/>
                </a:solidFill>
                <a:latin typeface="Tw Cen MT"/>
                <a:cs typeface="Tw Cen MT"/>
              </a:rPr>
              <a:t>r</a:t>
            </a:r>
            <a:r>
              <a:rPr sz="2400" b="0" spc="-10" dirty="0">
                <a:solidFill>
                  <a:srgbClr val="000000"/>
                </a:solidFill>
                <a:latin typeface="Tw Cen MT"/>
                <a:cs typeface="Tw Cen MT"/>
              </a:rPr>
              <a:t>ants</a:t>
            </a:r>
            <a:r>
              <a:rPr sz="2400" b="0" spc="-5" dirty="0">
                <a:solidFill>
                  <a:srgbClr val="000000"/>
                </a:solidFill>
                <a:latin typeface="Tw Cen MT"/>
                <a:cs typeface="Tw Cen MT"/>
              </a:rPr>
              <a:t> </a:t>
            </a:r>
            <a:r>
              <a:rPr sz="2400" b="0" dirty="0">
                <a:solidFill>
                  <a:srgbClr val="000000"/>
                </a:solidFill>
                <a:latin typeface="Tw Cen MT"/>
                <a:cs typeface="Tw Cen MT"/>
              </a:rPr>
              <a:t>requi</a:t>
            </a:r>
            <a:r>
              <a:rPr sz="2400" b="0" spc="5" dirty="0">
                <a:solidFill>
                  <a:srgbClr val="000000"/>
                </a:solidFill>
                <a:latin typeface="Tw Cen MT"/>
                <a:cs typeface="Tw Cen MT"/>
              </a:rPr>
              <a:t>r</a:t>
            </a:r>
            <a:r>
              <a:rPr sz="2400" b="0" dirty="0">
                <a:solidFill>
                  <a:srgbClr val="000000"/>
                </a:solidFill>
                <a:latin typeface="Tw Cen MT"/>
                <a:cs typeface="Tw Cen MT"/>
              </a:rPr>
              <a:t>e</a:t>
            </a:r>
            <a:r>
              <a:rPr sz="2400" b="0" spc="-5" dirty="0">
                <a:solidFill>
                  <a:srgbClr val="000000"/>
                </a:solidFill>
                <a:latin typeface="Tw Cen MT"/>
                <a:cs typeface="Tw Cen MT"/>
              </a:rPr>
              <a:t> </a:t>
            </a:r>
            <a:r>
              <a:rPr sz="2400" b="0" spc="-10" dirty="0">
                <a:solidFill>
                  <a:srgbClr val="000000"/>
                </a:solidFill>
                <a:latin typeface="Tw Cen MT"/>
                <a:cs typeface="Tw Cen MT"/>
              </a:rPr>
              <a:t>at</a:t>
            </a:r>
            <a:r>
              <a:rPr sz="2400" b="0" spc="-5" dirty="0">
                <a:solidFill>
                  <a:srgbClr val="000000"/>
                </a:solidFill>
                <a:latin typeface="Tw Cen MT"/>
                <a:cs typeface="Tw Cen MT"/>
              </a:rPr>
              <a:t> least</a:t>
            </a:r>
            <a:endParaRPr sz="2400">
              <a:latin typeface="Tw Cen MT"/>
              <a:cs typeface="Tw Cen MT"/>
            </a:endParaRPr>
          </a:p>
          <a:p>
            <a:pPr marL="332740">
              <a:lnSpc>
                <a:spcPts val="2595"/>
              </a:lnSpc>
            </a:pPr>
            <a:r>
              <a:rPr sz="2400" spc="-15" dirty="0">
                <a:solidFill>
                  <a:srgbClr val="000000"/>
                </a:solidFill>
              </a:rPr>
              <a:t>halftime</a:t>
            </a:r>
            <a:r>
              <a:rPr sz="2400" spc="20" dirty="0">
                <a:solidFill>
                  <a:srgbClr val="000000"/>
                </a:solidFill>
              </a:rPr>
              <a:t> </a:t>
            </a:r>
            <a:r>
              <a:rPr sz="2400" b="0" spc="-10" dirty="0">
                <a:solidFill>
                  <a:srgbClr val="000000"/>
                </a:solidFill>
                <a:latin typeface="Tw Cen MT"/>
                <a:cs typeface="Tw Cen MT"/>
              </a:rPr>
              <a:t>status</a:t>
            </a:r>
            <a:endParaRPr sz="2400">
              <a:latin typeface="Tw Cen MT"/>
              <a:cs typeface="Tw Cen MT"/>
            </a:endParaRPr>
          </a:p>
          <a:p>
            <a:pPr marL="332740" indent="-320040">
              <a:lnSpc>
                <a:spcPct val="100000"/>
              </a:lnSpc>
              <a:buClr>
                <a:srgbClr val="97C622"/>
              </a:buClr>
              <a:buSzPct val="93750"/>
              <a:buFont typeface="Wingdings 2"/>
              <a:buChar char=""/>
              <a:tabLst>
                <a:tab pos="333375" algn="l"/>
              </a:tabLst>
            </a:pPr>
            <a:r>
              <a:rPr sz="2400" b="0" spc="-15" dirty="0">
                <a:solidFill>
                  <a:srgbClr val="000000"/>
                </a:solidFill>
                <a:latin typeface="Tw Cen MT"/>
                <a:cs typeface="Tw Cen MT"/>
              </a:rPr>
              <a:t>EOP/EOP</a:t>
            </a:r>
            <a:r>
              <a:rPr sz="2400" b="0" spc="-30" dirty="0">
                <a:solidFill>
                  <a:srgbClr val="000000"/>
                </a:solidFill>
                <a:latin typeface="Tw Cen MT"/>
                <a:cs typeface="Tw Cen MT"/>
              </a:rPr>
              <a:t>&amp;</a:t>
            </a:r>
            <a:r>
              <a:rPr sz="2400" b="0" dirty="0">
                <a:solidFill>
                  <a:srgbClr val="000000"/>
                </a:solidFill>
                <a:latin typeface="Tw Cen MT"/>
                <a:cs typeface="Tw Cen MT"/>
              </a:rPr>
              <a:t>S</a:t>
            </a:r>
            <a:r>
              <a:rPr sz="2400" b="0" spc="-5" dirty="0">
                <a:solidFill>
                  <a:srgbClr val="000000"/>
                </a:solidFill>
                <a:latin typeface="Tw Cen MT"/>
                <a:cs typeface="Tw Cen MT"/>
              </a:rPr>
              <a:t> </a:t>
            </a:r>
            <a:r>
              <a:rPr sz="2400" b="0" spc="-15" dirty="0">
                <a:solidFill>
                  <a:srgbClr val="000000"/>
                </a:solidFill>
                <a:latin typeface="Tw Cen MT"/>
                <a:cs typeface="Tw Cen MT"/>
              </a:rPr>
              <a:t>req</a:t>
            </a:r>
            <a:r>
              <a:rPr sz="2400" b="0" spc="-5" dirty="0">
                <a:solidFill>
                  <a:srgbClr val="000000"/>
                </a:solidFill>
                <a:latin typeface="Tw Cen MT"/>
                <a:cs typeface="Tw Cen MT"/>
              </a:rPr>
              <a:t>ui</a:t>
            </a:r>
            <a:r>
              <a:rPr sz="2400" b="0" dirty="0">
                <a:solidFill>
                  <a:srgbClr val="000000"/>
                </a:solidFill>
                <a:latin typeface="Tw Cen MT"/>
                <a:cs typeface="Tw Cen MT"/>
              </a:rPr>
              <a:t>res</a:t>
            </a:r>
            <a:r>
              <a:rPr sz="2400" b="0" spc="-10" dirty="0">
                <a:solidFill>
                  <a:srgbClr val="000000"/>
                </a:solidFill>
                <a:latin typeface="Tw Cen MT"/>
                <a:cs typeface="Tw Cen MT"/>
              </a:rPr>
              <a:t> fu</a:t>
            </a:r>
            <a:r>
              <a:rPr sz="2400" b="0" spc="-5" dirty="0">
                <a:solidFill>
                  <a:srgbClr val="000000"/>
                </a:solidFill>
                <a:latin typeface="Tw Cen MT"/>
                <a:cs typeface="Tw Cen MT"/>
              </a:rPr>
              <a:t>l</a:t>
            </a:r>
            <a:r>
              <a:rPr sz="2400" b="0" dirty="0">
                <a:solidFill>
                  <a:srgbClr val="000000"/>
                </a:solidFill>
                <a:latin typeface="Tw Cen MT"/>
                <a:cs typeface="Tw Cen MT"/>
              </a:rPr>
              <a:t>l</a:t>
            </a:r>
            <a:r>
              <a:rPr sz="2400" b="0" spc="-10" dirty="0">
                <a:solidFill>
                  <a:srgbClr val="000000"/>
                </a:solidFill>
                <a:latin typeface="Tw Cen MT"/>
                <a:cs typeface="Tw Cen MT"/>
              </a:rPr>
              <a:t> </a:t>
            </a:r>
            <a:r>
              <a:rPr sz="2400" b="0" dirty="0">
                <a:solidFill>
                  <a:srgbClr val="000000"/>
                </a:solidFill>
                <a:latin typeface="Tw Cen MT"/>
                <a:cs typeface="Tw Cen MT"/>
              </a:rPr>
              <a:t>time</a:t>
            </a:r>
            <a:r>
              <a:rPr sz="2400" b="0" spc="-5" dirty="0">
                <a:solidFill>
                  <a:srgbClr val="000000"/>
                </a:solidFill>
                <a:latin typeface="Tw Cen MT"/>
                <a:cs typeface="Tw Cen MT"/>
              </a:rPr>
              <a:t> </a:t>
            </a:r>
            <a:r>
              <a:rPr sz="2400" b="0" spc="-10" dirty="0">
                <a:solidFill>
                  <a:srgbClr val="000000"/>
                </a:solidFill>
                <a:latin typeface="Tw Cen MT"/>
                <a:cs typeface="Tw Cen MT"/>
              </a:rPr>
              <a:t>status</a:t>
            </a:r>
            <a:r>
              <a:rPr sz="2400" b="0" dirty="0">
                <a:solidFill>
                  <a:srgbClr val="000000"/>
                </a:solidFill>
                <a:latin typeface="Tw Cen MT"/>
                <a:cs typeface="Tw Cen MT"/>
              </a:rPr>
              <a:t> (with</a:t>
            </a:r>
            <a:r>
              <a:rPr sz="2400" b="0" spc="-5" dirty="0">
                <a:solidFill>
                  <a:srgbClr val="000000"/>
                </a:solidFill>
                <a:latin typeface="Tw Cen MT"/>
                <a:cs typeface="Tw Cen MT"/>
              </a:rPr>
              <a:t> </a:t>
            </a:r>
            <a:r>
              <a:rPr sz="2400" b="0" spc="-65" dirty="0">
                <a:solidFill>
                  <a:srgbClr val="000000"/>
                </a:solidFill>
                <a:latin typeface="Tw Cen MT"/>
                <a:cs typeface="Tw Cen MT"/>
              </a:rPr>
              <a:t>e</a:t>
            </a:r>
            <a:r>
              <a:rPr sz="2400" b="0" spc="-50" dirty="0">
                <a:solidFill>
                  <a:srgbClr val="000000"/>
                </a:solidFill>
                <a:latin typeface="Tw Cen MT"/>
                <a:cs typeface="Tw Cen MT"/>
              </a:rPr>
              <a:t>x</a:t>
            </a:r>
            <a:r>
              <a:rPr sz="2400" b="0" spc="-10" dirty="0">
                <a:solidFill>
                  <a:srgbClr val="000000"/>
                </a:solidFill>
                <a:latin typeface="Tw Cen MT"/>
                <a:cs typeface="Tw Cen MT"/>
              </a:rPr>
              <a:t>ception</a:t>
            </a:r>
            <a:r>
              <a:rPr sz="2400" b="0" spc="-25" dirty="0">
                <a:solidFill>
                  <a:srgbClr val="000000"/>
                </a:solidFill>
                <a:latin typeface="Tw Cen MT"/>
                <a:cs typeface="Tw Cen MT"/>
              </a:rPr>
              <a:t>s</a:t>
            </a:r>
            <a:r>
              <a:rPr sz="2400" b="0" spc="-10" dirty="0">
                <a:solidFill>
                  <a:srgbClr val="000000"/>
                </a:solidFill>
                <a:latin typeface="Tw Cen MT"/>
                <a:cs typeface="Tw Cen MT"/>
              </a:rPr>
              <a:t>)</a:t>
            </a:r>
            <a:endParaRPr sz="2400">
              <a:latin typeface="Tw Cen MT"/>
              <a:cs typeface="Tw Cen MT"/>
            </a:endParaRPr>
          </a:p>
          <a:p>
            <a:pPr marL="332740" indent="-320040">
              <a:lnSpc>
                <a:spcPct val="100000"/>
              </a:lnSpc>
              <a:buClr>
                <a:srgbClr val="97C622"/>
              </a:buClr>
              <a:buSzPct val="93750"/>
              <a:buFont typeface="Wingdings 2"/>
              <a:buChar char=""/>
              <a:tabLst>
                <a:tab pos="333375" algn="l"/>
              </a:tabLst>
            </a:pPr>
            <a:r>
              <a:rPr sz="2400" b="0" spc="-15" dirty="0">
                <a:solidFill>
                  <a:srgbClr val="000000"/>
                </a:solidFill>
                <a:latin typeface="Tw Cen MT"/>
                <a:cs typeface="Tw Cen MT"/>
              </a:rPr>
              <a:t>Must be</a:t>
            </a:r>
            <a:r>
              <a:rPr sz="2400" b="0" spc="-5" dirty="0">
                <a:solidFill>
                  <a:srgbClr val="000000"/>
                </a:solidFill>
                <a:latin typeface="Tw Cen MT"/>
                <a:cs typeface="Tw Cen MT"/>
              </a:rPr>
              <a:t> </a:t>
            </a:r>
            <a:r>
              <a:rPr sz="2400" b="0" spc="-15" dirty="0">
                <a:solidFill>
                  <a:srgbClr val="000000"/>
                </a:solidFill>
                <a:latin typeface="Tw Cen MT"/>
                <a:cs typeface="Tw Cen MT"/>
              </a:rPr>
              <a:t>en</a:t>
            </a:r>
            <a:r>
              <a:rPr sz="2400" b="0" spc="-55" dirty="0">
                <a:solidFill>
                  <a:srgbClr val="000000"/>
                </a:solidFill>
                <a:latin typeface="Tw Cen MT"/>
                <a:cs typeface="Tw Cen MT"/>
              </a:rPr>
              <a:t>r</a:t>
            </a:r>
            <a:r>
              <a:rPr sz="2400" b="0" dirty="0">
                <a:solidFill>
                  <a:srgbClr val="000000"/>
                </a:solidFill>
                <a:latin typeface="Tw Cen MT"/>
                <a:cs typeface="Tw Cen MT"/>
              </a:rPr>
              <a:t>olled</a:t>
            </a:r>
            <a:r>
              <a:rPr sz="2400" b="0" spc="-5" dirty="0">
                <a:solidFill>
                  <a:srgbClr val="000000"/>
                </a:solidFill>
                <a:latin typeface="Tw Cen MT"/>
                <a:cs typeface="Tw Cen MT"/>
              </a:rPr>
              <a:t> i</a:t>
            </a:r>
            <a:r>
              <a:rPr sz="2400" b="0" dirty="0">
                <a:solidFill>
                  <a:srgbClr val="000000"/>
                </a:solidFill>
                <a:latin typeface="Tw Cen MT"/>
                <a:cs typeface="Tw Cen MT"/>
              </a:rPr>
              <a:t>n</a:t>
            </a:r>
            <a:r>
              <a:rPr sz="2400" b="0" spc="-10" dirty="0">
                <a:solidFill>
                  <a:srgbClr val="000000"/>
                </a:solidFill>
                <a:latin typeface="Tw Cen MT"/>
                <a:cs typeface="Tw Cen MT"/>
              </a:rPr>
              <a:t> </a:t>
            </a:r>
            <a:r>
              <a:rPr sz="2400" b="0" spc="-15" dirty="0">
                <a:solidFill>
                  <a:srgbClr val="000000"/>
                </a:solidFill>
                <a:latin typeface="Tw Cen MT"/>
                <a:cs typeface="Tw Cen MT"/>
              </a:rPr>
              <a:t>an</a:t>
            </a:r>
            <a:r>
              <a:rPr sz="2400" b="0" spc="-5" dirty="0">
                <a:solidFill>
                  <a:srgbClr val="000000"/>
                </a:solidFill>
                <a:latin typeface="Tw Cen MT"/>
                <a:cs typeface="Tw Cen MT"/>
              </a:rPr>
              <a:t> </a:t>
            </a:r>
            <a:r>
              <a:rPr sz="2400" b="0" dirty="0">
                <a:solidFill>
                  <a:srgbClr val="000000"/>
                </a:solidFill>
                <a:latin typeface="Tw Cen MT"/>
                <a:cs typeface="Tw Cen MT"/>
              </a:rPr>
              <a:t>eligible</a:t>
            </a:r>
            <a:r>
              <a:rPr sz="2400" b="0" spc="-5" dirty="0">
                <a:solidFill>
                  <a:srgbClr val="000000"/>
                </a:solidFill>
                <a:latin typeface="Tw Cen MT"/>
                <a:cs typeface="Tw Cen MT"/>
              </a:rPr>
              <a:t> </a:t>
            </a:r>
            <a:r>
              <a:rPr sz="2400" b="0" spc="-25" dirty="0">
                <a:solidFill>
                  <a:srgbClr val="000000"/>
                </a:solidFill>
                <a:latin typeface="Tw Cen MT"/>
                <a:cs typeface="Tw Cen MT"/>
              </a:rPr>
              <a:t>p</a:t>
            </a:r>
            <a:r>
              <a:rPr sz="2400" b="0" spc="-45" dirty="0">
                <a:solidFill>
                  <a:srgbClr val="000000"/>
                </a:solidFill>
                <a:latin typeface="Tw Cen MT"/>
                <a:cs typeface="Tw Cen MT"/>
              </a:rPr>
              <a:t>r</a:t>
            </a:r>
            <a:r>
              <a:rPr sz="2400" b="0" spc="-15" dirty="0">
                <a:solidFill>
                  <a:srgbClr val="000000"/>
                </a:solidFill>
                <a:latin typeface="Tw Cen MT"/>
                <a:cs typeface="Tw Cen MT"/>
              </a:rPr>
              <a:t>og</a:t>
            </a:r>
            <a:r>
              <a:rPr sz="2400" b="0" spc="-35" dirty="0">
                <a:solidFill>
                  <a:srgbClr val="000000"/>
                </a:solidFill>
                <a:latin typeface="Tw Cen MT"/>
                <a:cs typeface="Tw Cen MT"/>
              </a:rPr>
              <a:t>r</a:t>
            </a:r>
            <a:r>
              <a:rPr sz="2400" b="0" spc="-15" dirty="0">
                <a:solidFill>
                  <a:srgbClr val="000000"/>
                </a:solidFill>
                <a:latin typeface="Tw Cen MT"/>
                <a:cs typeface="Tw Cen MT"/>
              </a:rPr>
              <a:t>am</a:t>
            </a:r>
            <a:r>
              <a:rPr sz="2400" b="0" spc="-5" dirty="0">
                <a:solidFill>
                  <a:srgbClr val="000000"/>
                </a:solidFill>
                <a:latin typeface="Tw Cen MT"/>
                <a:cs typeface="Tw Cen MT"/>
              </a:rPr>
              <a:t> </a:t>
            </a:r>
            <a:r>
              <a:rPr sz="2400" b="0" dirty="0">
                <a:solidFill>
                  <a:srgbClr val="000000"/>
                </a:solidFill>
                <a:latin typeface="Tw Cen MT"/>
                <a:cs typeface="Tw Cen MT"/>
              </a:rPr>
              <a:t>of</a:t>
            </a:r>
            <a:r>
              <a:rPr sz="2400" b="0" spc="70" dirty="0">
                <a:solidFill>
                  <a:srgbClr val="000000"/>
                </a:solidFill>
                <a:latin typeface="Tw Cen MT"/>
                <a:cs typeface="Tw Cen MT"/>
              </a:rPr>
              <a:t> </a:t>
            </a:r>
            <a:r>
              <a:rPr sz="2400" b="0" spc="-10" dirty="0">
                <a:solidFill>
                  <a:srgbClr val="000000"/>
                </a:solidFill>
                <a:latin typeface="Tw Cen MT"/>
                <a:cs typeface="Tw Cen MT"/>
              </a:rPr>
              <a:t>stu</a:t>
            </a:r>
            <a:r>
              <a:rPr sz="2400" b="0" spc="-90" dirty="0">
                <a:solidFill>
                  <a:srgbClr val="000000"/>
                </a:solidFill>
                <a:latin typeface="Tw Cen MT"/>
                <a:cs typeface="Tw Cen MT"/>
              </a:rPr>
              <a:t>d</a:t>
            </a:r>
            <a:r>
              <a:rPr sz="2400" b="0" dirty="0">
                <a:solidFill>
                  <a:srgbClr val="000000"/>
                </a:solidFill>
                <a:latin typeface="Tw Cen MT"/>
                <a:cs typeface="Tw Cen MT"/>
              </a:rPr>
              <a:t>y</a:t>
            </a:r>
            <a:endParaRPr sz="2400">
              <a:latin typeface="Tw Cen MT"/>
              <a:cs typeface="Tw Cen MT"/>
            </a:endParaRPr>
          </a:p>
        </p:txBody>
      </p:sp>
      <p:sp>
        <p:nvSpPr>
          <p:cNvPr id="4" name="object 4"/>
          <p:cNvSpPr/>
          <p:nvPr/>
        </p:nvSpPr>
        <p:spPr>
          <a:xfrm>
            <a:off x="76200" y="152400"/>
            <a:ext cx="548640" cy="6705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313"/>
            <a:ext cx="7086600" cy="833887"/>
          </a:xfrm>
        </p:spPr>
        <p:txBody>
          <a:bodyPr>
            <a:normAutofit/>
          </a:bodyPr>
          <a:lstStyle/>
          <a:p>
            <a:r>
              <a:rPr lang="en-US" sz="4200" b="1" dirty="0">
                <a:solidFill>
                  <a:schemeClr val="tx1"/>
                </a:solidFill>
              </a:rPr>
              <a:t>FAFSA on the Web’s Homepage</a:t>
            </a:r>
            <a:r>
              <a:rPr lang="en-US" sz="2900" dirty="0"/>
              <a:t>                     </a:t>
            </a:r>
          </a:p>
        </p:txBody>
      </p:sp>
      <p:pic>
        <p:nvPicPr>
          <p:cNvPr id="3" name="Content Placeholder 2"/>
          <p:cNvPicPr>
            <a:picLocks noGrp="1" noChangeAspect="1"/>
          </p:cNvPicPr>
          <p:nvPr>
            <p:ph sz="quarter" idx="1"/>
          </p:nvPr>
        </p:nvPicPr>
        <p:blipFill>
          <a:blip r:embed="rId3"/>
          <a:stretch>
            <a:fillRect/>
          </a:stretch>
        </p:blipFill>
        <p:spPr>
          <a:xfrm>
            <a:off x="228600" y="1590076"/>
            <a:ext cx="8697593" cy="5039324"/>
          </a:xfrm>
          <a:prstGeom prst="rect">
            <a:avLst/>
          </a:prstGeom>
        </p:spPr>
      </p:pic>
      <p:sp>
        <p:nvSpPr>
          <p:cNvPr id="6" name="TextBox 5"/>
          <p:cNvSpPr txBox="1"/>
          <p:nvPr/>
        </p:nvSpPr>
        <p:spPr>
          <a:xfrm>
            <a:off x="3048000" y="756189"/>
            <a:ext cx="2819400" cy="477054"/>
          </a:xfrm>
          <a:prstGeom prst="rect">
            <a:avLst/>
          </a:prstGeom>
          <a:noFill/>
        </p:spPr>
        <p:txBody>
          <a:bodyPr wrap="square" rtlCol="0">
            <a:spAutoFit/>
          </a:bodyPr>
          <a:lstStyle/>
          <a:p>
            <a:pPr algn="ctr"/>
            <a:r>
              <a:rPr lang="en-US" sz="2500" b="1" dirty="0">
                <a:solidFill>
                  <a:srgbClr val="FF0000"/>
                </a:solidFill>
                <a:ea typeface="Tahoma" panose="020B0604030504040204" pitchFamily="34" charset="0"/>
                <a:cs typeface="Tahoma" panose="020B0604030504040204" pitchFamily="34" charset="0"/>
              </a:rPr>
              <a:t>www.fafsa.gov</a:t>
            </a:r>
            <a:endParaRPr lang="en-US" sz="2500" dirty="0">
              <a:ea typeface="Tahoma" panose="020B0604030504040204" pitchFamily="34" charset="0"/>
              <a:cs typeface="Tahoma" panose="020B0604030504040204" pitchFamily="34" charset="0"/>
            </a:endParaRPr>
          </a:p>
        </p:txBody>
      </p:sp>
      <p:sp>
        <p:nvSpPr>
          <p:cNvPr id="5" name="object 4"/>
          <p:cNvSpPr/>
          <p:nvPr/>
        </p:nvSpPr>
        <p:spPr>
          <a:xfrm>
            <a:off x="76200" y="152400"/>
            <a:ext cx="548640" cy="67056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4904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16401" y="463806"/>
            <a:ext cx="2947670" cy="677108"/>
          </a:xfrm>
          <a:prstGeom prst="rect">
            <a:avLst/>
          </a:prstGeom>
        </p:spPr>
        <p:txBody>
          <a:bodyPr vert="horz" wrap="square" lIns="0" tIns="0" rIns="0" bIns="0" rtlCol="0">
            <a:spAutoFit/>
          </a:bodyPr>
          <a:lstStyle/>
          <a:p>
            <a:pPr marL="12700" algn="ctr">
              <a:lnSpc>
                <a:spcPct val="100000"/>
              </a:lnSpc>
              <a:tabLst>
                <a:tab pos="1457325" algn="l"/>
              </a:tabLst>
            </a:pPr>
            <a:r>
              <a:rPr sz="4400" dirty="0">
                <a:latin typeface="Tw Cen MT"/>
                <a:cs typeface="Tw Cen MT"/>
              </a:rPr>
              <a:t>FSA </a:t>
            </a:r>
            <a:r>
              <a:rPr sz="4400" spc="-5" dirty="0">
                <a:latin typeface="Tw Cen MT"/>
                <a:cs typeface="Tw Cen MT"/>
              </a:rPr>
              <a:t>ID</a:t>
            </a:r>
            <a:endParaRPr sz="4400" dirty="0">
              <a:latin typeface="Tw Cen MT"/>
              <a:cs typeface="Tw Cen MT"/>
            </a:endParaRPr>
          </a:p>
        </p:txBody>
      </p:sp>
      <p:sp>
        <p:nvSpPr>
          <p:cNvPr id="3" name="object 3"/>
          <p:cNvSpPr/>
          <p:nvPr/>
        </p:nvSpPr>
        <p:spPr>
          <a:xfrm>
            <a:off x="97535" y="76200"/>
            <a:ext cx="550164" cy="670560"/>
          </a:xfrm>
          <a:prstGeom prst="rect">
            <a:avLst/>
          </a:prstGeom>
          <a:blipFill>
            <a:blip r:embed="rId3" cstate="print"/>
            <a:stretch>
              <a:fillRect/>
            </a:stretch>
          </a:blipFill>
        </p:spPr>
        <p:txBody>
          <a:bodyPr wrap="square" lIns="0" tIns="0" rIns="0" bIns="0" rtlCol="0"/>
          <a:lstStyle/>
          <a:p>
            <a:endParaRPr/>
          </a:p>
        </p:txBody>
      </p:sp>
      <p:pic>
        <p:nvPicPr>
          <p:cNvPr id="9" name="Picture 8"/>
          <p:cNvPicPr>
            <a:picLocks noChangeAspect="1"/>
          </p:cNvPicPr>
          <p:nvPr/>
        </p:nvPicPr>
        <p:blipFill>
          <a:blip r:embed="rId4"/>
          <a:stretch>
            <a:fillRect/>
          </a:stretch>
        </p:blipFill>
        <p:spPr>
          <a:xfrm>
            <a:off x="1295398" y="1676400"/>
            <a:ext cx="6359221" cy="4978311"/>
          </a:xfrm>
          <a:prstGeom prst="rect">
            <a:avLst/>
          </a:prstGeom>
        </p:spPr>
      </p:pic>
      <p:sp>
        <p:nvSpPr>
          <p:cNvPr id="10" name="Oval 9"/>
          <p:cNvSpPr/>
          <p:nvPr/>
        </p:nvSpPr>
        <p:spPr>
          <a:xfrm>
            <a:off x="3789208" y="1524000"/>
            <a:ext cx="1371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201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16401" y="463806"/>
            <a:ext cx="2947670" cy="677108"/>
          </a:xfrm>
          <a:prstGeom prst="rect">
            <a:avLst/>
          </a:prstGeom>
        </p:spPr>
        <p:txBody>
          <a:bodyPr vert="horz" wrap="square" lIns="0" tIns="0" rIns="0" bIns="0" rtlCol="0">
            <a:spAutoFit/>
          </a:bodyPr>
          <a:lstStyle/>
          <a:p>
            <a:pPr marL="12700" algn="ctr">
              <a:lnSpc>
                <a:spcPct val="100000"/>
              </a:lnSpc>
              <a:tabLst>
                <a:tab pos="1457325" algn="l"/>
              </a:tabLst>
            </a:pPr>
            <a:r>
              <a:rPr sz="4400" dirty="0">
                <a:latin typeface="Tw Cen MT"/>
                <a:cs typeface="Tw Cen MT"/>
              </a:rPr>
              <a:t>FSA </a:t>
            </a:r>
            <a:r>
              <a:rPr sz="4400" spc="-5" dirty="0">
                <a:latin typeface="Tw Cen MT"/>
                <a:cs typeface="Tw Cen MT"/>
              </a:rPr>
              <a:t>ID</a:t>
            </a:r>
            <a:endParaRPr sz="4400" dirty="0">
              <a:latin typeface="Tw Cen MT"/>
              <a:cs typeface="Tw Cen MT"/>
            </a:endParaRPr>
          </a:p>
        </p:txBody>
      </p:sp>
      <p:sp>
        <p:nvSpPr>
          <p:cNvPr id="3" name="object 3"/>
          <p:cNvSpPr/>
          <p:nvPr/>
        </p:nvSpPr>
        <p:spPr>
          <a:xfrm>
            <a:off x="97535" y="76200"/>
            <a:ext cx="550164" cy="6705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72617" y="4166175"/>
            <a:ext cx="1977093" cy="1384995"/>
          </a:xfrm>
          <a:prstGeom prst="rect">
            <a:avLst/>
          </a:prstGeom>
        </p:spPr>
        <p:txBody>
          <a:bodyPr vert="horz" wrap="square" lIns="0" tIns="0" rIns="0" bIns="0" rtlCol="0">
            <a:spAutoFit/>
          </a:bodyPr>
          <a:lstStyle/>
          <a:p>
            <a:pPr algn="ctr">
              <a:lnSpc>
                <a:spcPct val="100000"/>
              </a:lnSpc>
            </a:pPr>
            <a:r>
              <a:rPr sz="1800" spc="-110" dirty="0">
                <a:latin typeface="Tw Cen MT"/>
                <a:cs typeface="Tw Cen MT"/>
              </a:rPr>
              <a:t>P</a:t>
            </a:r>
            <a:r>
              <a:rPr sz="1800" dirty="0">
                <a:latin typeface="Tw Cen MT"/>
                <a:cs typeface="Tw Cen MT"/>
              </a:rPr>
              <a:t>arents</a:t>
            </a:r>
            <a:r>
              <a:rPr sz="1800" spc="-20" dirty="0">
                <a:latin typeface="Tw Cen MT"/>
                <a:cs typeface="Tw Cen MT"/>
              </a:rPr>
              <a:t> </a:t>
            </a:r>
            <a:r>
              <a:rPr sz="1800" dirty="0">
                <a:latin typeface="Tw Cen MT"/>
                <a:cs typeface="Tw Cen MT"/>
              </a:rPr>
              <a:t>will</a:t>
            </a:r>
            <a:r>
              <a:rPr sz="1800" spc="15" dirty="0">
                <a:latin typeface="Tw Cen MT"/>
                <a:cs typeface="Tw Cen MT"/>
              </a:rPr>
              <a:t> </a:t>
            </a:r>
            <a:r>
              <a:rPr sz="1800" dirty="0">
                <a:latin typeface="Tw Cen MT"/>
                <a:cs typeface="Tw Cen MT"/>
              </a:rPr>
              <a:t>create</a:t>
            </a:r>
            <a:r>
              <a:rPr sz="1800" spc="-20" dirty="0">
                <a:latin typeface="Tw Cen MT"/>
                <a:cs typeface="Tw Cen MT"/>
              </a:rPr>
              <a:t> </a:t>
            </a:r>
            <a:r>
              <a:rPr sz="1800" dirty="0">
                <a:latin typeface="Tw Cen MT"/>
                <a:cs typeface="Tw Cen MT"/>
              </a:rPr>
              <a:t>FSAID either to</a:t>
            </a:r>
            <a:r>
              <a:rPr sz="1800" spc="-5" dirty="0">
                <a:latin typeface="Tw Cen MT"/>
                <a:cs typeface="Tw Cen MT"/>
              </a:rPr>
              <a:t> </a:t>
            </a:r>
            <a:r>
              <a:rPr sz="1800" dirty="0">
                <a:latin typeface="Tw Cen MT"/>
                <a:cs typeface="Tw Cen MT"/>
              </a:rPr>
              <a:t>t</a:t>
            </a:r>
            <a:r>
              <a:rPr sz="1800" spc="-10" dirty="0">
                <a:latin typeface="Tw Cen MT"/>
                <a:cs typeface="Tw Cen MT"/>
              </a:rPr>
              <a:t>r</a:t>
            </a:r>
            <a:r>
              <a:rPr sz="1800" dirty="0">
                <a:latin typeface="Tw Cen MT"/>
                <a:cs typeface="Tw Cen MT"/>
              </a:rPr>
              <a:t>ansfer</a:t>
            </a:r>
            <a:r>
              <a:rPr sz="1800" spc="-20" dirty="0">
                <a:latin typeface="Tw Cen MT"/>
                <a:cs typeface="Tw Cen MT"/>
              </a:rPr>
              <a:t> </a:t>
            </a:r>
            <a:r>
              <a:rPr sz="1800" spc="-5" dirty="0">
                <a:latin typeface="Tw Cen MT"/>
                <a:cs typeface="Tw Cen MT"/>
              </a:rPr>
              <a:t>IRS</a:t>
            </a:r>
            <a:endParaRPr sz="1800" dirty="0">
              <a:latin typeface="Tw Cen MT"/>
              <a:cs typeface="Tw Cen MT"/>
            </a:endParaRPr>
          </a:p>
          <a:p>
            <a:pPr algn="ctr">
              <a:lnSpc>
                <a:spcPct val="100000"/>
              </a:lnSpc>
            </a:pPr>
            <a:r>
              <a:rPr sz="1800" spc="-10" dirty="0">
                <a:latin typeface="Tw Cen MT"/>
                <a:cs typeface="Tw Cen MT"/>
              </a:rPr>
              <a:t>da</a:t>
            </a:r>
            <a:r>
              <a:rPr sz="1800" dirty="0">
                <a:latin typeface="Tw Cen MT"/>
                <a:cs typeface="Tw Cen MT"/>
              </a:rPr>
              <a:t>t</a:t>
            </a:r>
            <a:r>
              <a:rPr sz="1800" spc="-10" dirty="0">
                <a:latin typeface="Tw Cen MT"/>
                <a:cs typeface="Tw Cen MT"/>
              </a:rPr>
              <a:t>a</a:t>
            </a:r>
            <a:r>
              <a:rPr sz="1800" spc="-30" dirty="0">
                <a:latin typeface="Tw Cen MT"/>
                <a:cs typeface="Tw Cen MT"/>
              </a:rPr>
              <a:t> </a:t>
            </a:r>
            <a:r>
              <a:rPr sz="1800" dirty="0">
                <a:latin typeface="Tw Cen MT"/>
                <a:cs typeface="Tw Cen MT"/>
              </a:rPr>
              <a:t>or</a:t>
            </a:r>
            <a:r>
              <a:rPr sz="1800" spc="5" dirty="0">
                <a:latin typeface="Tw Cen MT"/>
                <a:cs typeface="Tw Cen MT"/>
              </a:rPr>
              <a:t> </a:t>
            </a:r>
            <a:r>
              <a:rPr sz="1800" spc="-10" dirty="0">
                <a:latin typeface="Tw Cen MT"/>
                <a:cs typeface="Tw Cen MT"/>
              </a:rPr>
              <a:t>at</a:t>
            </a:r>
            <a:r>
              <a:rPr sz="1800" spc="-15" dirty="0">
                <a:latin typeface="Tw Cen MT"/>
                <a:cs typeface="Tw Cen MT"/>
              </a:rPr>
              <a:t> </a:t>
            </a:r>
            <a:r>
              <a:rPr sz="1800" spc="-5" dirty="0">
                <a:latin typeface="Tw Cen MT"/>
                <a:cs typeface="Tw Cen MT"/>
              </a:rPr>
              <a:t>th</a:t>
            </a:r>
            <a:r>
              <a:rPr sz="1800" dirty="0">
                <a:latin typeface="Tw Cen MT"/>
                <a:cs typeface="Tw Cen MT"/>
              </a:rPr>
              <a:t>e </a:t>
            </a:r>
            <a:r>
              <a:rPr sz="1800" spc="-10" dirty="0">
                <a:latin typeface="Tw Cen MT"/>
                <a:cs typeface="Tw Cen MT"/>
              </a:rPr>
              <a:t>end</a:t>
            </a:r>
            <a:r>
              <a:rPr sz="1800" dirty="0">
                <a:latin typeface="Tw Cen MT"/>
                <a:cs typeface="Tw Cen MT"/>
              </a:rPr>
              <a:t> </a:t>
            </a:r>
            <a:r>
              <a:rPr sz="1800" spc="-40" dirty="0">
                <a:latin typeface="Tw Cen MT"/>
                <a:cs typeface="Tw Cen MT"/>
              </a:rPr>
              <a:t>f</a:t>
            </a:r>
            <a:r>
              <a:rPr sz="1800" dirty="0">
                <a:latin typeface="Tw Cen MT"/>
                <a:cs typeface="Tw Cen MT"/>
              </a:rPr>
              <a:t>or</a:t>
            </a:r>
            <a:r>
              <a:rPr sz="1800" spc="5" dirty="0">
                <a:latin typeface="Tw Cen MT"/>
                <a:cs typeface="Tw Cen MT"/>
              </a:rPr>
              <a:t> </a:t>
            </a:r>
            <a:r>
              <a:rPr sz="1800" spc="-10" dirty="0">
                <a:latin typeface="Tw Cen MT"/>
                <a:cs typeface="Tw Cen MT"/>
              </a:rPr>
              <a:t>sig</a:t>
            </a:r>
            <a:r>
              <a:rPr sz="1800" spc="-5" dirty="0">
                <a:latin typeface="Tw Cen MT"/>
                <a:cs typeface="Tw Cen MT"/>
              </a:rPr>
              <a:t>n</a:t>
            </a:r>
            <a:r>
              <a:rPr sz="1800" spc="-10" dirty="0">
                <a:latin typeface="Tw Cen MT"/>
                <a:cs typeface="Tw Cen MT"/>
              </a:rPr>
              <a:t>a</a:t>
            </a:r>
            <a:r>
              <a:rPr sz="1800" dirty="0">
                <a:latin typeface="Tw Cen MT"/>
                <a:cs typeface="Tw Cen MT"/>
              </a:rPr>
              <a:t>t</a:t>
            </a:r>
            <a:r>
              <a:rPr sz="1800" spc="-10" dirty="0">
                <a:latin typeface="Tw Cen MT"/>
                <a:cs typeface="Tw Cen MT"/>
              </a:rPr>
              <a:t>ure</a:t>
            </a:r>
            <a:endParaRPr sz="1800" dirty="0">
              <a:latin typeface="Tw Cen MT"/>
              <a:cs typeface="Tw Cen MT"/>
            </a:endParaRPr>
          </a:p>
        </p:txBody>
      </p:sp>
      <p:sp>
        <p:nvSpPr>
          <p:cNvPr id="6" name="object 6"/>
          <p:cNvSpPr/>
          <p:nvPr/>
        </p:nvSpPr>
        <p:spPr>
          <a:xfrm>
            <a:off x="5515355" y="5551170"/>
            <a:ext cx="537210" cy="61594"/>
          </a:xfrm>
          <a:custGeom>
            <a:avLst/>
            <a:gdLst/>
            <a:ahLst/>
            <a:cxnLst/>
            <a:rect l="l" t="t" r="r" b="b"/>
            <a:pathLst>
              <a:path w="537210" h="61595">
                <a:moveTo>
                  <a:pt x="487393" y="49104"/>
                </a:moveTo>
                <a:lnTo>
                  <a:pt x="537074" y="61263"/>
                </a:lnTo>
                <a:lnTo>
                  <a:pt x="487393" y="49104"/>
                </a:lnTo>
                <a:close/>
              </a:path>
              <a:path w="537210" h="61595">
                <a:moveTo>
                  <a:pt x="379262" y="28407"/>
                </a:moveTo>
                <a:lnTo>
                  <a:pt x="434718" y="38130"/>
                </a:lnTo>
                <a:lnTo>
                  <a:pt x="379262" y="28407"/>
                </a:lnTo>
                <a:close/>
              </a:path>
              <a:path w="537210" h="61595">
                <a:moveTo>
                  <a:pt x="0" y="0"/>
                </a:moveTo>
                <a:lnTo>
                  <a:pt x="67687" y="843"/>
                </a:lnTo>
                <a:lnTo>
                  <a:pt x="0" y="0"/>
                </a:lnTo>
                <a:close/>
              </a:path>
            </a:pathLst>
          </a:custGeom>
          <a:solidFill>
            <a:srgbClr val="FF0000"/>
          </a:solidFill>
        </p:spPr>
        <p:txBody>
          <a:bodyPr wrap="square" lIns="0" tIns="0" rIns="0" bIns="0" rtlCol="0"/>
          <a:lstStyle/>
          <a:p>
            <a:endParaRPr/>
          </a:p>
        </p:txBody>
      </p:sp>
      <p:pic>
        <p:nvPicPr>
          <p:cNvPr id="9" name="Picture 8"/>
          <p:cNvPicPr>
            <a:picLocks noChangeAspect="1"/>
          </p:cNvPicPr>
          <p:nvPr/>
        </p:nvPicPr>
        <p:blipFill>
          <a:blip r:embed="rId4"/>
          <a:stretch>
            <a:fillRect/>
          </a:stretch>
        </p:blipFill>
        <p:spPr>
          <a:xfrm>
            <a:off x="129965" y="1432354"/>
            <a:ext cx="5908643" cy="1975199"/>
          </a:xfrm>
          <a:prstGeom prst="rect">
            <a:avLst/>
          </a:prstGeom>
        </p:spPr>
      </p:pic>
      <p:pic>
        <p:nvPicPr>
          <p:cNvPr id="10" name="Picture 9"/>
          <p:cNvPicPr>
            <a:picLocks noChangeAspect="1"/>
          </p:cNvPicPr>
          <p:nvPr/>
        </p:nvPicPr>
        <p:blipFill>
          <a:blip r:embed="rId5"/>
          <a:stretch>
            <a:fillRect/>
          </a:stretch>
        </p:blipFill>
        <p:spPr>
          <a:xfrm>
            <a:off x="3084286" y="3531815"/>
            <a:ext cx="5853589" cy="3092768"/>
          </a:xfrm>
          <a:prstGeom prst="rect">
            <a:avLst/>
          </a:prstGeom>
        </p:spPr>
      </p:pic>
    </p:spTree>
    <p:extLst>
      <p:ext uri="{BB962C8B-B14F-4D97-AF65-F5344CB8AC3E}">
        <p14:creationId xmlns:p14="http://schemas.microsoft.com/office/powerpoint/2010/main" val="2961112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156460"/>
            <a:ext cx="4180332" cy="313944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470473" rIns="0" bIns="0" rtlCol="0">
            <a:spAutoFit/>
          </a:bodyPr>
          <a:lstStyle/>
          <a:p>
            <a:pPr marL="673735">
              <a:lnSpc>
                <a:spcPct val="100000"/>
              </a:lnSpc>
            </a:pPr>
            <a:r>
              <a:rPr sz="4000" spc="-25" dirty="0">
                <a:latin typeface="Calibri"/>
                <a:cs typeface="Calibri"/>
              </a:rPr>
              <a:t>Que</a:t>
            </a:r>
            <a:r>
              <a:rPr sz="4000" spc="-75" dirty="0">
                <a:latin typeface="Calibri"/>
                <a:cs typeface="Calibri"/>
              </a:rPr>
              <a:t>s</a:t>
            </a:r>
            <a:r>
              <a:rPr sz="4000" dirty="0">
                <a:latin typeface="Calibri"/>
                <a:cs typeface="Calibri"/>
              </a:rPr>
              <a:t>tions</a:t>
            </a:r>
            <a:r>
              <a:rPr sz="4000" spc="-5" dirty="0">
                <a:latin typeface="Calibri"/>
                <a:cs typeface="Calibri"/>
              </a:rPr>
              <a:t> </a:t>
            </a:r>
            <a:r>
              <a:rPr sz="4000" spc="-20" dirty="0">
                <a:latin typeface="Calibri"/>
                <a:cs typeface="Calibri"/>
              </a:rPr>
              <a:t>About As</a:t>
            </a:r>
            <a:r>
              <a:rPr sz="4000" spc="-35" dirty="0">
                <a:latin typeface="Calibri"/>
                <a:cs typeface="Calibri"/>
              </a:rPr>
              <a:t>s</a:t>
            </a:r>
            <a:r>
              <a:rPr sz="4000" spc="-45" dirty="0">
                <a:latin typeface="Calibri"/>
                <a:cs typeface="Calibri"/>
              </a:rPr>
              <a:t>e</a:t>
            </a:r>
            <a:r>
              <a:rPr sz="4000" spc="-15" dirty="0">
                <a:latin typeface="Calibri"/>
                <a:cs typeface="Calibri"/>
              </a:rPr>
              <a:t>ts</a:t>
            </a:r>
            <a:endParaRPr sz="4000">
              <a:latin typeface="Calibri"/>
              <a:cs typeface="Calibri"/>
            </a:endParaRPr>
          </a:p>
        </p:txBody>
      </p:sp>
      <p:sp>
        <p:nvSpPr>
          <p:cNvPr id="4" name="object 4"/>
          <p:cNvSpPr/>
          <p:nvPr/>
        </p:nvSpPr>
        <p:spPr>
          <a:xfrm>
            <a:off x="115823" y="76200"/>
            <a:ext cx="550164" cy="66446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648200" y="2156460"/>
            <a:ext cx="4180332" cy="31302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69798" y="5562853"/>
            <a:ext cx="7181850" cy="528320"/>
          </a:xfrm>
          <a:prstGeom prst="rect">
            <a:avLst/>
          </a:prstGeom>
        </p:spPr>
        <p:txBody>
          <a:bodyPr vert="horz" wrap="square" lIns="0" tIns="0" rIns="0" bIns="0" rtlCol="0">
            <a:spAutoFit/>
          </a:bodyPr>
          <a:lstStyle/>
          <a:p>
            <a:pPr marL="12700" marR="5080">
              <a:lnSpc>
                <a:spcPct val="100000"/>
              </a:lnSpc>
            </a:pPr>
            <a:r>
              <a:rPr sz="1800" b="1" spc="-10" dirty="0">
                <a:latin typeface="Calibri"/>
                <a:cs typeface="Calibri"/>
              </a:rPr>
              <a:t>Net</a:t>
            </a:r>
            <a:r>
              <a:rPr sz="1800" b="1" spc="-20" dirty="0">
                <a:latin typeface="Calibri"/>
                <a:cs typeface="Calibri"/>
              </a:rPr>
              <a:t> </a:t>
            </a:r>
            <a:r>
              <a:rPr sz="1800" b="1" spc="-10" dirty="0">
                <a:latin typeface="Calibri"/>
                <a:cs typeface="Calibri"/>
              </a:rPr>
              <a:t>worth</a:t>
            </a:r>
            <a:r>
              <a:rPr sz="1800" b="1" spc="-5" dirty="0">
                <a:latin typeface="Calibri"/>
                <a:cs typeface="Calibri"/>
              </a:rPr>
              <a:t> m</a:t>
            </a:r>
            <a:r>
              <a:rPr sz="1800" b="1" dirty="0">
                <a:latin typeface="Calibri"/>
                <a:cs typeface="Calibri"/>
              </a:rPr>
              <a:t>e</a:t>
            </a:r>
            <a:r>
              <a:rPr sz="1800" b="1" spc="-10" dirty="0">
                <a:latin typeface="Calibri"/>
                <a:cs typeface="Calibri"/>
              </a:rPr>
              <a:t>ans</a:t>
            </a:r>
            <a:r>
              <a:rPr sz="1800" b="1" spc="-30" dirty="0">
                <a:latin typeface="Calibri"/>
                <a:cs typeface="Calibri"/>
              </a:rPr>
              <a:t> </a:t>
            </a:r>
            <a:r>
              <a:rPr sz="1800" b="1" spc="-5" dirty="0">
                <a:latin typeface="Calibri"/>
                <a:cs typeface="Calibri"/>
              </a:rPr>
              <a:t>c</a:t>
            </a:r>
            <a:r>
              <a:rPr sz="1800" b="1" spc="5" dirty="0">
                <a:latin typeface="Calibri"/>
                <a:cs typeface="Calibri"/>
              </a:rPr>
              <a:t>u</a:t>
            </a:r>
            <a:r>
              <a:rPr sz="1800" b="1" spc="-5" dirty="0">
                <a:latin typeface="Calibri"/>
                <a:cs typeface="Calibri"/>
              </a:rPr>
              <a:t>r</a:t>
            </a:r>
            <a:r>
              <a:rPr sz="1800" b="1" spc="-35" dirty="0">
                <a:latin typeface="Calibri"/>
                <a:cs typeface="Calibri"/>
              </a:rPr>
              <a:t>r</a:t>
            </a:r>
            <a:r>
              <a:rPr sz="1800" b="1" dirty="0">
                <a:latin typeface="Calibri"/>
                <a:cs typeface="Calibri"/>
              </a:rPr>
              <a:t>e</a:t>
            </a:r>
            <a:r>
              <a:rPr sz="1800" b="1" spc="-20" dirty="0">
                <a:latin typeface="Calibri"/>
                <a:cs typeface="Calibri"/>
              </a:rPr>
              <a:t>n</a:t>
            </a:r>
            <a:r>
              <a:rPr sz="1800" b="1" spc="-10" dirty="0">
                <a:latin typeface="Calibri"/>
                <a:cs typeface="Calibri"/>
              </a:rPr>
              <a:t>t</a:t>
            </a:r>
            <a:r>
              <a:rPr sz="1800" b="1" spc="-20" dirty="0">
                <a:latin typeface="Calibri"/>
                <a:cs typeface="Calibri"/>
              </a:rPr>
              <a:t> </a:t>
            </a:r>
            <a:r>
              <a:rPr sz="1800" b="1" spc="-5" dirty="0">
                <a:latin typeface="Calibri"/>
                <a:cs typeface="Calibri"/>
              </a:rPr>
              <a:t>mar</a:t>
            </a:r>
            <a:r>
              <a:rPr sz="1800" b="1" spc="-50" dirty="0">
                <a:latin typeface="Calibri"/>
                <a:cs typeface="Calibri"/>
              </a:rPr>
              <a:t>k</a:t>
            </a:r>
            <a:r>
              <a:rPr sz="1800" b="1" spc="-5" dirty="0">
                <a:latin typeface="Calibri"/>
                <a:cs typeface="Calibri"/>
              </a:rPr>
              <a:t>e</a:t>
            </a:r>
            <a:r>
              <a:rPr sz="1800" b="1" dirty="0">
                <a:latin typeface="Calibri"/>
                <a:cs typeface="Calibri"/>
              </a:rPr>
              <a:t>t</a:t>
            </a:r>
            <a:r>
              <a:rPr sz="1800" b="1" spc="-20" dirty="0">
                <a:latin typeface="Calibri"/>
                <a:cs typeface="Calibri"/>
              </a:rPr>
              <a:t> </a:t>
            </a:r>
            <a:r>
              <a:rPr sz="1800" b="1" spc="-25" dirty="0">
                <a:latin typeface="Calibri"/>
                <a:cs typeface="Calibri"/>
              </a:rPr>
              <a:t>v</a:t>
            </a:r>
            <a:r>
              <a:rPr sz="1800" b="1" spc="-10" dirty="0">
                <a:latin typeface="Calibri"/>
                <a:cs typeface="Calibri"/>
              </a:rPr>
              <a:t>alu</a:t>
            </a:r>
            <a:r>
              <a:rPr sz="1800" b="1" dirty="0">
                <a:latin typeface="Calibri"/>
                <a:cs typeface="Calibri"/>
              </a:rPr>
              <a:t>e</a:t>
            </a:r>
            <a:r>
              <a:rPr sz="1800" b="1" spc="-20" dirty="0">
                <a:latin typeface="Calibri"/>
                <a:cs typeface="Calibri"/>
              </a:rPr>
              <a:t> </a:t>
            </a:r>
            <a:r>
              <a:rPr sz="1800" b="1" spc="-15" dirty="0">
                <a:latin typeface="Calibri"/>
                <a:cs typeface="Calibri"/>
              </a:rPr>
              <a:t>mi</a:t>
            </a:r>
            <a:r>
              <a:rPr sz="1800" b="1" spc="-5" dirty="0">
                <a:latin typeface="Calibri"/>
                <a:cs typeface="Calibri"/>
              </a:rPr>
              <a:t>n</a:t>
            </a:r>
            <a:r>
              <a:rPr sz="1800" b="1" spc="-10" dirty="0">
                <a:latin typeface="Calibri"/>
                <a:cs typeface="Calibri"/>
              </a:rPr>
              <a:t>us</a:t>
            </a:r>
            <a:r>
              <a:rPr sz="1800" b="1" spc="-30" dirty="0">
                <a:latin typeface="Calibri"/>
                <a:cs typeface="Calibri"/>
              </a:rPr>
              <a:t> </a:t>
            </a:r>
            <a:r>
              <a:rPr sz="1800" b="1" spc="-10" dirty="0">
                <a:latin typeface="Calibri"/>
                <a:cs typeface="Calibri"/>
              </a:rPr>
              <a:t>d</a:t>
            </a:r>
            <a:r>
              <a:rPr sz="1800" b="1" dirty="0">
                <a:latin typeface="Calibri"/>
                <a:cs typeface="Calibri"/>
              </a:rPr>
              <a:t>e</a:t>
            </a:r>
            <a:r>
              <a:rPr sz="1800" b="1" spc="-20" dirty="0">
                <a:latin typeface="Calibri"/>
                <a:cs typeface="Calibri"/>
              </a:rPr>
              <a:t>b</a:t>
            </a:r>
            <a:r>
              <a:rPr sz="1800" b="1" spc="-10" dirty="0">
                <a:latin typeface="Calibri"/>
                <a:cs typeface="Calibri"/>
              </a:rPr>
              <a:t>t</a:t>
            </a:r>
            <a:r>
              <a:rPr sz="1800" b="1" dirty="0">
                <a:latin typeface="Calibri"/>
                <a:cs typeface="Calibri"/>
              </a:rPr>
              <a:t>.</a:t>
            </a:r>
            <a:r>
              <a:rPr sz="1800" b="1" spc="-25" dirty="0">
                <a:latin typeface="Calibri"/>
                <a:cs typeface="Calibri"/>
              </a:rPr>
              <a:t> </a:t>
            </a:r>
            <a:r>
              <a:rPr sz="1800" b="1" dirty="0">
                <a:latin typeface="Calibri"/>
                <a:cs typeface="Calibri"/>
              </a:rPr>
              <a:t>If</a:t>
            </a:r>
            <a:r>
              <a:rPr sz="1800" b="1" spc="5" dirty="0">
                <a:latin typeface="Calibri"/>
                <a:cs typeface="Calibri"/>
              </a:rPr>
              <a:t> </a:t>
            </a:r>
            <a:r>
              <a:rPr sz="1800" b="1" spc="-10" dirty="0">
                <a:latin typeface="Calibri"/>
                <a:cs typeface="Calibri"/>
              </a:rPr>
              <a:t>net worth</a:t>
            </a:r>
            <a:r>
              <a:rPr sz="1800" b="1" spc="-20" dirty="0">
                <a:latin typeface="Calibri"/>
                <a:cs typeface="Calibri"/>
              </a:rPr>
              <a:t> </a:t>
            </a:r>
            <a:r>
              <a:rPr sz="1800" b="1" spc="-10" dirty="0">
                <a:latin typeface="Calibri"/>
                <a:cs typeface="Calibri"/>
              </a:rPr>
              <a:t>is n</a:t>
            </a:r>
            <a:r>
              <a:rPr sz="1800" b="1" dirty="0">
                <a:latin typeface="Calibri"/>
                <a:cs typeface="Calibri"/>
              </a:rPr>
              <a:t>e</a:t>
            </a:r>
            <a:r>
              <a:rPr sz="1800" b="1" spc="-40" dirty="0">
                <a:latin typeface="Calibri"/>
                <a:cs typeface="Calibri"/>
              </a:rPr>
              <a:t>g</a:t>
            </a:r>
            <a:r>
              <a:rPr sz="1800" b="1" spc="-25" dirty="0">
                <a:latin typeface="Calibri"/>
                <a:cs typeface="Calibri"/>
              </a:rPr>
              <a:t>a</a:t>
            </a:r>
            <a:r>
              <a:rPr sz="1800" b="1" spc="-10" dirty="0">
                <a:latin typeface="Calibri"/>
                <a:cs typeface="Calibri"/>
              </a:rPr>
              <a:t>ti</a:t>
            </a:r>
            <a:r>
              <a:rPr sz="1800" b="1" spc="-25" dirty="0">
                <a:latin typeface="Calibri"/>
                <a:cs typeface="Calibri"/>
              </a:rPr>
              <a:t>v</a:t>
            </a:r>
            <a:r>
              <a:rPr sz="1800" b="1" spc="-5" dirty="0">
                <a:latin typeface="Calibri"/>
                <a:cs typeface="Calibri"/>
              </a:rPr>
              <a:t>e, </a:t>
            </a:r>
            <a:r>
              <a:rPr sz="1800" b="1" dirty="0">
                <a:latin typeface="Calibri"/>
                <a:cs typeface="Calibri"/>
              </a:rPr>
              <a:t>e</a:t>
            </a:r>
            <a:r>
              <a:rPr sz="1800" b="1" spc="-20" dirty="0">
                <a:latin typeface="Calibri"/>
                <a:cs typeface="Calibri"/>
              </a:rPr>
              <a:t>n</a:t>
            </a:r>
            <a:r>
              <a:rPr sz="1800" b="1" spc="-35" dirty="0">
                <a:latin typeface="Calibri"/>
                <a:cs typeface="Calibri"/>
              </a:rPr>
              <a:t>t</a:t>
            </a:r>
            <a:r>
              <a:rPr sz="1800" b="1" dirty="0">
                <a:latin typeface="Calibri"/>
                <a:cs typeface="Calibri"/>
              </a:rPr>
              <a:t>er</a:t>
            </a:r>
            <a:r>
              <a:rPr sz="1800" b="1" spc="-25" dirty="0">
                <a:latin typeface="Calibri"/>
                <a:cs typeface="Calibri"/>
              </a:rPr>
              <a:t> </a:t>
            </a:r>
            <a:r>
              <a:rPr sz="1800" b="1" dirty="0">
                <a:latin typeface="Calibri"/>
                <a:cs typeface="Calibri"/>
              </a:rPr>
              <a:t>‘0’</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8689" y="263747"/>
            <a:ext cx="4309745" cy="1000274"/>
          </a:xfrm>
          <a:prstGeom prst="rect">
            <a:avLst/>
          </a:prstGeom>
        </p:spPr>
        <p:txBody>
          <a:bodyPr vert="horz" wrap="square" lIns="0" tIns="0" rIns="0" bIns="0" rtlCol="0">
            <a:spAutoFit/>
          </a:bodyPr>
          <a:lstStyle/>
          <a:p>
            <a:pPr marL="12700">
              <a:lnSpc>
                <a:spcPct val="100000"/>
              </a:lnSpc>
              <a:tabLst>
                <a:tab pos="3656965" algn="l"/>
              </a:tabLst>
            </a:pPr>
            <a:r>
              <a:rPr sz="4000" spc="-20" dirty="0">
                <a:solidFill>
                  <a:srgbClr val="5B6973"/>
                </a:solidFill>
                <a:latin typeface="Tw Cen MT"/>
                <a:cs typeface="Tw Cen MT"/>
              </a:rPr>
              <a:t>Cali</a:t>
            </a:r>
            <a:r>
              <a:rPr sz="4000" spc="-100" dirty="0">
                <a:solidFill>
                  <a:srgbClr val="5B6973"/>
                </a:solidFill>
                <a:latin typeface="Tw Cen MT"/>
                <a:cs typeface="Tw Cen MT"/>
              </a:rPr>
              <a:t>f</a:t>
            </a:r>
            <a:r>
              <a:rPr sz="4000" spc="-20" dirty="0">
                <a:solidFill>
                  <a:srgbClr val="5B6973"/>
                </a:solidFill>
                <a:latin typeface="Tw Cen MT"/>
                <a:cs typeface="Tw Cen MT"/>
              </a:rPr>
              <a:t>o</a:t>
            </a:r>
            <a:r>
              <a:rPr sz="4000" spc="70" dirty="0">
                <a:solidFill>
                  <a:srgbClr val="5B6973"/>
                </a:solidFill>
                <a:latin typeface="Tw Cen MT"/>
                <a:cs typeface="Tw Cen MT"/>
              </a:rPr>
              <a:t>r</a:t>
            </a:r>
            <a:r>
              <a:rPr sz="4000" spc="-20" dirty="0">
                <a:solidFill>
                  <a:srgbClr val="5B6973"/>
                </a:solidFill>
                <a:latin typeface="Tw Cen MT"/>
                <a:cs typeface="Tw Cen MT"/>
              </a:rPr>
              <a:t>nia</a:t>
            </a:r>
            <a:r>
              <a:rPr sz="4000" spc="10" dirty="0">
                <a:solidFill>
                  <a:srgbClr val="5B6973"/>
                </a:solidFill>
                <a:latin typeface="Tw Cen MT"/>
                <a:cs typeface="Tw Cen MT"/>
              </a:rPr>
              <a:t> </a:t>
            </a:r>
            <a:r>
              <a:rPr sz="4000" spc="-25" dirty="0">
                <a:solidFill>
                  <a:srgbClr val="5B6973"/>
                </a:solidFill>
                <a:latin typeface="Tw Cen MT"/>
                <a:cs typeface="Tw Cen MT"/>
              </a:rPr>
              <a:t>Dream</a:t>
            </a:r>
            <a:r>
              <a:rPr sz="4000" dirty="0">
                <a:solidFill>
                  <a:srgbClr val="5B6973"/>
                </a:solidFill>
                <a:latin typeface="Tw Cen MT"/>
                <a:cs typeface="Tw Cen MT"/>
              </a:rPr>
              <a:t>	</a:t>
            </a:r>
            <a:r>
              <a:rPr sz="4000" spc="-20" dirty="0">
                <a:solidFill>
                  <a:srgbClr val="5B6973"/>
                </a:solidFill>
                <a:latin typeface="Tw Cen MT"/>
                <a:cs typeface="Tw Cen MT"/>
              </a:rPr>
              <a:t>Act</a:t>
            </a:r>
            <a:endParaRPr sz="4000" dirty="0">
              <a:latin typeface="Tw Cen MT"/>
              <a:cs typeface="Tw Cen MT"/>
            </a:endParaRPr>
          </a:p>
          <a:p>
            <a:pPr marL="768985">
              <a:lnSpc>
                <a:spcPct val="100000"/>
              </a:lnSpc>
              <a:spcBef>
                <a:spcPts val="45"/>
              </a:spcBef>
            </a:pPr>
            <a:r>
              <a:rPr sz="2500" b="1" spc="-20" dirty="0">
                <a:solidFill>
                  <a:srgbClr val="FF3300"/>
                </a:solidFill>
                <a:latin typeface="Tw Cen MT"/>
                <a:cs typeface="Tw Cen MT"/>
                <a:hlinkClick r:id="rId3"/>
              </a:rPr>
              <a:t>ww</a:t>
            </a:r>
            <a:r>
              <a:rPr sz="2500" b="1" spc="-240" dirty="0">
                <a:solidFill>
                  <a:srgbClr val="FF3300"/>
                </a:solidFill>
                <a:latin typeface="Tw Cen MT"/>
                <a:cs typeface="Tw Cen MT"/>
                <a:hlinkClick r:id="rId3"/>
              </a:rPr>
              <a:t>w</a:t>
            </a:r>
            <a:r>
              <a:rPr sz="2500" b="1" spc="-10" dirty="0">
                <a:solidFill>
                  <a:srgbClr val="FF3300"/>
                </a:solidFill>
                <a:latin typeface="Tw Cen MT"/>
                <a:cs typeface="Tw Cen MT"/>
                <a:hlinkClick r:id="rId3"/>
              </a:rPr>
              <a:t>.cald</a:t>
            </a:r>
            <a:r>
              <a:rPr sz="2500" b="1" spc="25" dirty="0">
                <a:solidFill>
                  <a:srgbClr val="FF3300"/>
                </a:solidFill>
                <a:latin typeface="Tw Cen MT"/>
                <a:cs typeface="Tw Cen MT"/>
                <a:hlinkClick r:id="rId3"/>
              </a:rPr>
              <a:t>r</a:t>
            </a:r>
            <a:r>
              <a:rPr sz="2500" b="1" spc="-15" dirty="0">
                <a:solidFill>
                  <a:srgbClr val="FF3300"/>
                </a:solidFill>
                <a:latin typeface="Tw Cen MT"/>
                <a:cs typeface="Tw Cen MT"/>
                <a:hlinkClick r:id="rId3"/>
              </a:rPr>
              <a:t>eam</a:t>
            </a:r>
            <a:r>
              <a:rPr sz="2500" b="1" spc="-10" dirty="0">
                <a:solidFill>
                  <a:srgbClr val="FF3300"/>
                </a:solidFill>
                <a:latin typeface="Tw Cen MT"/>
                <a:cs typeface="Tw Cen MT"/>
                <a:hlinkClick r:id="rId3"/>
              </a:rPr>
              <a:t>act.o</a:t>
            </a:r>
            <a:r>
              <a:rPr sz="2500" b="1" spc="25" dirty="0">
                <a:solidFill>
                  <a:srgbClr val="FF3300"/>
                </a:solidFill>
                <a:latin typeface="Tw Cen MT"/>
                <a:cs typeface="Tw Cen MT"/>
                <a:hlinkClick r:id="rId3"/>
              </a:rPr>
              <a:t>r</a:t>
            </a:r>
            <a:r>
              <a:rPr sz="2500" b="1" spc="-15" dirty="0">
                <a:solidFill>
                  <a:srgbClr val="FF3300"/>
                </a:solidFill>
                <a:latin typeface="Tw Cen MT"/>
                <a:cs typeface="Tw Cen MT"/>
                <a:hlinkClick r:id="rId3"/>
              </a:rPr>
              <a:t>g</a:t>
            </a:r>
            <a:endParaRPr sz="2500" dirty="0">
              <a:latin typeface="Tw Cen MT"/>
              <a:cs typeface="Tw Cen MT"/>
            </a:endParaRPr>
          </a:p>
        </p:txBody>
      </p:sp>
      <p:sp>
        <p:nvSpPr>
          <p:cNvPr id="3" name="object 3"/>
          <p:cNvSpPr/>
          <p:nvPr/>
        </p:nvSpPr>
        <p:spPr>
          <a:xfrm>
            <a:off x="44196" y="48767"/>
            <a:ext cx="521208" cy="63703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066800" y="1524000"/>
            <a:ext cx="6443472" cy="511454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0825"/>
            <a:ext cx="6473952" cy="990600"/>
          </a:xfrm>
        </p:spPr>
        <p:txBody>
          <a:bodyPr/>
          <a:lstStyle/>
          <a:p>
            <a:pPr algn="ctr"/>
            <a:r>
              <a:rPr lang="en-US" sz="3400" dirty="0">
                <a:solidFill>
                  <a:prstClr val="black"/>
                </a:solidFill>
                <a:cs typeface="Calibri" pitchFamily="34" charset="0"/>
              </a:rPr>
              <a:t>CSS Financial Aid PROFILE</a:t>
            </a:r>
            <a:r>
              <a:rPr lang="en-US" sz="2500" dirty="0">
                <a:solidFill>
                  <a:prstClr val="black"/>
                </a:solidFill>
                <a:cs typeface="Calibri" pitchFamily="34" charset="0"/>
              </a:rPr>
              <a:t> </a:t>
            </a:r>
            <a:r>
              <a:rPr lang="en-US" sz="2000" b="1" dirty="0">
                <a:solidFill>
                  <a:srgbClr val="FF3300"/>
                </a:solidFill>
                <a:ea typeface="+mn-ea"/>
                <a:cs typeface="Calibri" pitchFamily="34" charset="0"/>
              </a:rPr>
              <a:t>https://student.collegeboard.org/css-financial-aid-profile</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971801" y="1524000"/>
            <a:ext cx="4988528" cy="471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4" y="76200"/>
            <a:ext cx="5492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6211669"/>
            <a:ext cx="6172200" cy="646331"/>
          </a:xfrm>
          <a:prstGeom prst="rect">
            <a:avLst/>
          </a:prstGeom>
          <a:noFill/>
        </p:spPr>
        <p:txBody>
          <a:bodyPr wrap="square" rtlCol="0">
            <a:spAutoFit/>
          </a:bodyPr>
          <a:lstStyle/>
          <a:p>
            <a:pPr algn="ctr"/>
            <a:r>
              <a:rPr lang="en-US" dirty="0"/>
              <a:t>Note: CA public colleges do not require (UC, CSU, CC); Private colleges may require – check their FA webpage</a:t>
            </a:r>
          </a:p>
        </p:txBody>
      </p:sp>
      <p:sp>
        <p:nvSpPr>
          <p:cNvPr id="6" name="Rectangle 3"/>
          <p:cNvSpPr txBox="1">
            <a:spLocks noChangeArrowheads="1"/>
          </p:cNvSpPr>
          <p:nvPr/>
        </p:nvSpPr>
        <p:spPr bwMode="auto">
          <a:xfrm>
            <a:off x="334961" y="1828800"/>
            <a:ext cx="2209800" cy="3886200"/>
          </a:xfrm>
          <a:prstGeom prst="rect">
            <a:avLst/>
          </a:prstGeom>
          <a:noFill/>
          <a:ln w="9525">
            <a:noFill/>
            <a:miter lim="800000"/>
            <a:headEnd/>
            <a:tailEnd/>
          </a:ln>
        </p:spPr>
        <p:txBody>
          <a:bodyPr vert="horz">
            <a:normAutofit fontScale="6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ct val="20000"/>
              </a:spcBef>
              <a:buClr>
                <a:srgbClr val="92D050"/>
              </a:buClr>
              <a:buSzPct val="95000"/>
              <a:buFont typeface="Wingdings 2" pitchFamily="18" charset="2"/>
              <a:buChar char=""/>
            </a:pPr>
            <a:r>
              <a:rPr lang="en-US" sz="3200" dirty="0">
                <a:solidFill>
                  <a:schemeClr val="tx2">
                    <a:lumMod val="50000"/>
                  </a:schemeClr>
                </a:solidFill>
                <a:latin typeface="Calibri" pitchFamily="34" charset="0"/>
                <a:cs typeface="Calibri" pitchFamily="34" charset="0"/>
              </a:rPr>
              <a:t>Student Guide</a:t>
            </a:r>
          </a:p>
          <a:p>
            <a:pPr lvl="1">
              <a:spcBef>
                <a:spcPct val="20000"/>
              </a:spcBef>
              <a:buClr>
                <a:srgbClr val="92D050"/>
              </a:buClr>
              <a:buSzPct val="95000"/>
              <a:buFont typeface="Wingdings 2" pitchFamily="18" charset="2"/>
              <a:buChar char=""/>
            </a:pPr>
            <a:r>
              <a:rPr lang="en-US" sz="2800" dirty="0">
                <a:solidFill>
                  <a:schemeClr val="tx2">
                    <a:lumMod val="50000"/>
                  </a:schemeClr>
                </a:solidFill>
                <a:latin typeface="Calibri" pitchFamily="34" charset="0"/>
                <a:cs typeface="Calibri" pitchFamily="34" charset="0"/>
              </a:rPr>
              <a:t>No paper</a:t>
            </a:r>
            <a:br>
              <a:rPr lang="en-US" sz="2800" dirty="0">
                <a:solidFill>
                  <a:schemeClr val="tx2">
                    <a:lumMod val="50000"/>
                  </a:schemeClr>
                </a:solidFill>
                <a:latin typeface="Calibri" pitchFamily="34" charset="0"/>
                <a:cs typeface="Calibri" pitchFamily="34" charset="0"/>
              </a:rPr>
            </a:br>
            <a:r>
              <a:rPr lang="en-US" sz="2800" dirty="0">
                <a:solidFill>
                  <a:schemeClr val="tx2">
                    <a:lumMod val="50000"/>
                  </a:schemeClr>
                </a:solidFill>
                <a:latin typeface="Calibri" pitchFamily="34" charset="0"/>
                <a:cs typeface="Calibri" pitchFamily="34" charset="0"/>
              </a:rPr>
              <a:t>registration form</a:t>
            </a:r>
          </a:p>
          <a:p>
            <a:pPr lvl="1">
              <a:spcBef>
                <a:spcPct val="20000"/>
              </a:spcBef>
              <a:buClr>
                <a:srgbClr val="92D050"/>
              </a:buClr>
              <a:buSzPct val="95000"/>
              <a:buFont typeface="Wingdings 2" pitchFamily="18" charset="2"/>
              <a:buChar char=""/>
            </a:pPr>
            <a:r>
              <a:rPr lang="en-US" sz="2800" dirty="0">
                <a:solidFill>
                  <a:schemeClr val="tx2">
                    <a:lumMod val="50000"/>
                  </a:schemeClr>
                </a:solidFill>
                <a:latin typeface="Calibri" pitchFamily="34" charset="0"/>
                <a:cs typeface="Calibri" pitchFamily="34" charset="0"/>
              </a:rPr>
              <a:t>On-demand webinar</a:t>
            </a:r>
          </a:p>
          <a:p>
            <a:pPr lvl="1">
              <a:spcBef>
                <a:spcPct val="20000"/>
              </a:spcBef>
              <a:buClr>
                <a:srgbClr val="92D050"/>
              </a:buClr>
              <a:buSzPct val="95000"/>
              <a:buFont typeface="Wingdings 2" pitchFamily="18" charset="2"/>
              <a:buChar char=""/>
            </a:pPr>
            <a:endParaRPr lang="en-US" sz="1700" dirty="0">
              <a:solidFill>
                <a:schemeClr val="tx2">
                  <a:lumMod val="50000"/>
                </a:schemeClr>
              </a:solidFill>
              <a:latin typeface="Calibri" pitchFamily="34" charset="0"/>
              <a:cs typeface="Calibri" pitchFamily="34" charset="0"/>
            </a:endParaRPr>
          </a:p>
          <a:p>
            <a:pPr>
              <a:spcBef>
                <a:spcPct val="20000"/>
              </a:spcBef>
              <a:buClr>
                <a:srgbClr val="92D050"/>
              </a:buClr>
              <a:buSzPct val="95000"/>
              <a:buFont typeface="Wingdings 2" pitchFamily="18" charset="2"/>
              <a:buChar char=""/>
            </a:pPr>
            <a:r>
              <a:rPr lang="en-US" sz="3100" dirty="0">
                <a:solidFill>
                  <a:schemeClr val="tx2">
                    <a:lumMod val="50000"/>
                  </a:schemeClr>
                </a:solidFill>
                <a:latin typeface="Calibri" pitchFamily="34" charset="0"/>
                <a:cs typeface="Calibri" pitchFamily="34" charset="0"/>
              </a:rPr>
              <a:t>3 step process</a:t>
            </a:r>
          </a:p>
          <a:p>
            <a:pPr>
              <a:spcBef>
                <a:spcPct val="20000"/>
              </a:spcBef>
              <a:buClr>
                <a:srgbClr val="92D050"/>
              </a:buClr>
              <a:buSzPct val="95000"/>
              <a:buFont typeface="Wingdings 2" pitchFamily="18" charset="2"/>
              <a:buChar char=""/>
            </a:pPr>
            <a:endParaRPr lang="en-US" sz="1700" dirty="0">
              <a:solidFill>
                <a:schemeClr val="tx2">
                  <a:lumMod val="50000"/>
                </a:schemeClr>
              </a:solidFill>
              <a:latin typeface="Calibri" pitchFamily="34" charset="0"/>
              <a:cs typeface="Calibri" pitchFamily="34" charset="0"/>
            </a:endParaRPr>
          </a:p>
          <a:p>
            <a:pPr>
              <a:spcBef>
                <a:spcPct val="20000"/>
              </a:spcBef>
              <a:buClr>
                <a:srgbClr val="92D050"/>
              </a:buClr>
              <a:buSzPct val="95000"/>
              <a:buFont typeface="Wingdings 2" pitchFamily="18" charset="2"/>
              <a:buChar char=""/>
            </a:pPr>
            <a:r>
              <a:rPr lang="en-US" sz="3100" dirty="0">
                <a:solidFill>
                  <a:schemeClr val="tx2">
                    <a:lumMod val="50000"/>
                  </a:schemeClr>
                </a:solidFill>
                <a:latin typeface="Calibri" pitchFamily="34" charset="0"/>
                <a:cs typeface="Calibri" pitchFamily="34" charset="0"/>
              </a:rPr>
              <a:t>$25 initial application &amp; one college report</a:t>
            </a:r>
          </a:p>
          <a:p>
            <a:pPr>
              <a:spcBef>
                <a:spcPct val="20000"/>
              </a:spcBef>
              <a:buClr>
                <a:srgbClr val="92D050"/>
              </a:buClr>
              <a:buSzPct val="95000"/>
              <a:buFont typeface="Wingdings 2" pitchFamily="18" charset="2"/>
              <a:buChar char=""/>
            </a:pPr>
            <a:endParaRPr lang="en-US" sz="1700" dirty="0">
              <a:solidFill>
                <a:schemeClr val="tx2">
                  <a:lumMod val="50000"/>
                </a:schemeClr>
              </a:solidFill>
              <a:latin typeface="Calibri" pitchFamily="34" charset="0"/>
              <a:cs typeface="Calibri" pitchFamily="34" charset="0"/>
            </a:endParaRPr>
          </a:p>
          <a:p>
            <a:pPr>
              <a:spcBef>
                <a:spcPct val="20000"/>
              </a:spcBef>
              <a:buClr>
                <a:srgbClr val="92D050"/>
              </a:buClr>
              <a:buSzPct val="95000"/>
              <a:buFont typeface="Wingdings 2" pitchFamily="18" charset="2"/>
              <a:buChar char=""/>
            </a:pPr>
            <a:r>
              <a:rPr lang="en-US" sz="3100" dirty="0">
                <a:solidFill>
                  <a:schemeClr val="tx2">
                    <a:lumMod val="50000"/>
                  </a:schemeClr>
                </a:solidFill>
                <a:latin typeface="Calibri" pitchFamily="34" charset="0"/>
                <a:cs typeface="Calibri" pitchFamily="34" charset="0"/>
              </a:rPr>
              <a:t>$16/</a:t>
            </a:r>
            <a:r>
              <a:rPr lang="en-US" sz="3100" dirty="0" err="1">
                <a:solidFill>
                  <a:schemeClr val="tx2">
                    <a:lumMod val="50000"/>
                  </a:schemeClr>
                </a:solidFill>
                <a:latin typeface="Calibri" pitchFamily="34" charset="0"/>
                <a:cs typeface="Calibri" pitchFamily="34" charset="0"/>
              </a:rPr>
              <a:t>add’l</a:t>
            </a:r>
            <a:r>
              <a:rPr lang="en-US" sz="3100" dirty="0">
                <a:solidFill>
                  <a:schemeClr val="tx2">
                    <a:lumMod val="50000"/>
                  </a:schemeClr>
                </a:solidFill>
                <a:latin typeface="Calibri" pitchFamily="34" charset="0"/>
                <a:cs typeface="Calibri" pitchFamily="34" charset="0"/>
              </a:rPr>
              <a:t> college</a:t>
            </a:r>
          </a:p>
          <a:p>
            <a:pPr marL="1493838" lvl="2">
              <a:spcBef>
                <a:spcPct val="50000"/>
              </a:spcBef>
              <a:buClr>
                <a:schemeClr val="tx1"/>
              </a:buClr>
              <a:buFont typeface="Wingdings"/>
              <a:buNone/>
            </a:pPr>
            <a:endParaRPr lang="en-US" sz="2600" dirty="0">
              <a:latin typeface="Tahoma" charset="0"/>
            </a:endParaRPr>
          </a:p>
          <a:p>
            <a:pPr marL="1493838" lvl="2">
              <a:spcBef>
                <a:spcPct val="50000"/>
              </a:spcBef>
              <a:buClr>
                <a:schemeClr val="tx1"/>
              </a:buClr>
            </a:pPr>
            <a:endParaRPr lang="en-US" sz="2600" dirty="0">
              <a:latin typeface="Tahoma" charset="0"/>
            </a:endParaRPr>
          </a:p>
        </p:txBody>
      </p:sp>
    </p:spTree>
    <p:extLst>
      <p:ext uri="{BB962C8B-B14F-4D97-AF65-F5344CB8AC3E}">
        <p14:creationId xmlns:p14="http://schemas.microsoft.com/office/powerpoint/2010/main" val="2355051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8648" rIns="0" bIns="0" rtlCol="0">
            <a:spAutoFit/>
          </a:bodyPr>
          <a:lstStyle/>
          <a:p>
            <a:pPr marL="1250315">
              <a:lnSpc>
                <a:spcPct val="100000"/>
              </a:lnSpc>
            </a:pPr>
            <a:r>
              <a:rPr sz="4400" dirty="0"/>
              <a:t>Depende</a:t>
            </a:r>
            <a:r>
              <a:rPr sz="4400" spc="10" dirty="0"/>
              <a:t>n</a:t>
            </a:r>
            <a:r>
              <a:rPr sz="4400" spc="25" dirty="0"/>
              <a:t>c</a:t>
            </a:r>
            <a:r>
              <a:rPr sz="4400" dirty="0"/>
              <a:t>y</a:t>
            </a:r>
            <a:r>
              <a:rPr sz="4400" spc="-45" dirty="0"/>
              <a:t> </a:t>
            </a:r>
            <a:r>
              <a:rPr sz="4400" dirty="0"/>
              <a:t>Status</a:t>
            </a:r>
            <a:endParaRPr sz="4400"/>
          </a:p>
        </p:txBody>
      </p:sp>
      <p:sp>
        <p:nvSpPr>
          <p:cNvPr id="3" name="object 3"/>
          <p:cNvSpPr/>
          <p:nvPr/>
        </p:nvSpPr>
        <p:spPr>
          <a:xfrm>
            <a:off x="762000" y="1581911"/>
            <a:ext cx="7706868" cy="4191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200" y="47244"/>
            <a:ext cx="548640" cy="66598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0039" rIns="0" bIns="0" rtlCol="0">
            <a:spAutoFit/>
          </a:bodyPr>
          <a:lstStyle/>
          <a:p>
            <a:pPr marL="154940">
              <a:lnSpc>
                <a:spcPct val="100000"/>
              </a:lnSpc>
            </a:pPr>
            <a:r>
              <a:rPr sz="3800" spc="-160" dirty="0">
                <a:solidFill>
                  <a:srgbClr val="0D0D0D"/>
                </a:solidFill>
              </a:rPr>
              <a:t>T</a:t>
            </a:r>
            <a:r>
              <a:rPr sz="3800" dirty="0">
                <a:solidFill>
                  <a:srgbClr val="0D0D0D"/>
                </a:solidFill>
              </a:rPr>
              <a:t>yp</a:t>
            </a:r>
            <a:r>
              <a:rPr sz="3800" spc="5" dirty="0">
                <a:solidFill>
                  <a:srgbClr val="0D0D0D"/>
                </a:solidFill>
              </a:rPr>
              <a:t>e</a:t>
            </a:r>
            <a:r>
              <a:rPr sz="3800" dirty="0">
                <a:solidFill>
                  <a:srgbClr val="0D0D0D"/>
                </a:solidFill>
              </a:rPr>
              <a:t>s</a:t>
            </a:r>
            <a:r>
              <a:rPr sz="3800" spc="-25" dirty="0">
                <a:solidFill>
                  <a:srgbClr val="0D0D0D"/>
                </a:solidFill>
              </a:rPr>
              <a:t> </a:t>
            </a:r>
            <a:r>
              <a:rPr sz="3800" dirty="0">
                <a:solidFill>
                  <a:srgbClr val="0D0D0D"/>
                </a:solidFill>
              </a:rPr>
              <a:t>of</a:t>
            </a:r>
            <a:r>
              <a:rPr sz="3800" spc="114" dirty="0">
                <a:solidFill>
                  <a:srgbClr val="0D0D0D"/>
                </a:solidFill>
              </a:rPr>
              <a:t> </a:t>
            </a:r>
            <a:r>
              <a:rPr sz="3800" dirty="0">
                <a:solidFill>
                  <a:srgbClr val="0D0D0D"/>
                </a:solidFill>
              </a:rPr>
              <a:t>Financial</a:t>
            </a:r>
            <a:r>
              <a:rPr sz="3800" spc="-15" dirty="0">
                <a:solidFill>
                  <a:srgbClr val="0D0D0D"/>
                </a:solidFill>
              </a:rPr>
              <a:t> </a:t>
            </a:r>
            <a:r>
              <a:rPr sz="3800" dirty="0">
                <a:solidFill>
                  <a:srgbClr val="0D0D0D"/>
                </a:solidFill>
              </a:rPr>
              <a:t>Aid</a:t>
            </a:r>
            <a:r>
              <a:rPr sz="3800" spc="25" dirty="0">
                <a:solidFill>
                  <a:srgbClr val="0D0D0D"/>
                </a:solidFill>
              </a:rPr>
              <a:t> </a:t>
            </a:r>
            <a:r>
              <a:rPr sz="3800" dirty="0">
                <a:solidFill>
                  <a:srgbClr val="0D0D0D"/>
                </a:solidFill>
                <a:latin typeface="Tw Cen MT"/>
                <a:cs typeface="Tw Cen MT"/>
              </a:rPr>
              <a:t>– </a:t>
            </a:r>
            <a:r>
              <a:rPr sz="3800" spc="35" dirty="0">
                <a:solidFill>
                  <a:srgbClr val="0D0D0D"/>
                </a:solidFill>
              </a:rPr>
              <a:t>F</a:t>
            </a:r>
            <a:r>
              <a:rPr sz="3800" dirty="0">
                <a:solidFill>
                  <a:srgbClr val="0D0D0D"/>
                </a:solidFill>
              </a:rPr>
              <a:t>ed</a:t>
            </a:r>
            <a:r>
              <a:rPr sz="3800" spc="15" dirty="0">
                <a:solidFill>
                  <a:srgbClr val="0D0D0D"/>
                </a:solidFill>
              </a:rPr>
              <a:t>e</a:t>
            </a:r>
            <a:r>
              <a:rPr sz="3800" spc="-30" dirty="0">
                <a:solidFill>
                  <a:srgbClr val="0D0D0D"/>
                </a:solidFill>
              </a:rPr>
              <a:t>r</a:t>
            </a:r>
            <a:r>
              <a:rPr sz="3800" dirty="0">
                <a:solidFill>
                  <a:srgbClr val="0D0D0D"/>
                </a:solidFill>
              </a:rPr>
              <a:t>al</a:t>
            </a:r>
            <a:endParaRPr sz="3800">
              <a:latin typeface="Tw Cen MT"/>
              <a:cs typeface="Tw Cen MT"/>
            </a:endParaRPr>
          </a:p>
        </p:txBody>
      </p:sp>
      <p:sp>
        <p:nvSpPr>
          <p:cNvPr id="3" name="object 3"/>
          <p:cNvSpPr txBox="1"/>
          <p:nvPr/>
        </p:nvSpPr>
        <p:spPr>
          <a:xfrm>
            <a:off x="524357" y="2031284"/>
            <a:ext cx="7790180" cy="3744615"/>
          </a:xfrm>
          <a:prstGeom prst="rect">
            <a:avLst/>
          </a:prstGeom>
        </p:spPr>
        <p:txBody>
          <a:bodyPr vert="horz" wrap="square" lIns="0" tIns="0" rIns="0" bIns="0" rtlCol="0">
            <a:spAutoFit/>
          </a:bodyPr>
          <a:lstStyle/>
          <a:p>
            <a:pPr marL="332740" indent="-320040">
              <a:lnSpc>
                <a:spcPct val="100000"/>
              </a:lnSpc>
              <a:buClr>
                <a:srgbClr val="97C622"/>
              </a:buClr>
              <a:buSzPct val="93750"/>
              <a:buFont typeface="Wingdings 2"/>
              <a:buChar char=""/>
              <a:tabLst>
                <a:tab pos="333375" algn="l"/>
              </a:tabLst>
            </a:pPr>
            <a:r>
              <a:rPr sz="2400" spc="-145" dirty="0">
                <a:solidFill>
                  <a:srgbClr val="252525"/>
                </a:solidFill>
                <a:latin typeface="Tw Cen MT"/>
                <a:cs typeface="Tw Cen MT"/>
              </a:rPr>
              <a:t>P</a:t>
            </a:r>
            <a:r>
              <a:rPr sz="2400" dirty="0">
                <a:solidFill>
                  <a:srgbClr val="252525"/>
                </a:solidFill>
                <a:latin typeface="Tw Cen MT"/>
                <a:cs typeface="Tw Cen MT"/>
              </a:rPr>
              <a:t>ell</a:t>
            </a:r>
            <a:r>
              <a:rPr sz="2400" spc="-5" dirty="0">
                <a:solidFill>
                  <a:srgbClr val="252525"/>
                </a:solidFill>
                <a:latin typeface="Tw Cen MT"/>
                <a:cs typeface="Tw Cen MT"/>
              </a:rPr>
              <a:t> </a:t>
            </a:r>
            <a:r>
              <a:rPr sz="2400" dirty="0">
                <a:solidFill>
                  <a:srgbClr val="252525"/>
                </a:solidFill>
                <a:latin typeface="Tw Cen MT"/>
                <a:cs typeface="Tw Cen MT"/>
              </a:rPr>
              <a:t>G</a:t>
            </a:r>
            <a:r>
              <a:rPr sz="2400" spc="-20" dirty="0">
                <a:solidFill>
                  <a:srgbClr val="252525"/>
                </a:solidFill>
                <a:latin typeface="Tw Cen MT"/>
                <a:cs typeface="Tw Cen MT"/>
              </a:rPr>
              <a:t>r</a:t>
            </a:r>
            <a:r>
              <a:rPr sz="2400" spc="-10" dirty="0">
                <a:solidFill>
                  <a:srgbClr val="252525"/>
                </a:solidFill>
                <a:latin typeface="Tw Cen MT"/>
                <a:cs typeface="Tw Cen MT"/>
              </a:rPr>
              <a:t>ant</a:t>
            </a:r>
            <a:endParaRPr sz="2400" dirty="0">
              <a:latin typeface="Tw Cen MT"/>
              <a:cs typeface="Tw Cen MT"/>
            </a:endParaRPr>
          </a:p>
          <a:p>
            <a:pPr marL="812800" lvl="1" indent="-342900">
              <a:lnSpc>
                <a:spcPct val="100000"/>
              </a:lnSpc>
              <a:spcBef>
                <a:spcPts val="5"/>
              </a:spcBef>
              <a:buClr>
                <a:srgbClr val="58AFB8"/>
              </a:buClr>
              <a:buSzPct val="93181"/>
              <a:buFont typeface="Wingdings 2"/>
              <a:buChar char=""/>
              <a:tabLst>
                <a:tab pos="813435" algn="l"/>
              </a:tabLst>
            </a:pPr>
            <a:r>
              <a:rPr sz="2200" spc="-15" dirty="0">
                <a:latin typeface="Tw Cen MT"/>
                <a:cs typeface="Tw Cen MT"/>
              </a:rPr>
              <a:t>up </a:t>
            </a:r>
            <a:r>
              <a:rPr sz="2200" spc="-10" dirty="0">
                <a:latin typeface="Tw Cen MT"/>
                <a:cs typeface="Tw Cen MT"/>
              </a:rPr>
              <a:t>to</a:t>
            </a:r>
            <a:r>
              <a:rPr sz="2200" spc="15" dirty="0">
                <a:latin typeface="Tw Cen MT"/>
                <a:cs typeface="Tw Cen MT"/>
              </a:rPr>
              <a:t> </a:t>
            </a:r>
            <a:r>
              <a:rPr sz="2200" b="1" spc="-20" dirty="0">
                <a:solidFill>
                  <a:srgbClr val="006C30"/>
                </a:solidFill>
                <a:latin typeface="Tw Cen MT"/>
                <a:cs typeface="Tw Cen MT"/>
              </a:rPr>
              <a:t>$</a:t>
            </a:r>
            <a:r>
              <a:rPr lang="en-US" sz="2200" b="1" spc="-15" dirty="0">
                <a:solidFill>
                  <a:srgbClr val="006C30"/>
                </a:solidFill>
                <a:latin typeface="Tw Cen MT"/>
                <a:cs typeface="Tw Cen MT"/>
              </a:rPr>
              <a:t>6</a:t>
            </a:r>
            <a:r>
              <a:rPr sz="2200" b="1" spc="-15" dirty="0">
                <a:solidFill>
                  <a:srgbClr val="006C30"/>
                </a:solidFill>
                <a:latin typeface="Tw Cen MT"/>
                <a:cs typeface="Tw Cen MT"/>
              </a:rPr>
              <a:t>,</a:t>
            </a:r>
            <a:r>
              <a:rPr lang="en-US" sz="2200" b="1" spc="-15" dirty="0">
                <a:solidFill>
                  <a:srgbClr val="006C30"/>
                </a:solidFill>
                <a:latin typeface="Tw Cen MT"/>
                <a:cs typeface="Tw Cen MT"/>
              </a:rPr>
              <a:t>095</a:t>
            </a:r>
            <a:r>
              <a:rPr sz="2200" b="1" spc="-15" dirty="0">
                <a:solidFill>
                  <a:srgbClr val="006C30"/>
                </a:solidFill>
                <a:latin typeface="Tw Cen MT"/>
                <a:cs typeface="Tw Cen MT"/>
              </a:rPr>
              <a:t> </a:t>
            </a:r>
            <a:r>
              <a:rPr sz="2200" spc="-15" dirty="0">
                <a:latin typeface="Tw Cen MT"/>
                <a:cs typeface="Tw Cen MT"/>
              </a:rPr>
              <a:t>a</a:t>
            </a:r>
            <a:r>
              <a:rPr sz="2200" spc="5" dirty="0">
                <a:latin typeface="Tw Cen MT"/>
                <a:cs typeface="Tw Cen MT"/>
              </a:rPr>
              <a:t> </a:t>
            </a:r>
            <a:r>
              <a:rPr sz="2200" spc="-60" dirty="0">
                <a:latin typeface="Tw Cen MT"/>
                <a:cs typeface="Tw Cen MT"/>
              </a:rPr>
              <a:t>y</a:t>
            </a:r>
            <a:r>
              <a:rPr sz="2200" spc="-15" dirty="0">
                <a:latin typeface="Tw Cen MT"/>
                <a:cs typeface="Tw Cen MT"/>
              </a:rPr>
              <a:t>ea</a:t>
            </a:r>
            <a:r>
              <a:rPr sz="2200" spc="-160" dirty="0">
                <a:latin typeface="Tw Cen MT"/>
                <a:cs typeface="Tw Cen MT"/>
              </a:rPr>
              <a:t>r</a:t>
            </a:r>
            <a:r>
              <a:rPr sz="2200" spc="-5" dirty="0">
                <a:latin typeface="Tw Cen MT"/>
                <a:cs typeface="Tw Cen MT"/>
              </a:rPr>
              <a:t>,</a:t>
            </a:r>
            <a:r>
              <a:rPr sz="2200" spc="10" dirty="0">
                <a:latin typeface="Tw Cen MT"/>
                <a:cs typeface="Tw Cen MT"/>
              </a:rPr>
              <a:t> </a:t>
            </a:r>
            <a:r>
              <a:rPr sz="2200" spc="-15" dirty="0">
                <a:latin typeface="Tw Cen MT"/>
                <a:cs typeface="Tw Cen MT"/>
              </a:rPr>
              <a:t>life</a:t>
            </a:r>
            <a:r>
              <a:rPr sz="2200" spc="-5" dirty="0">
                <a:latin typeface="Tw Cen MT"/>
                <a:cs typeface="Tw Cen MT"/>
              </a:rPr>
              <a:t>t</a:t>
            </a:r>
            <a:r>
              <a:rPr sz="2200" spc="-15" dirty="0">
                <a:latin typeface="Tw Cen MT"/>
                <a:cs typeface="Tw Cen MT"/>
              </a:rPr>
              <a:t>ime</a:t>
            </a:r>
            <a:r>
              <a:rPr sz="2200" spc="30" dirty="0">
                <a:latin typeface="Tw Cen MT"/>
                <a:cs typeface="Tw Cen MT"/>
              </a:rPr>
              <a:t> </a:t>
            </a:r>
            <a:r>
              <a:rPr sz="2200" spc="-10" dirty="0">
                <a:latin typeface="Tw Cen MT"/>
                <a:cs typeface="Tw Cen MT"/>
              </a:rPr>
              <a:t>eligibility</a:t>
            </a:r>
            <a:r>
              <a:rPr sz="2200" spc="45" dirty="0">
                <a:latin typeface="Tw Cen MT"/>
                <a:cs typeface="Tw Cen MT"/>
              </a:rPr>
              <a:t> </a:t>
            </a:r>
            <a:r>
              <a:rPr sz="2200" spc="-10" dirty="0">
                <a:latin typeface="Tw Cen MT"/>
                <a:cs typeface="Tw Cen MT"/>
              </a:rPr>
              <a:t>of</a:t>
            </a:r>
            <a:r>
              <a:rPr sz="2200" spc="75" dirty="0">
                <a:latin typeface="Tw Cen MT"/>
                <a:cs typeface="Tw Cen MT"/>
              </a:rPr>
              <a:t> </a:t>
            </a:r>
            <a:r>
              <a:rPr sz="2200" spc="-15" dirty="0">
                <a:latin typeface="Tw Cen MT"/>
                <a:cs typeface="Tw Cen MT"/>
              </a:rPr>
              <a:t>6</a:t>
            </a:r>
            <a:r>
              <a:rPr sz="2200" spc="-5" dirty="0">
                <a:latin typeface="Tw Cen MT"/>
                <a:cs typeface="Tw Cen MT"/>
              </a:rPr>
              <a:t> </a:t>
            </a:r>
            <a:r>
              <a:rPr sz="2200" spc="-10" dirty="0">
                <a:latin typeface="Tw Cen MT"/>
                <a:cs typeface="Tw Cen MT"/>
              </a:rPr>
              <a:t>yr</a:t>
            </a:r>
            <a:r>
              <a:rPr sz="2200" spc="-35" dirty="0">
                <a:latin typeface="Tw Cen MT"/>
                <a:cs typeface="Tw Cen MT"/>
              </a:rPr>
              <a:t>s</a:t>
            </a:r>
            <a:r>
              <a:rPr sz="2200" spc="-5" dirty="0">
                <a:latin typeface="Tw Cen MT"/>
                <a:cs typeface="Tw Cen MT"/>
              </a:rPr>
              <a:t>.</a:t>
            </a:r>
            <a:r>
              <a:rPr sz="2200" spc="10" dirty="0">
                <a:latin typeface="Tw Cen MT"/>
                <a:cs typeface="Tw Cen MT"/>
              </a:rPr>
              <a:t> </a:t>
            </a:r>
            <a:r>
              <a:rPr sz="2200" spc="-10" dirty="0">
                <a:latin typeface="Tw Cen MT"/>
                <a:cs typeface="Tw Cen MT"/>
              </a:rPr>
              <a:t>f/t</a:t>
            </a:r>
            <a:r>
              <a:rPr sz="2200" spc="15" dirty="0">
                <a:latin typeface="Tw Cen MT"/>
                <a:cs typeface="Tw Cen MT"/>
              </a:rPr>
              <a:t> </a:t>
            </a:r>
            <a:r>
              <a:rPr sz="2200" spc="-10" dirty="0">
                <a:latin typeface="Tw Cen MT"/>
                <a:cs typeface="Tw Cen MT"/>
              </a:rPr>
              <a:t>equi</a:t>
            </a:r>
            <a:r>
              <a:rPr sz="2200" spc="-60" dirty="0">
                <a:latin typeface="Tw Cen MT"/>
                <a:cs typeface="Tw Cen MT"/>
              </a:rPr>
              <a:t>v</a:t>
            </a:r>
            <a:r>
              <a:rPr sz="2200" spc="-10" dirty="0">
                <a:latin typeface="Tw Cen MT"/>
                <a:cs typeface="Tw Cen MT"/>
              </a:rPr>
              <a:t>alent</a:t>
            </a:r>
            <a:endParaRPr sz="2200" dirty="0">
              <a:latin typeface="Tw Cen MT"/>
              <a:cs typeface="Tw Cen MT"/>
            </a:endParaRPr>
          </a:p>
          <a:p>
            <a:pPr marL="332740" indent="-320040">
              <a:lnSpc>
                <a:spcPct val="100000"/>
              </a:lnSpc>
              <a:buClr>
                <a:srgbClr val="97C622"/>
              </a:buClr>
              <a:buSzPct val="95454"/>
              <a:buFont typeface="Wingdings 2"/>
              <a:buChar char=""/>
              <a:tabLst>
                <a:tab pos="333375" algn="l"/>
              </a:tabLst>
            </a:pPr>
            <a:r>
              <a:rPr sz="2200" spc="-10" dirty="0">
                <a:latin typeface="Tw Cen MT"/>
                <a:cs typeface="Tw Cen MT"/>
              </a:rPr>
              <a:t>Supplemental</a:t>
            </a:r>
            <a:r>
              <a:rPr sz="2200" spc="20" dirty="0">
                <a:latin typeface="Tw Cen MT"/>
                <a:cs typeface="Tw Cen MT"/>
              </a:rPr>
              <a:t> </a:t>
            </a:r>
            <a:r>
              <a:rPr sz="2200" spc="-15" dirty="0">
                <a:latin typeface="Tw Cen MT"/>
                <a:cs typeface="Tw Cen MT"/>
              </a:rPr>
              <a:t>Ed</a:t>
            </a:r>
            <a:r>
              <a:rPr sz="2200" spc="-20" dirty="0">
                <a:latin typeface="Tw Cen MT"/>
                <a:cs typeface="Tw Cen MT"/>
              </a:rPr>
              <a:t>u</a:t>
            </a:r>
            <a:r>
              <a:rPr sz="2200" spc="-10" dirty="0">
                <a:latin typeface="Tw Cen MT"/>
                <a:cs typeface="Tw Cen MT"/>
              </a:rPr>
              <a:t>c</a:t>
            </a:r>
            <a:r>
              <a:rPr sz="2200" spc="-25" dirty="0">
                <a:latin typeface="Tw Cen MT"/>
                <a:cs typeface="Tw Cen MT"/>
              </a:rPr>
              <a:t>a</a:t>
            </a:r>
            <a:r>
              <a:rPr sz="2200" spc="-10" dirty="0">
                <a:latin typeface="Tw Cen MT"/>
                <a:cs typeface="Tw Cen MT"/>
              </a:rPr>
              <a:t>tional</a:t>
            </a:r>
            <a:r>
              <a:rPr sz="2200" spc="20" dirty="0">
                <a:latin typeface="Tw Cen MT"/>
                <a:cs typeface="Tw Cen MT"/>
              </a:rPr>
              <a:t> </a:t>
            </a:r>
            <a:r>
              <a:rPr sz="2200" spc="-15" dirty="0">
                <a:latin typeface="Tw Cen MT"/>
                <a:cs typeface="Tw Cen MT"/>
              </a:rPr>
              <a:t>Oppo</a:t>
            </a:r>
            <a:r>
              <a:rPr sz="2200" spc="30" dirty="0">
                <a:latin typeface="Tw Cen MT"/>
                <a:cs typeface="Tw Cen MT"/>
              </a:rPr>
              <a:t>r</a:t>
            </a:r>
            <a:r>
              <a:rPr sz="2200" spc="-10" dirty="0">
                <a:latin typeface="Tw Cen MT"/>
                <a:cs typeface="Tw Cen MT"/>
              </a:rPr>
              <a:t>tunity</a:t>
            </a:r>
            <a:r>
              <a:rPr sz="2200" spc="30" dirty="0">
                <a:latin typeface="Tw Cen MT"/>
                <a:cs typeface="Tw Cen MT"/>
              </a:rPr>
              <a:t> </a:t>
            </a:r>
            <a:r>
              <a:rPr sz="2200" spc="-20" dirty="0">
                <a:latin typeface="Tw Cen MT"/>
                <a:cs typeface="Tw Cen MT"/>
              </a:rPr>
              <a:t>G</a:t>
            </a:r>
            <a:r>
              <a:rPr sz="2200" spc="-40" dirty="0">
                <a:latin typeface="Tw Cen MT"/>
                <a:cs typeface="Tw Cen MT"/>
              </a:rPr>
              <a:t>r</a:t>
            </a:r>
            <a:r>
              <a:rPr sz="2200" spc="-10" dirty="0">
                <a:latin typeface="Tw Cen MT"/>
                <a:cs typeface="Tw Cen MT"/>
              </a:rPr>
              <a:t>ant</a:t>
            </a:r>
            <a:endParaRPr sz="2200" dirty="0">
              <a:latin typeface="Tw Cen MT"/>
              <a:cs typeface="Tw Cen MT"/>
            </a:endParaRPr>
          </a:p>
          <a:p>
            <a:pPr marL="812800" lvl="1" indent="-342900">
              <a:lnSpc>
                <a:spcPct val="100000"/>
              </a:lnSpc>
              <a:buClr>
                <a:srgbClr val="58AFB8"/>
              </a:buClr>
              <a:buSzPct val="93181"/>
              <a:buFont typeface="Wingdings 2"/>
              <a:buChar char=""/>
              <a:tabLst>
                <a:tab pos="813435" algn="l"/>
              </a:tabLst>
            </a:pPr>
            <a:r>
              <a:rPr sz="2200" spc="-15" dirty="0">
                <a:latin typeface="Tw Cen MT"/>
                <a:cs typeface="Tw Cen MT"/>
              </a:rPr>
              <a:t>up</a:t>
            </a:r>
            <a:r>
              <a:rPr sz="2200" spc="-5" dirty="0">
                <a:latin typeface="Tw Cen MT"/>
                <a:cs typeface="Tw Cen MT"/>
              </a:rPr>
              <a:t> t</a:t>
            </a:r>
            <a:r>
              <a:rPr sz="2200" spc="-15" dirty="0">
                <a:latin typeface="Tw Cen MT"/>
                <a:cs typeface="Tw Cen MT"/>
              </a:rPr>
              <a:t>o</a:t>
            </a:r>
            <a:r>
              <a:rPr sz="2200" spc="10" dirty="0">
                <a:latin typeface="Tw Cen MT"/>
                <a:cs typeface="Tw Cen MT"/>
              </a:rPr>
              <a:t> </a:t>
            </a:r>
            <a:r>
              <a:rPr sz="2200" b="1" spc="-15" dirty="0">
                <a:solidFill>
                  <a:srgbClr val="006C30"/>
                </a:solidFill>
                <a:latin typeface="Tw Cen MT"/>
                <a:cs typeface="Tw Cen MT"/>
              </a:rPr>
              <a:t>$4,000 </a:t>
            </a:r>
            <a:r>
              <a:rPr sz="2200" spc="-15" dirty="0">
                <a:latin typeface="Tw Cen MT"/>
                <a:cs typeface="Tw Cen MT"/>
              </a:rPr>
              <a:t>a</a:t>
            </a:r>
            <a:r>
              <a:rPr sz="2200" spc="-5" dirty="0">
                <a:latin typeface="Tw Cen MT"/>
                <a:cs typeface="Tw Cen MT"/>
              </a:rPr>
              <a:t> </a:t>
            </a:r>
            <a:r>
              <a:rPr sz="2200" spc="-55" dirty="0">
                <a:latin typeface="Tw Cen MT"/>
                <a:cs typeface="Tw Cen MT"/>
              </a:rPr>
              <a:t>y</a:t>
            </a:r>
            <a:r>
              <a:rPr sz="2200" spc="-15" dirty="0">
                <a:latin typeface="Tw Cen MT"/>
                <a:cs typeface="Tw Cen MT"/>
              </a:rPr>
              <a:t>ear</a:t>
            </a:r>
            <a:endParaRPr sz="2200" dirty="0">
              <a:latin typeface="Tw Cen MT"/>
              <a:cs typeface="Tw Cen MT"/>
            </a:endParaRPr>
          </a:p>
          <a:p>
            <a:pPr marL="332740" indent="-320040">
              <a:lnSpc>
                <a:spcPct val="100000"/>
              </a:lnSpc>
              <a:buClr>
                <a:srgbClr val="97C622"/>
              </a:buClr>
              <a:buSzPct val="95454"/>
              <a:buFont typeface="Wingdings 2"/>
              <a:buChar char=""/>
              <a:tabLst>
                <a:tab pos="333375" algn="l"/>
              </a:tabLst>
            </a:pPr>
            <a:r>
              <a:rPr sz="2200" spc="-10" dirty="0">
                <a:latin typeface="Tw Cen MT"/>
                <a:cs typeface="Tw Cen MT"/>
              </a:rPr>
              <a:t>TE</a:t>
            </a:r>
            <a:r>
              <a:rPr sz="2200" spc="-100" dirty="0">
                <a:latin typeface="Tw Cen MT"/>
                <a:cs typeface="Tw Cen MT"/>
              </a:rPr>
              <a:t>A</a:t>
            </a:r>
            <a:r>
              <a:rPr sz="2200" spc="-15" dirty="0">
                <a:latin typeface="Tw Cen MT"/>
                <a:cs typeface="Tw Cen MT"/>
              </a:rPr>
              <a:t>CH</a:t>
            </a:r>
            <a:r>
              <a:rPr sz="2200" spc="-10" dirty="0">
                <a:latin typeface="Tw Cen MT"/>
                <a:cs typeface="Tw Cen MT"/>
              </a:rPr>
              <a:t> </a:t>
            </a:r>
            <a:r>
              <a:rPr sz="2200" spc="-20" dirty="0">
                <a:latin typeface="Tw Cen MT"/>
                <a:cs typeface="Tw Cen MT"/>
              </a:rPr>
              <a:t>G</a:t>
            </a:r>
            <a:r>
              <a:rPr sz="2200" spc="-35" dirty="0">
                <a:latin typeface="Tw Cen MT"/>
                <a:cs typeface="Tw Cen MT"/>
              </a:rPr>
              <a:t>r</a:t>
            </a:r>
            <a:r>
              <a:rPr sz="2200" spc="-10" dirty="0">
                <a:latin typeface="Tw Cen MT"/>
                <a:cs typeface="Tw Cen MT"/>
              </a:rPr>
              <a:t>ant</a:t>
            </a:r>
            <a:endParaRPr sz="2200" dirty="0">
              <a:latin typeface="Tw Cen MT"/>
              <a:cs typeface="Tw Cen MT"/>
            </a:endParaRPr>
          </a:p>
          <a:p>
            <a:pPr marL="812800" lvl="1" indent="-342900">
              <a:lnSpc>
                <a:spcPct val="100000"/>
              </a:lnSpc>
              <a:buClr>
                <a:srgbClr val="58AFB8"/>
              </a:buClr>
              <a:buSzPct val="93181"/>
              <a:buFont typeface="Wingdings 2"/>
              <a:buChar char=""/>
              <a:tabLst>
                <a:tab pos="813435" algn="l"/>
              </a:tabLst>
            </a:pPr>
            <a:r>
              <a:rPr sz="2200" spc="-15" dirty="0">
                <a:latin typeface="Tw Cen MT"/>
                <a:cs typeface="Tw Cen MT"/>
              </a:rPr>
              <a:t>up</a:t>
            </a:r>
            <a:r>
              <a:rPr sz="2200" spc="-5" dirty="0">
                <a:latin typeface="Tw Cen MT"/>
                <a:cs typeface="Tw Cen MT"/>
              </a:rPr>
              <a:t> t</a:t>
            </a:r>
            <a:r>
              <a:rPr sz="2200" spc="-15" dirty="0">
                <a:latin typeface="Tw Cen MT"/>
                <a:cs typeface="Tw Cen MT"/>
              </a:rPr>
              <a:t>o</a:t>
            </a:r>
            <a:r>
              <a:rPr sz="2200" spc="10" dirty="0">
                <a:latin typeface="Tw Cen MT"/>
                <a:cs typeface="Tw Cen MT"/>
              </a:rPr>
              <a:t> </a:t>
            </a:r>
            <a:r>
              <a:rPr sz="2200" b="1" spc="-15" dirty="0">
                <a:solidFill>
                  <a:srgbClr val="006C30"/>
                </a:solidFill>
                <a:latin typeface="Tw Cen MT"/>
                <a:cs typeface="Tw Cen MT"/>
              </a:rPr>
              <a:t>$4,000 </a:t>
            </a:r>
            <a:r>
              <a:rPr sz="2200" spc="-15" dirty="0">
                <a:latin typeface="Tw Cen MT"/>
                <a:cs typeface="Tw Cen MT"/>
              </a:rPr>
              <a:t>a</a:t>
            </a:r>
            <a:r>
              <a:rPr sz="2200" spc="-5" dirty="0">
                <a:latin typeface="Tw Cen MT"/>
                <a:cs typeface="Tw Cen MT"/>
              </a:rPr>
              <a:t> </a:t>
            </a:r>
            <a:r>
              <a:rPr sz="2200" spc="-55" dirty="0">
                <a:latin typeface="Tw Cen MT"/>
                <a:cs typeface="Tw Cen MT"/>
              </a:rPr>
              <a:t>y</a:t>
            </a:r>
            <a:r>
              <a:rPr sz="2200" spc="-15" dirty="0">
                <a:latin typeface="Tw Cen MT"/>
                <a:cs typeface="Tw Cen MT"/>
              </a:rPr>
              <a:t>ear</a:t>
            </a:r>
            <a:endParaRPr sz="2200" dirty="0">
              <a:latin typeface="Tw Cen MT"/>
              <a:cs typeface="Tw Cen MT"/>
            </a:endParaRPr>
          </a:p>
          <a:p>
            <a:pPr marL="355600" indent="-342900">
              <a:lnSpc>
                <a:spcPct val="100000"/>
              </a:lnSpc>
              <a:buClr>
                <a:srgbClr val="97C622"/>
              </a:buClr>
              <a:buSzPct val="95454"/>
              <a:buFont typeface="Wingdings 2"/>
              <a:buChar char=""/>
              <a:tabLst>
                <a:tab pos="356235" algn="l"/>
              </a:tabLst>
            </a:pPr>
            <a:r>
              <a:rPr sz="2200" spc="-204" dirty="0">
                <a:latin typeface="Tw Cen MT"/>
                <a:cs typeface="Tw Cen MT"/>
              </a:rPr>
              <a:t>W</a:t>
            </a:r>
            <a:r>
              <a:rPr sz="2200" spc="-15" dirty="0">
                <a:latin typeface="Tw Cen MT"/>
                <a:cs typeface="Tw Cen MT"/>
              </a:rPr>
              <a:t>o</a:t>
            </a:r>
            <a:r>
              <a:rPr sz="2200" spc="40" dirty="0">
                <a:latin typeface="Tw Cen MT"/>
                <a:cs typeface="Tw Cen MT"/>
              </a:rPr>
              <a:t>r</a:t>
            </a:r>
            <a:r>
              <a:rPr sz="2200" spc="-10" dirty="0">
                <a:latin typeface="Tw Cen MT"/>
                <a:cs typeface="Tw Cen MT"/>
              </a:rPr>
              <a:t>k</a:t>
            </a:r>
            <a:r>
              <a:rPr sz="2200" spc="10" dirty="0">
                <a:latin typeface="Tw Cen MT"/>
                <a:cs typeface="Tw Cen MT"/>
              </a:rPr>
              <a:t> </a:t>
            </a:r>
            <a:r>
              <a:rPr sz="2200" spc="-15" dirty="0">
                <a:latin typeface="Tw Cen MT"/>
                <a:cs typeface="Tw Cen MT"/>
              </a:rPr>
              <a:t>S</a:t>
            </a:r>
            <a:r>
              <a:rPr sz="2200" spc="-5" dirty="0">
                <a:latin typeface="Tw Cen MT"/>
                <a:cs typeface="Tw Cen MT"/>
              </a:rPr>
              <a:t>t</a:t>
            </a:r>
            <a:r>
              <a:rPr sz="2200" spc="-10" dirty="0">
                <a:latin typeface="Tw Cen MT"/>
                <a:cs typeface="Tw Cen MT"/>
              </a:rPr>
              <a:t>u</a:t>
            </a:r>
            <a:r>
              <a:rPr sz="2200" spc="-80" dirty="0">
                <a:latin typeface="Tw Cen MT"/>
                <a:cs typeface="Tw Cen MT"/>
              </a:rPr>
              <a:t>d</a:t>
            </a:r>
            <a:r>
              <a:rPr sz="2200" spc="-15" dirty="0">
                <a:latin typeface="Tw Cen MT"/>
                <a:cs typeface="Tw Cen MT"/>
              </a:rPr>
              <a:t>y</a:t>
            </a:r>
            <a:endParaRPr sz="2200" dirty="0">
              <a:latin typeface="Tw Cen MT"/>
              <a:cs typeface="Tw Cen MT"/>
            </a:endParaRPr>
          </a:p>
          <a:p>
            <a:pPr marL="469900">
              <a:lnSpc>
                <a:spcPct val="100000"/>
              </a:lnSpc>
              <a:tabLst>
                <a:tab pos="812800" algn="l"/>
              </a:tabLst>
            </a:pPr>
            <a:r>
              <a:rPr sz="2050" spc="10" dirty="0">
                <a:solidFill>
                  <a:srgbClr val="58AFB8"/>
                </a:solidFill>
                <a:latin typeface="Wingdings 2"/>
                <a:cs typeface="Wingdings 2"/>
              </a:rPr>
              <a:t></a:t>
            </a:r>
            <a:r>
              <a:rPr sz="2050" spc="10" dirty="0">
                <a:solidFill>
                  <a:srgbClr val="58AFB8"/>
                </a:solidFill>
                <a:latin typeface="Times New Roman"/>
                <a:cs typeface="Times New Roman"/>
              </a:rPr>
              <a:t>	</a:t>
            </a:r>
            <a:r>
              <a:rPr sz="2200" spc="-15" dirty="0">
                <a:solidFill>
                  <a:srgbClr val="252525"/>
                </a:solidFill>
                <a:latin typeface="Tw Cen MT"/>
                <a:cs typeface="Tw Cen MT"/>
              </a:rPr>
              <a:t>up</a:t>
            </a:r>
            <a:r>
              <a:rPr sz="2200" spc="-5" dirty="0">
                <a:solidFill>
                  <a:srgbClr val="252525"/>
                </a:solidFill>
                <a:latin typeface="Tw Cen MT"/>
                <a:cs typeface="Tw Cen MT"/>
              </a:rPr>
              <a:t> t</a:t>
            </a:r>
            <a:r>
              <a:rPr sz="2200" spc="-15" dirty="0">
                <a:solidFill>
                  <a:srgbClr val="252525"/>
                </a:solidFill>
                <a:latin typeface="Tw Cen MT"/>
                <a:cs typeface="Tw Cen MT"/>
              </a:rPr>
              <a:t>o</a:t>
            </a:r>
            <a:r>
              <a:rPr sz="2200" spc="10" dirty="0">
                <a:solidFill>
                  <a:srgbClr val="252525"/>
                </a:solidFill>
                <a:latin typeface="Tw Cen MT"/>
                <a:cs typeface="Tw Cen MT"/>
              </a:rPr>
              <a:t> </a:t>
            </a:r>
            <a:r>
              <a:rPr sz="2200" b="1" spc="-15" dirty="0">
                <a:solidFill>
                  <a:srgbClr val="006C30"/>
                </a:solidFill>
                <a:latin typeface="Tw Cen MT"/>
                <a:cs typeface="Tw Cen MT"/>
              </a:rPr>
              <a:t>$4,000</a:t>
            </a:r>
            <a:endParaRPr sz="2200" dirty="0">
              <a:latin typeface="Tw Cen MT"/>
              <a:cs typeface="Tw Cen MT"/>
            </a:endParaRPr>
          </a:p>
          <a:p>
            <a:pPr marL="332740" indent="-320040">
              <a:lnSpc>
                <a:spcPct val="100000"/>
              </a:lnSpc>
              <a:spcBef>
                <a:spcPts val="180"/>
              </a:spcBef>
              <a:buClr>
                <a:srgbClr val="97C622"/>
              </a:buClr>
              <a:buSzPct val="93181"/>
              <a:buFont typeface="Arial"/>
              <a:buChar char="●"/>
              <a:tabLst>
                <a:tab pos="333375" algn="l"/>
              </a:tabLst>
            </a:pPr>
            <a:r>
              <a:rPr sz="2200" spc="-15" dirty="0">
                <a:latin typeface="Tw Cen MT"/>
                <a:cs typeface="Tw Cen MT"/>
              </a:rPr>
              <a:t>S</a:t>
            </a:r>
            <a:r>
              <a:rPr sz="2200" spc="-5" dirty="0">
                <a:latin typeface="Tw Cen MT"/>
                <a:cs typeface="Tw Cen MT"/>
              </a:rPr>
              <a:t>t</a:t>
            </a:r>
            <a:r>
              <a:rPr sz="2200" spc="-10" dirty="0">
                <a:latin typeface="Tw Cen MT"/>
                <a:cs typeface="Tw Cen MT"/>
              </a:rPr>
              <a:t>udent</a:t>
            </a:r>
            <a:r>
              <a:rPr sz="2200" dirty="0">
                <a:latin typeface="Tw Cen MT"/>
                <a:cs typeface="Tw Cen MT"/>
              </a:rPr>
              <a:t> </a:t>
            </a:r>
            <a:r>
              <a:rPr sz="2200" spc="-10" dirty="0">
                <a:latin typeface="Tw Cen MT"/>
                <a:cs typeface="Tw Cen MT"/>
              </a:rPr>
              <a:t>Loans</a:t>
            </a:r>
            <a:r>
              <a:rPr sz="2200" spc="15" dirty="0">
                <a:latin typeface="Tw Cen MT"/>
                <a:cs typeface="Tw Cen MT"/>
              </a:rPr>
              <a:t> </a:t>
            </a:r>
            <a:r>
              <a:rPr sz="2200" spc="-10" dirty="0">
                <a:latin typeface="Tw Cen MT"/>
                <a:cs typeface="Tw Cen MT"/>
              </a:rPr>
              <a:t>(D</a:t>
            </a:r>
            <a:r>
              <a:rPr sz="2200" spc="-15" dirty="0">
                <a:latin typeface="Tw Cen MT"/>
                <a:cs typeface="Tw Cen MT"/>
              </a:rPr>
              <a:t>irect</a:t>
            </a:r>
            <a:r>
              <a:rPr sz="2200" spc="-5" dirty="0">
                <a:latin typeface="Tw Cen MT"/>
                <a:cs typeface="Tw Cen MT"/>
              </a:rPr>
              <a:t>,</a:t>
            </a:r>
            <a:r>
              <a:rPr sz="2200" spc="35" dirty="0">
                <a:latin typeface="Tw Cen MT"/>
                <a:cs typeface="Tw Cen MT"/>
              </a:rPr>
              <a:t> </a:t>
            </a:r>
            <a:r>
              <a:rPr sz="2200" spc="-10" dirty="0">
                <a:latin typeface="Tw Cen MT"/>
                <a:cs typeface="Tw Cen MT"/>
              </a:rPr>
              <a:t>Pri</a:t>
            </a:r>
            <a:r>
              <a:rPr sz="2200" spc="-65" dirty="0">
                <a:latin typeface="Tw Cen MT"/>
                <a:cs typeface="Tw Cen MT"/>
              </a:rPr>
              <a:t>v</a:t>
            </a:r>
            <a:r>
              <a:rPr sz="2200" spc="-10" dirty="0">
                <a:latin typeface="Tw Cen MT"/>
                <a:cs typeface="Tw Cen MT"/>
              </a:rPr>
              <a:t>ate)</a:t>
            </a:r>
            <a:endParaRPr sz="2200" dirty="0">
              <a:latin typeface="Tw Cen MT"/>
              <a:cs typeface="Tw Cen MT"/>
            </a:endParaRPr>
          </a:p>
          <a:p>
            <a:pPr marL="652780" lvl="1" indent="-274320">
              <a:lnSpc>
                <a:spcPct val="100000"/>
              </a:lnSpc>
              <a:spcBef>
                <a:spcPts val="125"/>
              </a:spcBef>
              <a:buClr>
                <a:srgbClr val="58AFB8"/>
              </a:buClr>
              <a:buSzPct val="95000"/>
              <a:buFont typeface="Arial"/>
              <a:buChar char="●"/>
              <a:tabLst>
                <a:tab pos="653415" algn="l"/>
              </a:tabLst>
            </a:pPr>
            <a:r>
              <a:rPr sz="2000" spc="-145" dirty="0">
                <a:latin typeface="Tw Cen MT"/>
                <a:cs typeface="Tw Cen MT"/>
              </a:rPr>
              <a:t>V</a:t>
            </a:r>
            <a:r>
              <a:rPr sz="2000" dirty="0">
                <a:latin typeface="Tw Cen MT"/>
                <a:cs typeface="Tw Cen MT"/>
              </a:rPr>
              <a:t>ari</a:t>
            </a:r>
            <a:r>
              <a:rPr sz="2000" spc="5" dirty="0">
                <a:latin typeface="Tw Cen MT"/>
                <a:cs typeface="Tw Cen MT"/>
              </a:rPr>
              <a:t>e</a:t>
            </a:r>
            <a:r>
              <a:rPr sz="2000" dirty="0">
                <a:latin typeface="Tw Cen MT"/>
                <a:cs typeface="Tw Cen MT"/>
              </a:rPr>
              <a:t>s</a:t>
            </a:r>
          </a:p>
          <a:p>
            <a:pPr marL="652780" lvl="1" indent="-274320">
              <a:lnSpc>
                <a:spcPct val="100000"/>
              </a:lnSpc>
              <a:spcBef>
                <a:spcPts val="120"/>
              </a:spcBef>
              <a:buClr>
                <a:srgbClr val="58AFB8"/>
              </a:buClr>
              <a:buSzPct val="95000"/>
              <a:buFont typeface="Arial"/>
              <a:buChar char="●"/>
              <a:tabLst>
                <a:tab pos="653415" algn="l"/>
              </a:tabLst>
            </a:pPr>
            <a:r>
              <a:rPr sz="2000" dirty="0">
                <a:latin typeface="Tw Cen MT"/>
                <a:cs typeface="Tw Cen MT"/>
              </a:rPr>
              <a:t>Can</a:t>
            </a:r>
            <a:r>
              <a:rPr sz="2000" spc="-15" dirty="0">
                <a:latin typeface="Tw Cen MT"/>
                <a:cs typeface="Tw Cen MT"/>
              </a:rPr>
              <a:t> </a:t>
            </a:r>
            <a:r>
              <a:rPr sz="2000" dirty="0">
                <a:latin typeface="Tw Cen MT"/>
                <a:cs typeface="Tw Cen MT"/>
              </a:rPr>
              <a:t>be</a:t>
            </a:r>
            <a:r>
              <a:rPr sz="2000" spc="-10" dirty="0">
                <a:latin typeface="Tw Cen MT"/>
                <a:cs typeface="Tw Cen MT"/>
              </a:rPr>
              <a:t> </a:t>
            </a:r>
            <a:r>
              <a:rPr sz="2000" spc="-5" dirty="0">
                <a:latin typeface="Tw Cen MT"/>
                <a:cs typeface="Tw Cen MT"/>
              </a:rPr>
              <a:t>i</a:t>
            </a:r>
            <a:r>
              <a:rPr sz="2000" dirty="0">
                <a:latin typeface="Tw Cen MT"/>
                <a:cs typeface="Tw Cen MT"/>
              </a:rPr>
              <a:t>n</a:t>
            </a:r>
            <a:r>
              <a:rPr sz="2000" spc="-10" dirty="0">
                <a:latin typeface="Tw Cen MT"/>
                <a:cs typeface="Tw Cen MT"/>
              </a:rPr>
              <a:t> </a:t>
            </a:r>
            <a:r>
              <a:rPr sz="2000" dirty="0">
                <a:latin typeface="Tw Cen MT"/>
                <a:cs typeface="Tw Cen MT"/>
              </a:rPr>
              <a:t>combina</a:t>
            </a:r>
            <a:r>
              <a:rPr sz="2000" spc="-10" dirty="0">
                <a:latin typeface="Tw Cen MT"/>
                <a:cs typeface="Tw Cen MT"/>
              </a:rPr>
              <a:t>t</a:t>
            </a:r>
            <a:r>
              <a:rPr sz="2000" spc="-5" dirty="0">
                <a:latin typeface="Tw Cen MT"/>
                <a:cs typeface="Tw Cen MT"/>
              </a:rPr>
              <a:t>i</a:t>
            </a:r>
            <a:r>
              <a:rPr sz="2000" spc="10" dirty="0">
                <a:latin typeface="Tw Cen MT"/>
                <a:cs typeface="Tw Cen MT"/>
              </a:rPr>
              <a:t>o</a:t>
            </a:r>
            <a:r>
              <a:rPr sz="2000" dirty="0">
                <a:latin typeface="Tw Cen MT"/>
                <a:cs typeface="Tw Cen MT"/>
              </a:rPr>
              <a:t>n</a:t>
            </a:r>
          </a:p>
        </p:txBody>
      </p:sp>
      <p:sp>
        <p:nvSpPr>
          <p:cNvPr id="4" name="object 4"/>
          <p:cNvSpPr/>
          <p:nvPr/>
        </p:nvSpPr>
        <p:spPr>
          <a:xfrm>
            <a:off x="76200" y="76200"/>
            <a:ext cx="548640" cy="66446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76594" y="4116054"/>
            <a:ext cx="2802890" cy="1351280"/>
          </a:xfrm>
          <a:custGeom>
            <a:avLst/>
            <a:gdLst/>
            <a:ahLst/>
            <a:cxnLst/>
            <a:rect l="l" t="t" r="r" b="b"/>
            <a:pathLst>
              <a:path w="2802890" h="1351279">
                <a:moveTo>
                  <a:pt x="0" y="0"/>
                </a:moveTo>
                <a:lnTo>
                  <a:pt x="0" y="804412"/>
                </a:lnTo>
                <a:lnTo>
                  <a:pt x="2802832" y="1351260"/>
                </a:lnTo>
                <a:lnTo>
                  <a:pt x="2802832" y="2647"/>
                </a:lnTo>
                <a:lnTo>
                  <a:pt x="0" y="0"/>
                </a:lnTo>
                <a:close/>
              </a:path>
            </a:pathLst>
          </a:custGeom>
          <a:solidFill>
            <a:srgbClr val="6D99DF"/>
          </a:solidFill>
        </p:spPr>
        <p:txBody>
          <a:bodyPr wrap="square" lIns="0" tIns="0" rIns="0" bIns="0" rtlCol="0"/>
          <a:lstStyle/>
          <a:p>
            <a:endParaRPr/>
          </a:p>
        </p:txBody>
      </p:sp>
      <p:sp>
        <p:nvSpPr>
          <p:cNvPr id="6" name="object 6"/>
          <p:cNvSpPr/>
          <p:nvPr/>
        </p:nvSpPr>
        <p:spPr>
          <a:xfrm>
            <a:off x="6218077" y="4765453"/>
            <a:ext cx="2054225" cy="120014"/>
          </a:xfrm>
          <a:custGeom>
            <a:avLst/>
            <a:gdLst/>
            <a:ahLst/>
            <a:cxnLst/>
            <a:rect l="l" t="t" r="r" b="b"/>
            <a:pathLst>
              <a:path w="2054225" h="120014">
                <a:moveTo>
                  <a:pt x="2014768" y="0"/>
                </a:moveTo>
                <a:lnTo>
                  <a:pt x="47277" y="0"/>
                </a:lnTo>
                <a:lnTo>
                  <a:pt x="44658" y="28906"/>
                </a:lnTo>
                <a:lnTo>
                  <a:pt x="0" y="48544"/>
                </a:lnTo>
                <a:lnTo>
                  <a:pt x="0" y="116949"/>
                </a:lnTo>
                <a:lnTo>
                  <a:pt x="2054120" y="119597"/>
                </a:lnTo>
                <a:lnTo>
                  <a:pt x="2054120" y="60460"/>
                </a:lnTo>
                <a:lnTo>
                  <a:pt x="2014768" y="28906"/>
                </a:lnTo>
                <a:lnTo>
                  <a:pt x="2014768" y="0"/>
                </a:lnTo>
                <a:close/>
              </a:path>
            </a:pathLst>
          </a:custGeom>
          <a:solidFill>
            <a:srgbClr val="D1BCBC"/>
          </a:solidFill>
        </p:spPr>
        <p:txBody>
          <a:bodyPr wrap="square" lIns="0" tIns="0" rIns="0" bIns="0" rtlCol="0"/>
          <a:lstStyle/>
          <a:p>
            <a:endParaRPr/>
          </a:p>
        </p:txBody>
      </p:sp>
      <p:sp>
        <p:nvSpPr>
          <p:cNvPr id="7" name="object 7"/>
          <p:cNvSpPr/>
          <p:nvPr/>
        </p:nvSpPr>
        <p:spPr>
          <a:xfrm>
            <a:off x="5876594" y="4817970"/>
            <a:ext cx="2661285" cy="1183005"/>
          </a:xfrm>
          <a:custGeom>
            <a:avLst/>
            <a:gdLst/>
            <a:ahLst/>
            <a:cxnLst/>
            <a:rect l="l" t="t" r="r" b="b"/>
            <a:pathLst>
              <a:path w="2661284" h="1183004">
                <a:moveTo>
                  <a:pt x="3940" y="0"/>
                </a:moveTo>
                <a:lnTo>
                  <a:pt x="3940" y="76237"/>
                </a:lnTo>
                <a:lnTo>
                  <a:pt x="0" y="249786"/>
                </a:lnTo>
                <a:lnTo>
                  <a:pt x="34147" y="1182997"/>
                </a:lnTo>
                <a:lnTo>
                  <a:pt x="2142135" y="1126475"/>
                </a:lnTo>
                <a:lnTo>
                  <a:pt x="2604413" y="686150"/>
                </a:lnTo>
                <a:lnTo>
                  <a:pt x="2616241" y="264239"/>
                </a:lnTo>
                <a:lnTo>
                  <a:pt x="2638570" y="257619"/>
                </a:lnTo>
                <a:lnTo>
                  <a:pt x="2638570" y="216907"/>
                </a:lnTo>
                <a:lnTo>
                  <a:pt x="2616241" y="212935"/>
                </a:lnTo>
                <a:lnTo>
                  <a:pt x="2612372" y="136698"/>
                </a:lnTo>
                <a:lnTo>
                  <a:pt x="2660899" y="127540"/>
                </a:lnTo>
                <a:lnTo>
                  <a:pt x="2660899" y="110439"/>
                </a:lnTo>
                <a:lnTo>
                  <a:pt x="2636027" y="110439"/>
                </a:lnTo>
                <a:lnTo>
                  <a:pt x="2626742" y="76237"/>
                </a:lnTo>
                <a:lnTo>
                  <a:pt x="2603197" y="57812"/>
                </a:lnTo>
                <a:lnTo>
                  <a:pt x="2604413" y="26258"/>
                </a:lnTo>
                <a:lnTo>
                  <a:pt x="2626742" y="22396"/>
                </a:lnTo>
                <a:lnTo>
                  <a:pt x="2626742" y="2647"/>
                </a:lnTo>
                <a:lnTo>
                  <a:pt x="878663" y="2647"/>
                </a:lnTo>
                <a:lnTo>
                  <a:pt x="3940" y="0"/>
                </a:lnTo>
                <a:close/>
              </a:path>
            </a:pathLst>
          </a:custGeom>
          <a:solidFill>
            <a:srgbClr val="FFE6D9"/>
          </a:solidFill>
        </p:spPr>
        <p:txBody>
          <a:bodyPr wrap="square" lIns="0" tIns="0" rIns="0" bIns="0" rtlCol="0"/>
          <a:lstStyle/>
          <a:p>
            <a:endParaRPr/>
          </a:p>
        </p:txBody>
      </p:sp>
      <p:sp>
        <p:nvSpPr>
          <p:cNvPr id="8" name="object 8"/>
          <p:cNvSpPr/>
          <p:nvPr/>
        </p:nvSpPr>
        <p:spPr>
          <a:xfrm>
            <a:off x="5884474" y="4821368"/>
            <a:ext cx="2654935" cy="1082675"/>
          </a:xfrm>
          <a:custGeom>
            <a:avLst/>
            <a:gdLst/>
            <a:ahLst/>
            <a:cxnLst/>
            <a:rect l="l" t="t" r="r" b="b"/>
            <a:pathLst>
              <a:path w="2654934" h="1082675">
                <a:moveTo>
                  <a:pt x="1364565" y="83850"/>
                </a:moveTo>
                <a:lnTo>
                  <a:pt x="1143927" y="83850"/>
                </a:lnTo>
                <a:lnTo>
                  <a:pt x="860270" y="124672"/>
                </a:lnTo>
                <a:lnTo>
                  <a:pt x="7880" y="124672"/>
                </a:lnTo>
                <a:lnTo>
                  <a:pt x="0" y="182043"/>
                </a:lnTo>
                <a:lnTo>
                  <a:pt x="673767" y="182043"/>
                </a:lnTo>
                <a:lnTo>
                  <a:pt x="64356" y="1049233"/>
                </a:lnTo>
                <a:lnTo>
                  <a:pt x="503027" y="1082332"/>
                </a:lnTo>
                <a:lnTo>
                  <a:pt x="907559" y="592469"/>
                </a:lnTo>
                <a:lnTo>
                  <a:pt x="931193" y="504205"/>
                </a:lnTo>
                <a:lnTo>
                  <a:pt x="1237223" y="467797"/>
                </a:lnTo>
                <a:lnTo>
                  <a:pt x="1521908" y="467797"/>
                </a:lnTo>
                <a:lnTo>
                  <a:pt x="1767815" y="284650"/>
                </a:lnTo>
                <a:lnTo>
                  <a:pt x="1767815" y="227278"/>
                </a:lnTo>
                <a:lnTo>
                  <a:pt x="1765162" y="226175"/>
                </a:lnTo>
                <a:lnTo>
                  <a:pt x="1757313" y="225072"/>
                </a:lnTo>
                <a:lnTo>
                  <a:pt x="1750791" y="222865"/>
                </a:lnTo>
                <a:lnTo>
                  <a:pt x="1745486" y="221762"/>
                </a:lnTo>
                <a:lnTo>
                  <a:pt x="1737637" y="220659"/>
                </a:lnTo>
                <a:lnTo>
                  <a:pt x="1731005" y="219555"/>
                </a:lnTo>
                <a:lnTo>
                  <a:pt x="1720504" y="216245"/>
                </a:lnTo>
                <a:lnTo>
                  <a:pt x="1711329" y="215142"/>
                </a:lnTo>
                <a:lnTo>
                  <a:pt x="1706133" y="214039"/>
                </a:lnTo>
                <a:lnTo>
                  <a:pt x="1699501" y="214039"/>
                </a:lnTo>
                <a:lnTo>
                  <a:pt x="1694306" y="211832"/>
                </a:lnTo>
                <a:lnTo>
                  <a:pt x="1689000" y="211832"/>
                </a:lnTo>
                <a:lnTo>
                  <a:pt x="1669323" y="207419"/>
                </a:lnTo>
                <a:lnTo>
                  <a:pt x="1664128" y="207419"/>
                </a:lnTo>
                <a:lnTo>
                  <a:pt x="1656169" y="205212"/>
                </a:lnTo>
                <a:lnTo>
                  <a:pt x="1649647" y="205212"/>
                </a:lnTo>
                <a:lnTo>
                  <a:pt x="1643015" y="204109"/>
                </a:lnTo>
                <a:lnTo>
                  <a:pt x="1636493" y="204109"/>
                </a:lnTo>
                <a:lnTo>
                  <a:pt x="1628645" y="200799"/>
                </a:lnTo>
                <a:lnTo>
                  <a:pt x="983732" y="200799"/>
                </a:lnTo>
                <a:lnTo>
                  <a:pt x="985048" y="199696"/>
                </a:lnTo>
                <a:lnTo>
                  <a:pt x="990298" y="197489"/>
                </a:lnTo>
                <a:lnTo>
                  <a:pt x="992929" y="194179"/>
                </a:lnTo>
                <a:lnTo>
                  <a:pt x="998180" y="191973"/>
                </a:lnTo>
                <a:lnTo>
                  <a:pt x="1003431" y="187560"/>
                </a:lnTo>
                <a:lnTo>
                  <a:pt x="1011312" y="185353"/>
                </a:lnTo>
                <a:lnTo>
                  <a:pt x="1019194" y="179837"/>
                </a:lnTo>
                <a:lnTo>
                  <a:pt x="1028391" y="175423"/>
                </a:lnTo>
                <a:lnTo>
                  <a:pt x="1033641" y="173217"/>
                </a:lnTo>
                <a:lnTo>
                  <a:pt x="1040207" y="171010"/>
                </a:lnTo>
                <a:lnTo>
                  <a:pt x="1045469" y="169907"/>
                </a:lnTo>
                <a:lnTo>
                  <a:pt x="1052035" y="166597"/>
                </a:lnTo>
                <a:lnTo>
                  <a:pt x="1057286" y="164390"/>
                </a:lnTo>
                <a:lnTo>
                  <a:pt x="1065167" y="163287"/>
                </a:lnTo>
                <a:lnTo>
                  <a:pt x="1071733" y="159977"/>
                </a:lnTo>
                <a:lnTo>
                  <a:pt x="1079615" y="157771"/>
                </a:lnTo>
                <a:lnTo>
                  <a:pt x="1087496" y="154461"/>
                </a:lnTo>
                <a:lnTo>
                  <a:pt x="1095400" y="153358"/>
                </a:lnTo>
                <a:lnTo>
                  <a:pt x="1103248" y="150048"/>
                </a:lnTo>
                <a:lnTo>
                  <a:pt x="1113750" y="147841"/>
                </a:lnTo>
                <a:lnTo>
                  <a:pt x="1121598" y="145634"/>
                </a:lnTo>
                <a:lnTo>
                  <a:pt x="1130883" y="143428"/>
                </a:lnTo>
                <a:lnTo>
                  <a:pt x="1134752" y="140118"/>
                </a:lnTo>
                <a:lnTo>
                  <a:pt x="1140058" y="140118"/>
                </a:lnTo>
                <a:lnTo>
                  <a:pt x="1145253" y="137911"/>
                </a:lnTo>
                <a:lnTo>
                  <a:pt x="1151886" y="137911"/>
                </a:lnTo>
                <a:lnTo>
                  <a:pt x="1155755" y="136808"/>
                </a:lnTo>
                <a:lnTo>
                  <a:pt x="1161061" y="135705"/>
                </a:lnTo>
                <a:lnTo>
                  <a:pt x="1166256" y="133498"/>
                </a:lnTo>
                <a:lnTo>
                  <a:pt x="1176757" y="131292"/>
                </a:lnTo>
                <a:lnTo>
                  <a:pt x="1183390" y="130188"/>
                </a:lnTo>
                <a:lnTo>
                  <a:pt x="1188585" y="126878"/>
                </a:lnTo>
                <a:lnTo>
                  <a:pt x="1195217" y="126878"/>
                </a:lnTo>
                <a:lnTo>
                  <a:pt x="1210914" y="123569"/>
                </a:lnTo>
                <a:lnTo>
                  <a:pt x="1217547" y="123569"/>
                </a:lnTo>
                <a:lnTo>
                  <a:pt x="1222742" y="122465"/>
                </a:lnTo>
                <a:lnTo>
                  <a:pt x="1229374" y="120259"/>
                </a:lnTo>
                <a:lnTo>
                  <a:pt x="1234570" y="118052"/>
                </a:lnTo>
                <a:lnTo>
                  <a:pt x="1241202" y="118052"/>
                </a:lnTo>
                <a:lnTo>
                  <a:pt x="1246398" y="116949"/>
                </a:lnTo>
                <a:lnTo>
                  <a:pt x="1253030" y="115845"/>
                </a:lnTo>
                <a:lnTo>
                  <a:pt x="1259552" y="115845"/>
                </a:lnTo>
                <a:lnTo>
                  <a:pt x="1266074" y="113639"/>
                </a:lnTo>
                <a:lnTo>
                  <a:pt x="1279228" y="111432"/>
                </a:lnTo>
                <a:lnTo>
                  <a:pt x="1293709" y="111432"/>
                </a:lnTo>
                <a:lnTo>
                  <a:pt x="1298904" y="109226"/>
                </a:lnTo>
                <a:lnTo>
                  <a:pt x="1306863" y="109226"/>
                </a:lnTo>
                <a:lnTo>
                  <a:pt x="1312058" y="108122"/>
                </a:lnTo>
                <a:lnTo>
                  <a:pt x="1320017" y="108122"/>
                </a:lnTo>
                <a:lnTo>
                  <a:pt x="1325213" y="105916"/>
                </a:lnTo>
                <a:lnTo>
                  <a:pt x="1331734" y="104813"/>
                </a:lnTo>
                <a:lnTo>
                  <a:pt x="1346215" y="104813"/>
                </a:lnTo>
                <a:lnTo>
                  <a:pt x="1352848" y="103709"/>
                </a:lnTo>
                <a:lnTo>
                  <a:pt x="1360696" y="102606"/>
                </a:lnTo>
                <a:lnTo>
                  <a:pt x="1373850" y="102606"/>
                </a:lnTo>
                <a:lnTo>
                  <a:pt x="1380372" y="101503"/>
                </a:lnTo>
                <a:lnTo>
                  <a:pt x="1402701" y="101503"/>
                </a:lnTo>
                <a:lnTo>
                  <a:pt x="1409223" y="99296"/>
                </a:lnTo>
                <a:lnTo>
                  <a:pt x="1597141" y="99296"/>
                </a:lnTo>
                <a:lnTo>
                  <a:pt x="1587856" y="97089"/>
                </a:lnTo>
                <a:lnTo>
                  <a:pt x="1578681" y="95986"/>
                </a:lnTo>
                <a:lnTo>
                  <a:pt x="1561658" y="95986"/>
                </a:lnTo>
                <a:lnTo>
                  <a:pt x="1543197" y="92676"/>
                </a:lnTo>
                <a:lnTo>
                  <a:pt x="1524848" y="92676"/>
                </a:lnTo>
                <a:lnTo>
                  <a:pt x="1497323" y="89366"/>
                </a:lnTo>
                <a:lnTo>
                  <a:pt x="1450012" y="89366"/>
                </a:lnTo>
                <a:lnTo>
                  <a:pt x="1439511" y="88263"/>
                </a:lnTo>
                <a:lnTo>
                  <a:pt x="1430336" y="86057"/>
                </a:lnTo>
                <a:lnTo>
                  <a:pt x="1411876" y="86057"/>
                </a:lnTo>
                <a:lnTo>
                  <a:pt x="1401375" y="84953"/>
                </a:lnTo>
                <a:lnTo>
                  <a:pt x="1375177" y="84953"/>
                </a:lnTo>
                <a:lnTo>
                  <a:pt x="1364565" y="83850"/>
                </a:lnTo>
                <a:close/>
              </a:path>
              <a:path w="2654934" h="1082675">
                <a:moveTo>
                  <a:pt x="1521908" y="467797"/>
                </a:moveTo>
                <a:lnTo>
                  <a:pt x="1237223" y="467797"/>
                </a:lnTo>
                <a:lnTo>
                  <a:pt x="1513020" y="474416"/>
                </a:lnTo>
                <a:lnTo>
                  <a:pt x="1521908" y="467797"/>
                </a:lnTo>
                <a:close/>
              </a:path>
              <a:path w="2654934" h="1082675">
                <a:moveTo>
                  <a:pt x="1614164" y="198593"/>
                </a:moveTo>
                <a:lnTo>
                  <a:pt x="995549" y="198593"/>
                </a:lnTo>
                <a:lnTo>
                  <a:pt x="991614" y="199696"/>
                </a:lnTo>
                <a:lnTo>
                  <a:pt x="986363" y="200799"/>
                </a:lnTo>
                <a:lnTo>
                  <a:pt x="1620686" y="200799"/>
                </a:lnTo>
                <a:lnTo>
                  <a:pt x="1614164" y="198593"/>
                </a:lnTo>
                <a:close/>
              </a:path>
              <a:path w="2654934" h="1082675">
                <a:moveTo>
                  <a:pt x="1539328" y="187560"/>
                </a:moveTo>
                <a:lnTo>
                  <a:pt x="1059917" y="187560"/>
                </a:lnTo>
                <a:lnTo>
                  <a:pt x="1054655" y="188663"/>
                </a:lnTo>
                <a:lnTo>
                  <a:pt x="1049404" y="190870"/>
                </a:lnTo>
                <a:lnTo>
                  <a:pt x="1044154" y="190870"/>
                </a:lnTo>
                <a:lnTo>
                  <a:pt x="1038892" y="191973"/>
                </a:lnTo>
                <a:lnTo>
                  <a:pt x="1033641" y="191973"/>
                </a:lnTo>
                <a:lnTo>
                  <a:pt x="1031021" y="193076"/>
                </a:lnTo>
                <a:lnTo>
                  <a:pt x="1021824" y="194179"/>
                </a:lnTo>
                <a:lnTo>
                  <a:pt x="1015258" y="195283"/>
                </a:lnTo>
                <a:lnTo>
                  <a:pt x="1006061" y="195283"/>
                </a:lnTo>
                <a:lnTo>
                  <a:pt x="1000811" y="198593"/>
                </a:lnTo>
                <a:lnTo>
                  <a:pt x="1606316" y="198593"/>
                </a:lnTo>
                <a:lnTo>
                  <a:pt x="1598357" y="195283"/>
                </a:lnTo>
                <a:lnTo>
                  <a:pt x="1589182" y="194179"/>
                </a:lnTo>
                <a:lnTo>
                  <a:pt x="1581334" y="194179"/>
                </a:lnTo>
                <a:lnTo>
                  <a:pt x="1573485" y="193076"/>
                </a:lnTo>
                <a:lnTo>
                  <a:pt x="1564311" y="191973"/>
                </a:lnTo>
                <a:lnTo>
                  <a:pt x="1556352" y="190870"/>
                </a:lnTo>
                <a:lnTo>
                  <a:pt x="1547177" y="188663"/>
                </a:lnTo>
                <a:lnTo>
                  <a:pt x="1539328" y="187560"/>
                </a:lnTo>
                <a:close/>
              </a:path>
              <a:path w="2654934" h="1082675">
                <a:moveTo>
                  <a:pt x="1731005" y="116949"/>
                </a:moveTo>
                <a:lnTo>
                  <a:pt x="1645668" y="116949"/>
                </a:lnTo>
                <a:lnTo>
                  <a:pt x="1658822" y="119155"/>
                </a:lnTo>
                <a:lnTo>
                  <a:pt x="1664128" y="122465"/>
                </a:lnTo>
                <a:lnTo>
                  <a:pt x="1670650" y="122465"/>
                </a:lnTo>
                <a:lnTo>
                  <a:pt x="1677172" y="124672"/>
                </a:lnTo>
                <a:lnTo>
                  <a:pt x="1683804" y="124672"/>
                </a:lnTo>
                <a:lnTo>
                  <a:pt x="1694306" y="126878"/>
                </a:lnTo>
                <a:lnTo>
                  <a:pt x="1700827" y="129085"/>
                </a:lnTo>
                <a:lnTo>
                  <a:pt x="1706133" y="130188"/>
                </a:lnTo>
                <a:lnTo>
                  <a:pt x="1712655" y="131292"/>
                </a:lnTo>
                <a:lnTo>
                  <a:pt x="1723156" y="133498"/>
                </a:lnTo>
                <a:lnTo>
                  <a:pt x="1732331" y="136808"/>
                </a:lnTo>
                <a:lnTo>
                  <a:pt x="1742833" y="137911"/>
                </a:lnTo>
                <a:lnTo>
                  <a:pt x="1750791" y="140118"/>
                </a:lnTo>
                <a:lnTo>
                  <a:pt x="1759966" y="143428"/>
                </a:lnTo>
                <a:lnTo>
                  <a:pt x="1767815" y="144531"/>
                </a:lnTo>
                <a:lnTo>
                  <a:pt x="1775663" y="146738"/>
                </a:lnTo>
                <a:lnTo>
                  <a:pt x="1782295" y="147841"/>
                </a:lnTo>
                <a:lnTo>
                  <a:pt x="1790144" y="151151"/>
                </a:lnTo>
                <a:lnTo>
                  <a:pt x="1800645" y="153358"/>
                </a:lnTo>
                <a:lnTo>
                  <a:pt x="1804624" y="154461"/>
                </a:lnTo>
                <a:lnTo>
                  <a:pt x="1808493" y="156667"/>
                </a:lnTo>
                <a:lnTo>
                  <a:pt x="1816452" y="159977"/>
                </a:lnTo>
                <a:lnTo>
                  <a:pt x="1816452" y="198593"/>
                </a:lnTo>
                <a:lnTo>
                  <a:pt x="2574204" y="191973"/>
                </a:lnTo>
                <a:lnTo>
                  <a:pt x="2604492" y="171010"/>
                </a:lnTo>
                <a:lnTo>
                  <a:pt x="2605276" y="156667"/>
                </a:lnTo>
                <a:lnTo>
                  <a:pt x="1861110" y="156667"/>
                </a:lnTo>
                <a:lnTo>
                  <a:pt x="1859784" y="154461"/>
                </a:lnTo>
                <a:lnTo>
                  <a:pt x="1857131" y="153358"/>
                </a:lnTo>
                <a:lnTo>
                  <a:pt x="1851936" y="150048"/>
                </a:lnTo>
                <a:lnTo>
                  <a:pt x="1845303" y="147841"/>
                </a:lnTo>
                <a:lnTo>
                  <a:pt x="1840108" y="146738"/>
                </a:lnTo>
                <a:lnTo>
                  <a:pt x="1836128" y="144531"/>
                </a:lnTo>
                <a:lnTo>
                  <a:pt x="1829606" y="143428"/>
                </a:lnTo>
                <a:lnTo>
                  <a:pt x="1824301" y="140118"/>
                </a:lnTo>
                <a:lnTo>
                  <a:pt x="1816452" y="139015"/>
                </a:lnTo>
                <a:lnTo>
                  <a:pt x="1811146" y="137911"/>
                </a:lnTo>
                <a:lnTo>
                  <a:pt x="1803298" y="135705"/>
                </a:lnTo>
                <a:lnTo>
                  <a:pt x="1796776" y="133498"/>
                </a:lnTo>
                <a:lnTo>
                  <a:pt x="1787491" y="131292"/>
                </a:lnTo>
                <a:lnTo>
                  <a:pt x="1778316" y="126878"/>
                </a:lnTo>
                <a:lnTo>
                  <a:pt x="1769141" y="124672"/>
                </a:lnTo>
                <a:lnTo>
                  <a:pt x="1759966" y="123569"/>
                </a:lnTo>
                <a:lnTo>
                  <a:pt x="1753334" y="122465"/>
                </a:lnTo>
                <a:lnTo>
                  <a:pt x="1748138" y="120259"/>
                </a:lnTo>
                <a:lnTo>
                  <a:pt x="1737637" y="118052"/>
                </a:lnTo>
                <a:lnTo>
                  <a:pt x="1731005" y="116949"/>
                </a:lnTo>
                <a:close/>
              </a:path>
              <a:path w="2654934" h="1082675">
                <a:moveTo>
                  <a:pt x="1513020" y="185353"/>
                </a:moveTo>
                <a:lnTo>
                  <a:pt x="1090094" y="185353"/>
                </a:lnTo>
                <a:lnTo>
                  <a:pt x="1083550" y="186456"/>
                </a:lnTo>
                <a:lnTo>
                  <a:pt x="1078299" y="186456"/>
                </a:lnTo>
                <a:lnTo>
                  <a:pt x="1071733" y="187560"/>
                </a:lnTo>
                <a:lnTo>
                  <a:pt x="1530154" y="187560"/>
                </a:lnTo>
                <a:lnTo>
                  <a:pt x="1522195" y="186456"/>
                </a:lnTo>
                <a:lnTo>
                  <a:pt x="1513020" y="185353"/>
                </a:lnTo>
                <a:close/>
              </a:path>
              <a:path w="2654934" h="1082675">
                <a:moveTo>
                  <a:pt x="1486711" y="182043"/>
                </a:moveTo>
                <a:lnTo>
                  <a:pt x="1116402" y="182043"/>
                </a:lnTo>
                <a:lnTo>
                  <a:pt x="1103248" y="185353"/>
                </a:lnTo>
                <a:lnTo>
                  <a:pt x="1505172" y="185353"/>
                </a:lnTo>
                <a:lnTo>
                  <a:pt x="1486711" y="182043"/>
                </a:lnTo>
                <a:close/>
              </a:path>
              <a:path w="2654934" h="1082675">
                <a:moveTo>
                  <a:pt x="1448686" y="178733"/>
                </a:moveTo>
                <a:lnTo>
                  <a:pt x="1161061" y="178733"/>
                </a:lnTo>
                <a:lnTo>
                  <a:pt x="1153212" y="179837"/>
                </a:lnTo>
                <a:lnTo>
                  <a:pt x="1145253" y="179837"/>
                </a:lnTo>
                <a:lnTo>
                  <a:pt x="1129557" y="182043"/>
                </a:lnTo>
                <a:lnTo>
                  <a:pt x="1477537" y="182043"/>
                </a:lnTo>
                <a:lnTo>
                  <a:pt x="1459187" y="179837"/>
                </a:lnTo>
                <a:lnTo>
                  <a:pt x="1448686" y="178733"/>
                </a:lnTo>
                <a:close/>
              </a:path>
              <a:path w="2654934" h="1082675">
                <a:moveTo>
                  <a:pt x="1413202" y="175423"/>
                </a:moveTo>
                <a:lnTo>
                  <a:pt x="1192565" y="175423"/>
                </a:lnTo>
                <a:lnTo>
                  <a:pt x="1183390" y="177630"/>
                </a:lnTo>
                <a:lnTo>
                  <a:pt x="1175541" y="177630"/>
                </a:lnTo>
                <a:lnTo>
                  <a:pt x="1167583" y="178733"/>
                </a:lnTo>
                <a:lnTo>
                  <a:pt x="1431552" y="178733"/>
                </a:lnTo>
                <a:lnTo>
                  <a:pt x="1421051" y="177630"/>
                </a:lnTo>
                <a:lnTo>
                  <a:pt x="1413202" y="175423"/>
                </a:lnTo>
                <a:close/>
              </a:path>
              <a:path w="2654934" h="1082675">
                <a:moveTo>
                  <a:pt x="1329192" y="173217"/>
                </a:moveTo>
                <a:lnTo>
                  <a:pt x="1242418" y="173217"/>
                </a:lnTo>
                <a:lnTo>
                  <a:pt x="1234570" y="174320"/>
                </a:lnTo>
                <a:lnTo>
                  <a:pt x="1225395" y="175423"/>
                </a:lnTo>
                <a:lnTo>
                  <a:pt x="1358043" y="175423"/>
                </a:lnTo>
                <a:lnTo>
                  <a:pt x="1347542" y="174320"/>
                </a:lnTo>
                <a:lnTo>
                  <a:pt x="1338367" y="174320"/>
                </a:lnTo>
                <a:lnTo>
                  <a:pt x="1329192" y="173217"/>
                </a:lnTo>
                <a:close/>
              </a:path>
              <a:path w="2654934" h="1082675">
                <a:moveTo>
                  <a:pt x="2654345" y="124672"/>
                </a:moveTo>
                <a:lnTo>
                  <a:pt x="1867632" y="124672"/>
                </a:lnTo>
                <a:lnTo>
                  <a:pt x="1861110" y="156667"/>
                </a:lnTo>
                <a:lnTo>
                  <a:pt x="2605276" y="156667"/>
                </a:lnTo>
                <a:lnTo>
                  <a:pt x="2605818" y="146738"/>
                </a:lnTo>
                <a:lnTo>
                  <a:pt x="2654345" y="124672"/>
                </a:lnTo>
                <a:close/>
              </a:path>
              <a:path w="2654934" h="1082675">
                <a:moveTo>
                  <a:pt x="862901" y="0"/>
                </a:moveTo>
                <a:lnTo>
                  <a:pt x="836637" y="0"/>
                </a:lnTo>
                <a:lnTo>
                  <a:pt x="734188" y="124672"/>
                </a:lnTo>
                <a:lnTo>
                  <a:pt x="860270" y="124672"/>
                </a:lnTo>
                <a:lnTo>
                  <a:pt x="860270" y="54061"/>
                </a:lnTo>
                <a:lnTo>
                  <a:pt x="897047" y="37512"/>
                </a:lnTo>
                <a:lnTo>
                  <a:pt x="897047" y="19859"/>
                </a:lnTo>
                <a:lnTo>
                  <a:pt x="862901" y="19859"/>
                </a:lnTo>
                <a:lnTo>
                  <a:pt x="862901" y="0"/>
                </a:lnTo>
                <a:close/>
              </a:path>
              <a:path w="2654934" h="1082675">
                <a:moveTo>
                  <a:pt x="1719288" y="115845"/>
                </a:moveTo>
                <a:lnTo>
                  <a:pt x="1632514" y="115845"/>
                </a:lnTo>
                <a:lnTo>
                  <a:pt x="1639146" y="116949"/>
                </a:lnTo>
                <a:lnTo>
                  <a:pt x="1724483" y="116949"/>
                </a:lnTo>
                <a:lnTo>
                  <a:pt x="1719288" y="115845"/>
                </a:lnTo>
                <a:close/>
              </a:path>
              <a:path w="2654934" h="1082675">
                <a:moveTo>
                  <a:pt x="1679825" y="108122"/>
                </a:moveTo>
                <a:lnTo>
                  <a:pt x="1578681" y="108122"/>
                </a:lnTo>
                <a:lnTo>
                  <a:pt x="1585313" y="109226"/>
                </a:lnTo>
                <a:lnTo>
                  <a:pt x="1591835" y="109226"/>
                </a:lnTo>
                <a:lnTo>
                  <a:pt x="1599683" y="110329"/>
                </a:lnTo>
                <a:lnTo>
                  <a:pt x="1606316" y="111432"/>
                </a:lnTo>
                <a:lnTo>
                  <a:pt x="1614164" y="111432"/>
                </a:lnTo>
                <a:lnTo>
                  <a:pt x="1620686" y="112536"/>
                </a:lnTo>
                <a:lnTo>
                  <a:pt x="1627318" y="115845"/>
                </a:lnTo>
                <a:lnTo>
                  <a:pt x="1713982" y="115845"/>
                </a:lnTo>
                <a:lnTo>
                  <a:pt x="1706133" y="112536"/>
                </a:lnTo>
                <a:lnTo>
                  <a:pt x="1679825" y="108122"/>
                </a:lnTo>
                <a:close/>
              </a:path>
              <a:path w="2654934" h="1082675">
                <a:moveTo>
                  <a:pt x="1665344" y="104813"/>
                </a:moveTo>
                <a:lnTo>
                  <a:pt x="1565526" y="104813"/>
                </a:lnTo>
                <a:lnTo>
                  <a:pt x="1573485" y="108122"/>
                </a:lnTo>
                <a:lnTo>
                  <a:pt x="1673303" y="108122"/>
                </a:lnTo>
                <a:lnTo>
                  <a:pt x="1665344" y="104813"/>
                </a:lnTo>
                <a:close/>
              </a:path>
              <a:path w="2654934" h="1082675">
                <a:moveTo>
                  <a:pt x="1643015" y="102606"/>
                </a:moveTo>
                <a:lnTo>
                  <a:pt x="1538002" y="102606"/>
                </a:lnTo>
                <a:lnTo>
                  <a:pt x="1544524" y="103709"/>
                </a:lnTo>
                <a:lnTo>
                  <a:pt x="1551156" y="103709"/>
                </a:lnTo>
                <a:lnTo>
                  <a:pt x="1559005" y="104813"/>
                </a:lnTo>
                <a:lnTo>
                  <a:pt x="1658822" y="104813"/>
                </a:lnTo>
                <a:lnTo>
                  <a:pt x="1643015" y="102606"/>
                </a:lnTo>
                <a:close/>
              </a:path>
              <a:path w="2654934" h="1082675">
                <a:moveTo>
                  <a:pt x="1612838" y="99296"/>
                </a:moveTo>
                <a:lnTo>
                  <a:pt x="1493344" y="99296"/>
                </a:lnTo>
                <a:lnTo>
                  <a:pt x="1502519" y="101503"/>
                </a:lnTo>
                <a:lnTo>
                  <a:pt x="1509041" y="102606"/>
                </a:lnTo>
                <a:lnTo>
                  <a:pt x="1628645" y="102606"/>
                </a:lnTo>
                <a:lnTo>
                  <a:pt x="1612838" y="99296"/>
                </a:lnTo>
                <a:close/>
              </a:path>
            </a:pathLst>
          </a:custGeom>
          <a:solidFill>
            <a:srgbClr val="788578"/>
          </a:solidFill>
        </p:spPr>
        <p:txBody>
          <a:bodyPr wrap="square" lIns="0" tIns="0" rIns="0" bIns="0" rtlCol="0"/>
          <a:lstStyle/>
          <a:p>
            <a:endParaRPr/>
          </a:p>
        </p:txBody>
      </p:sp>
      <p:sp>
        <p:nvSpPr>
          <p:cNvPr id="9" name="object 9"/>
          <p:cNvSpPr/>
          <p:nvPr/>
        </p:nvSpPr>
        <p:spPr>
          <a:xfrm>
            <a:off x="7204492" y="5113764"/>
            <a:ext cx="78105" cy="140970"/>
          </a:xfrm>
          <a:custGeom>
            <a:avLst/>
            <a:gdLst/>
            <a:ahLst/>
            <a:cxnLst/>
            <a:rect l="l" t="t" r="r" b="b"/>
            <a:pathLst>
              <a:path w="78104" h="140970">
                <a:moveTo>
                  <a:pt x="72182" y="0"/>
                </a:moveTo>
                <a:lnTo>
                  <a:pt x="1215" y="0"/>
                </a:lnTo>
                <a:lnTo>
                  <a:pt x="0" y="140614"/>
                </a:lnTo>
                <a:lnTo>
                  <a:pt x="77488" y="140614"/>
                </a:lnTo>
                <a:lnTo>
                  <a:pt x="72182" y="0"/>
                </a:lnTo>
                <a:close/>
              </a:path>
            </a:pathLst>
          </a:custGeom>
          <a:solidFill>
            <a:srgbClr val="8989A8"/>
          </a:solidFill>
        </p:spPr>
        <p:txBody>
          <a:bodyPr wrap="square" lIns="0" tIns="0" rIns="0" bIns="0" rtlCol="0"/>
          <a:lstStyle/>
          <a:p>
            <a:endParaRPr/>
          </a:p>
        </p:txBody>
      </p:sp>
      <p:sp>
        <p:nvSpPr>
          <p:cNvPr id="10" name="object 10"/>
          <p:cNvSpPr/>
          <p:nvPr/>
        </p:nvSpPr>
        <p:spPr>
          <a:xfrm>
            <a:off x="7435630" y="5124245"/>
            <a:ext cx="53975" cy="147320"/>
          </a:xfrm>
          <a:custGeom>
            <a:avLst/>
            <a:gdLst/>
            <a:ahLst/>
            <a:cxnLst/>
            <a:rect l="l" t="t" r="r" b="b"/>
            <a:pathLst>
              <a:path w="53975" h="147320">
                <a:moveTo>
                  <a:pt x="6521" y="0"/>
                </a:moveTo>
                <a:lnTo>
                  <a:pt x="0" y="136709"/>
                </a:lnTo>
                <a:lnTo>
                  <a:pt x="49853" y="147223"/>
                </a:lnTo>
                <a:lnTo>
                  <a:pt x="53832" y="11805"/>
                </a:lnTo>
                <a:lnTo>
                  <a:pt x="6521" y="0"/>
                </a:lnTo>
                <a:close/>
              </a:path>
            </a:pathLst>
          </a:custGeom>
          <a:solidFill>
            <a:srgbClr val="D1BCBC"/>
          </a:solidFill>
        </p:spPr>
        <p:txBody>
          <a:bodyPr wrap="square" lIns="0" tIns="0" rIns="0" bIns="0" rtlCol="0"/>
          <a:lstStyle/>
          <a:p>
            <a:endParaRPr/>
          </a:p>
        </p:txBody>
      </p:sp>
      <p:sp>
        <p:nvSpPr>
          <p:cNvPr id="11" name="object 11"/>
          <p:cNvSpPr/>
          <p:nvPr/>
        </p:nvSpPr>
        <p:spPr>
          <a:xfrm>
            <a:off x="7000877" y="5126893"/>
            <a:ext cx="55244" cy="148590"/>
          </a:xfrm>
          <a:custGeom>
            <a:avLst/>
            <a:gdLst/>
            <a:ahLst/>
            <a:cxnLst/>
            <a:rect l="l" t="t" r="r" b="b"/>
            <a:pathLst>
              <a:path w="55245" h="148589">
                <a:moveTo>
                  <a:pt x="55159" y="0"/>
                </a:moveTo>
                <a:lnTo>
                  <a:pt x="0" y="21017"/>
                </a:lnTo>
                <a:lnTo>
                  <a:pt x="0" y="148514"/>
                </a:lnTo>
                <a:lnTo>
                  <a:pt x="49853" y="135374"/>
                </a:lnTo>
                <a:lnTo>
                  <a:pt x="55159" y="0"/>
                </a:lnTo>
                <a:close/>
              </a:path>
            </a:pathLst>
          </a:custGeom>
          <a:solidFill>
            <a:srgbClr val="899989"/>
          </a:solidFill>
        </p:spPr>
        <p:txBody>
          <a:bodyPr wrap="square" lIns="0" tIns="0" rIns="0" bIns="0" rtlCol="0"/>
          <a:lstStyle/>
          <a:p>
            <a:endParaRPr/>
          </a:p>
        </p:txBody>
      </p:sp>
      <p:sp>
        <p:nvSpPr>
          <p:cNvPr id="12" name="object 12"/>
          <p:cNvSpPr/>
          <p:nvPr/>
        </p:nvSpPr>
        <p:spPr>
          <a:xfrm>
            <a:off x="7782283" y="5092691"/>
            <a:ext cx="97790" cy="151765"/>
          </a:xfrm>
          <a:custGeom>
            <a:avLst/>
            <a:gdLst/>
            <a:ahLst/>
            <a:cxnLst/>
            <a:rect l="l" t="t" r="r" b="b"/>
            <a:pathLst>
              <a:path w="97790" h="151764">
                <a:moveTo>
                  <a:pt x="0" y="0"/>
                </a:moveTo>
                <a:lnTo>
                  <a:pt x="3979" y="151173"/>
                </a:lnTo>
                <a:lnTo>
                  <a:pt x="97275" y="151173"/>
                </a:lnTo>
                <a:lnTo>
                  <a:pt x="93295" y="7943"/>
                </a:lnTo>
                <a:lnTo>
                  <a:pt x="0" y="0"/>
                </a:lnTo>
                <a:close/>
              </a:path>
            </a:pathLst>
          </a:custGeom>
          <a:solidFill>
            <a:srgbClr val="E6FFE6"/>
          </a:solidFill>
        </p:spPr>
        <p:txBody>
          <a:bodyPr wrap="square" lIns="0" tIns="0" rIns="0" bIns="0" rtlCol="0"/>
          <a:lstStyle/>
          <a:p>
            <a:endParaRPr/>
          </a:p>
        </p:txBody>
      </p:sp>
      <p:sp>
        <p:nvSpPr>
          <p:cNvPr id="13" name="object 13"/>
          <p:cNvSpPr/>
          <p:nvPr/>
        </p:nvSpPr>
        <p:spPr>
          <a:xfrm>
            <a:off x="7422476" y="5468627"/>
            <a:ext cx="53975" cy="120014"/>
          </a:xfrm>
          <a:custGeom>
            <a:avLst/>
            <a:gdLst/>
            <a:ahLst/>
            <a:cxnLst/>
            <a:rect l="l" t="t" r="r" b="b"/>
            <a:pathLst>
              <a:path w="53975" h="120014">
                <a:moveTo>
                  <a:pt x="6521" y="0"/>
                </a:moveTo>
                <a:lnTo>
                  <a:pt x="0" y="109093"/>
                </a:lnTo>
                <a:lnTo>
                  <a:pt x="53832" y="119608"/>
                </a:lnTo>
                <a:lnTo>
                  <a:pt x="36809" y="56521"/>
                </a:lnTo>
                <a:lnTo>
                  <a:pt x="53832" y="26291"/>
                </a:lnTo>
                <a:lnTo>
                  <a:pt x="6521" y="0"/>
                </a:lnTo>
                <a:close/>
              </a:path>
            </a:pathLst>
          </a:custGeom>
          <a:solidFill>
            <a:srgbClr val="E6FFE6"/>
          </a:solidFill>
        </p:spPr>
        <p:txBody>
          <a:bodyPr wrap="square" lIns="0" tIns="0" rIns="0" bIns="0" rtlCol="0"/>
          <a:lstStyle/>
          <a:p>
            <a:endParaRPr/>
          </a:p>
        </p:txBody>
      </p:sp>
      <p:sp>
        <p:nvSpPr>
          <p:cNvPr id="14" name="object 14"/>
          <p:cNvSpPr/>
          <p:nvPr/>
        </p:nvSpPr>
        <p:spPr>
          <a:xfrm>
            <a:off x="7032380" y="5722308"/>
            <a:ext cx="386715" cy="205104"/>
          </a:xfrm>
          <a:custGeom>
            <a:avLst/>
            <a:gdLst/>
            <a:ahLst/>
            <a:cxnLst/>
            <a:rect l="l" t="t" r="r" b="b"/>
            <a:pathLst>
              <a:path w="386715" h="205104">
                <a:moveTo>
                  <a:pt x="386116" y="0"/>
                </a:moveTo>
                <a:lnTo>
                  <a:pt x="42005" y="3949"/>
                </a:lnTo>
                <a:lnTo>
                  <a:pt x="0" y="205047"/>
                </a:lnTo>
                <a:lnTo>
                  <a:pt x="380920" y="203734"/>
                </a:lnTo>
                <a:lnTo>
                  <a:pt x="386116" y="0"/>
                </a:lnTo>
                <a:close/>
              </a:path>
            </a:pathLst>
          </a:custGeom>
          <a:solidFill>
            <a:srgbClr val="D1BCBC"/>
          </a:solidFill>
        </p:spPr>
        <p:txBody>
          <a:bodyPr wrap="square" lIns="0" tIns="0" rIns="0" bIns="0" rtlCol="0"/>
          <a:lstStyle/>
          <a:p>
            <a:endParaRPr/>
          </a:p>
        </p:txBody>
      </p:sp>
      <p:sp>
        <p:nvSpPr>
          <p:cNvPr id="15" name="object 15"/>
          <p:cNvSpPr/>
          <p:nvPr/>
        </p:nvSpPr>
        <p:spPr>
          <a:xfrm>
            <a:off x="6864271" y="5380563"/>
            <a:ext cx="464184" cy="306705"/>
          </a:xfrm>
          <a:custGeom>
            <a:avLst/>
            <a:gdLst/>
            <a:ahLst/>
            <a:cxnLst/>
            <a:rect l="l" t="t" r="r" b="b"/>
            <a:pathLst>
              <a:path w="464184" h="306704">
                <a:moveTo>
                  <a:pt x="451754" y="0"/>
                </a:moveTo>
                <a:lnTo>
                  <a:pt x="337567" y="23654"/>
                </a:lnTo>
                <a:lnTo>
                  <a:pt x="0" y="306263"/>
                </a:lnTo>
                <a:lnTo>
                  <a:pt x="228574" y="290486"/>
                </a:lnTo>
                <a:lnTo>
                  <a:pt x="463582" y="290486"/>
                </a:lnTo>
                <a:lnTo>
                  <a:pt x="451754" y="0"/>
                </a:lnTo>
                <a:close/>
              </a:path>
            </a:pathLst>
          </a:custGeom>
          <a:solidFill>
            <a:srgbClr val="D1BCBC"/>
          </a:solidFill>
        </p:spPr>
        <p:txBody>
          <a:bodyPr wrap="square" lIns="0" tIns="0" rIns="0" bIns="0" rtlCol="0"/>
          <a:lstStyle/>
          <a:p>
            <a:endParaRPr/>
          </a:p>
        </p:txBody>
      </p:sp>
      <p:sp>
        <p:nvSpPr>
          <p:cNvPr id="16" name="object 16"/>
          <p:cNvSpPr/>
          <p:nvPr/>
        </p:nvSpPr>
        <p:spPr>
          <a:xfrm>
            <a:off x="7385667" y="5840603"/>
            <a:ext cx="310515" cy="90805"/>
          </a:xfrm>
          <a:custGeom>
            <a:avLst/>
            <a:gdLst/>
            <a:ahLst/>
            <a:cxnLst/>
            <a:rect l="l" t="t" r="r" b="b"/>
            <a:pathLst>
              <a:path w="310515" h="90804">
                <a:moveTo>
                  <a:pt x="82794" y="17090"/>
                </a:moveTo>
                <a:lnTo>
                  <a:pt x="68313" y="17090"/>
                </a:lnTo>
                <a:lnTo>
                  <a:pt x="60465" y="21039"/>
                </a:lnTo>
                <a:lnTo>
                  <a:pt x="56485" y="24978"/>
                </a:lnTo>
                <a:lnTo>
                  <a:pt x="53832" y="31554"/>
                </a:lnTo>
                <a:lnTo>
                  <a:pt x="55159" y="38118"/>
                </a:lnTo>
                <a:lnTo>
                  <a:pt x="59138" y="46007"/>
                </a:lnTo>
                <a:lnTo>
                  <a:pt x="61791" y="52583"/>
                </a:lnTo>
                <a:lnTo>
                  <a:pt x="63118" y="57834"/>
                </a:lnTo>
                <a:lnTo>
                  <a:pt x="39462" y="57834"/>
                </a:lnTo>
                <a:lnTo>
                  <a:pt x="39462" y="60471"/>
                </a:lnTo>
                <a:lnTo>
                  <a:pt x="43331" y="63097"/>
                </a:lnTo>
                <a:lnTo>
                  <a:pt x="45984" y="68349"/>
                </a:lnTo>
                <a:lnTo>
                  <a:pt x="45984" y="72298"/>
                </a:lnTo>
                <a:lnTo>
                  <a:pt x="42005" y="73611"/>
                </a:lnTo>
                <a:lnTo>
                  <a:pt x="36809" y="74924"/>
                </a:lnTo>
                <a:lnTo>
                  <a:pt x="32830" y="76237"/>
                </a:lnTo>
                <a:lnTo>
                  <a:pt x="27634" y="77550"/>
                </a:lnTo>
                <a:lnTo>
                  <a:pt x="18460" y="78874"/>
                </a:lnTo>
                <a:lnTo>
                  <a:pt x="15807" y="78874"/>
                </a:lnTo>
                <a:lnTo>
                  <a:pt x="0" y="86752"/>
                </a:lnTo>
                <a:lnTo>
                  <a:pt x="309954" y="90701"/>
                </a:lnTo>
                <a:lnTo>
                  <a:pt x="141579" y="22352"/>
                </a:lnTo>
                <a:lnTo>
                  <a:pt x="97164" y="22352"/>
                </a:lnTo>
                <a:lnTo>
                  <a:pt x="94622" y="21039"/>
                </a:lnTo>
                <a:lnTo>
                  <a:pt x="89316" y="19715"/>
                </a:lnTo>
                <a:lnTo>
                  <a:pt x="82794" y="17090"/>
                </a:lnTo>
                <a:close/>
              </a:path>
              <a:path w="310515" h="90804">
                <a:moveTo>
                  <a:pt x="108992" y="0"/>
                </a:moveTo>
                <a:lnTo>
                  <a:pt x="99817" y="0"/>
                </a:lnTo>
                <a:lnTo>
                  <a:pt x="99817" y="2636"/>
                </a:lnTo>
                <a:lnTo>
                  <a:pt x="98491" y="6575"/>
                </a:lnTo>
                <a:lnTo>
                  <a:pt x="98491" y="11838"/>
                </a:lnTo>
                <a:lnTo>
                  <a:pt x="97164" y="17090"/>
                </a:lnTo>
                <a:lnTo>
                  <a:pt x="97164" y="22352"/>
                </a:lnTo>
                <a:lnTo>
                  <a:pt x="141579" y="22352"/>
                </a:lnTo>
                <a:lnTo>
                  <a:pt x="122146" y="14464"/>
                </a:lnTo>
                <a:lnTo>
                  <a:pt x="119493" y="9201"/>
                </a:lnTo>
                <a:lnTo>
                  <a:pt x="112971" y="2636"/>
                </a:lnTo>
                <a:lnTo>
                  <a:pt x="108992" y="0"/>
                </a:lnTo>
                <a:close/>
              </a:path>
            </a:pathLst>
          </a:custGeom>
          <a:solidFill>
            <a:srgbClr val="D1BCBC"/>
          </a:solidFill>
        </p:spPr>
        <p:txBody>
          <a:bodyPr wrap="square" lIns="0" tIns="0" rIns="0" bIns="0" rtlCol="0"/>
          <a:lstStyle/>
          <a:p>
            <a:endParaRPr/>
          </a:p>
        </p:txBody>
      </p:sp>
      <p:sp>
        <p:nvSpPr>
          <p:cNvPr id="17" name="object 17"/>
          <p:cNvSpPr/>
          <p:nvPr/>
        </p:nvSpPr>
        <p:spPr>
          <a:xfrm>
            <a:off x="7552471" y="5483081"/>
            <a:ext cx="399415" cy="297180"/>
          </a:xfrm>
          <a:custGeom>
            <a:avLst/>
            <a:gdLst/>
            <a:ahLst/>
            <a:cxnLst/>
            <a:rect l="l" t="t" r="r" b="b"/>
            <a:pathLst>
              <a:path w="399415" h="297179">
                <a:moveTo>
                  <a:pt x="392223" y="203745"/>
                </a:moveTo>
                <a:lnTo>
                  <a:pt x="98491" y="203745"/>
                </a:lnTo>
                <a:lnTo>
                  <a:pt x="107665" y="206371"/>
                </a:lnTo>
                <a:lnTo>
                  <a:pt x="112971" y="210310"/>
                </a:lnTo>
                <a:lnTo>
                  <a:pt x="115624" y="215572"/>
                </a:lnTo>
                <a:lnTo>
                  <a:pt x="111645" y="223461"/>
                </a:lnTo>
                <a:lnTo>
                  <a:pt x="111645" y="227400"/>
                </a:lnTo>
                <a:lnTo>
                  <a:pt x="116951" y="232651"/>
                </a:lnTo>
                <a:lnTo>
                  <a:pt x="122146" y="236601"/>
                </a:lnTo>
                <a:lnTo>
                  <a:pt x="129995" y="239227"/>
                </a:lnTo>
                <a:lnTo>
                  <a:pt x="136627" y="243177"/>
                </a:lnTo>
                <a:lnTo>
                  <a:pt x="145802" y="247116"/>
                </a:lnTo>
                <a:lnTo>
                  <a:pt x="152324" y="249741"/>
                </a:lnTo>
                <a:lnTo>
                  <a:pt x="162825" y="255004"/>
                </a:lnTo>
                <a:lnTo>
                  <a:pt x="164151" y="255004"/>
                </a:lnTo>
                <a:lnTo>
                  <a:pt x="292930" y="297062"/>
                </a:lnTo>
                <a:lnTo>
                  <a:pt x="399270" y="208997"/>
                </a:lnTo>
                <a:lnTo>
                  <a:pt x="395401" y="206371"/>
                </a:lnTo>
                <a:lnTo>
                  <a:pt x="392223" y="203745"/>
                </a:lnTo>
                <a:close/>
              </a:path>
              <a:path w="399415" h="297179">
                <a:moveTo>
                  <a:pt x="17133" y="109104"/>
                </a:moveTo>
                <a:lnTo>
                  <a:pt x="3979" y="114356"/>
                </a:lnTo>
                <a:lnTo>
                  <a:pt x="15807" y="124870"/>
                </a:lnTo>
                <a:lnTo>
                  <a:pt x="0" y="138022"/>
                </a:lnTo>
                <a:lnTo>
                  <a:pt x="17133" y="138022"/>
                </a:lnTo>
                <a:lnTo>
                  <a:pt x="15807" y="140648"/>
                </a:lnTo>
                <a:lnTo>
                  <a:pt x="13154" y="144586"/>
                </a:lnTo>
                <a:lnTo>
                  <a:pt x="9174" y="149849"/>
                </a:lnTo>
                <a:lnTo>
                  <a:pt x="10501" y="156425"/>
                </a:lnTo>
                <a:lnTo>
                  <a:pt x="14480" y="160363"/>
                </a:lnTo>
                <a:lnTo>
                  <a:pt x="22329" y="162989"/>
                </a:lnTo>
                <a:lnTo>
                  <a:pt x="28961" y="162989"/>
                </a:lnTo>
                <a:lnTo>
                  <a:pt x="32830" y="164302"/>
                </a:lnTo>
                <a:lnTo>
                  <a:pt x="31503" y="165626"/>
                </a:lnTo>
                <a:lnTo>
                  <a:pt x="28961" y="168252"/>
                </a:lnTo>
                <a:lnTo>
                  <a:pt x="24982" y="170878"/>
                </a:lnTo>
                <a:lnTo>
                  <a:pt x="26308" y="176141"/>
                </a:lnTo>
                <a:lnTo>
                  <a:pt x="31503" y="181392"/>
                </a:lnTo>
                <a:lnTo>
                  <a:pt x="38136" y="185342"/>
                </a:lnTo>
                <a:lnTo>
                  <a:pt x="44658" y="187968"/>
                </a:lnTo>
                <a:lnTo>
                  <a:pt x="47311" y="190594"/>
                </a:lnTo>
                <a:lnTo>
                  <a:pt x="34156" y="198482"/>
                </a:lnTo>
                <a:lnTo>
                  <a:pt x="34156" y="201108"/>
                </a:lnTo>
                <a:lnTo>
                  <a:pt x="35483" y="206371"/>
                </a:lnTo>
                <a:lnTo>
                  <a:pt x="39462" y="211623"/>
                </a:lnTo>
                <a:lnTo>
                  <a:pt x="45984" y="215572"/>
                </a:lnTo>
                <a:lnTo>
                  <a:pt x="48637" y="214259"/>
                </a:lnTo>
                <a:lnTo>
                  <a:pt x="53832" y="214259"/>
                </a:lnTo>
                <a:lnTo>
                  <a:pt x="60465" y="211623"/>
                </a:lnTo>
                <a:lnTo>
                  <a:pt x="65660" y="210310"/>
                </a:lnTo>
                <a:lnTo>
                  <a:pt x="70966" y="207684"/>
                </a:lnTo>
                <a:lnTo>
                  <a:pt x="76162" y="205058"/>
                </a:lnTo>
                <a:lnTo>
                  <a:pt x="82794" y="203745"/>
                </a:lnTo>
                <a:lnTo>
                  <a:pt x="392223" y="203745"/>
                </a:lnTo>
                <a:lnTo>
                  <a:pt x="387442" y="199795"/>
                </a:lnTo>
                <a:lnTo>
                  <a:pt x="380920" y="194544"/>
                </a:lnTo>
                <a:lnTo>
                  <a:pt x="375614" y="189281"/>
                </a:lnTo>
                <a:lnTo>
                  <a:pt x="367766" y="184018"/>
                </a:lnTo>
                <a:lnTo>
                  <a:pt x="361244" y="178766"/>
                </a:lnTo>
                <a:lnTo>
                  <a:pt x="349361" y="170878"/>
                </a:lnTo>
                <a:lnTo>
                  <a:pt x="129995" y="170878"/>
                </a:lnTo>
                <a:lnTo>
                  <a:pt x="49964" y="161676"/>
                </a:lnTo>
                <a:lnTo>
                  <a:pt x="47311" y="131446"/>
                </a:lnTo>
                <a:lnTo>
                  <a:pt x="28961" y="124870"/>
                </a:lnTo>
                <a:lnTo>
                  <a:pt x="30177" y="111730"/>
                </a:lnTo>
                <a:lnTo>
                  <a:pt x="17133" y="109104"/>
                </a:lnTo>
                <a:close/>
              </a:path>
              <a:path w="399415" h="297179">
                <a:moveTo>
                  <a:pt x="141822" y="0"/>
                </a:moveTo>
                <a:lnTo>
                  <a:pt x="129995" y="170878"/>
                </a:lnTo>
                <a:lnTo>
                  <a:pt x="349361" y="170878"/>
                </a:lnTo>
                <a:lnTo>
                  <a:pt x="345437" y="168252"/>
                </a:lnTo>
                <a:lnTo>
                  <a:pt x="343148" y="166939"/>
                </a:lnTo>
                <a:lnTo>
                  <a:pt x="266622" y="166939"/>
                </a:lnTo>
                <a:lnTo>
                  <a:pt x="260100" y="164302"/>
                </a:lnTo>
                <a:lnTo>
                  <a:pt x="257447" y="161676"/>
                </a:lnTo>
                <a:lnTo>
                  <a:pt x="256121" y="156425"/>
                </a:lnTo>
                <a:lnTo>
                  <a:pt x="256121" y="149849"/>
                </a:lnTo>
                <a:lnTo>
                  <a:pt x="257447" y="143273"/>
                </a:lnTo>
                <a:lnTo>
                  <a:pt x="257447" y="138022"/>
                </a:lnTo>
                <a:lnTo>
                  <a:pt x="253468" y="127507"/>
                </a:lnTo>
                <a:lnTo>
                  <a:pt x="251288" y="124870"/>
                </a:lnTo>
                <a:lnTo>
                  <a:pt x="190460" y="124870"/>
                </a:lnTo>
                <a:lnTo>
                  <a:pt x="189133" y="120932"/>
                </a:lnTo>
                <a:lnTo>
                  <a:pt x="190460" y="115669"/>
                </a:lnTo>
                <a:lnTo>
                  <a:pt x="190460" y="109104"/>
                </a:lnTo>
                <a:lnTo>
                  <a:pt x="189133" y="102529"/>
                </a:lnTo>
                <a:lnTo>
                  <a:pt x="183938" y="94640"/>
                </a:lnTo>
                <a:lnTo>
                  <a:pt x="179959" y="89388"/>
                </a:lnTo>
                <a:lnTo>
                  <a:pt x="174653" y="81500"/>
                </a:lnTo>
                <a:lnTo>
                  <a:pt x="170784" y="74924"/>
                </a:lnTo>
                <a:lnTo>
                  <a:pt x="170784" y="65723"/>
                </a:lnTo>
                <a:lnTo>
                  <a:pt x="173437" y="57834"/>
                </a:lnTo>
                <a:lnTo>
                  <a:pt x="175979" y="48633"/>
                </a:lnTo>
                <a:lnTo>
                  <a:pt x="177306" y="42068"/>
                </a:lnTo>
                <a:lnTo>
                  <a:pt x="177306" y="36805"/>
                </a:lnTo>
                <a:lnTo>
                  <a:pt x="174653" y="32867"/>
                </a:lnTo>
                <a:lnTo>
                  <a:pt x="169457" y="28917"/>
                </a:lnTo>
                <a:lnTo>
                  <a:pt x="162825" y="22352"/>
                </a:lnTo>
                <a:lnTo>
                  <a:pt x="154977" y="15777"/>
                </a:lnTo>
                <a:lnTo>
                  <a:pt x="148455" y="7888"/>
                </a:lnTo>
                <a:lnTo>
                  <a:pt x="143149" y="2636"/>
                </a:lnTo>
                <a:lnTo>
                  <a:pt x="141822" y="0"/>
                </a:lnTo>
                <a:close/>
              </a:path>
              <a:path w="399415" h="297179">
                <a:moveTo>
                  <a:pt x="298126" y="147223"/>
                </a:moveTo>
                <a:lnTo>
                  <a:pt x="288951" y="147223"/>
                </a:lnTo>
                <a:lnTo>
                  <a:pt x="286298" y="148536"/>
                </a:lnTo>
                <a:lnTo>
                  <a:pt x="281103" y="149849"/>
                </a:lnTo>
                <a:lnTo>
                  <a:pt x="278450" y="153788"/>
                </a:lnTo>
                <a:lnTo>
                  <a:pt x="275797" y="159051"/>
                </a:lnTo>
                <a:lnTo>
                  <a:pt x="275797" y="164302"/>
                </a:lnTo>
                <a:lnTo>
                  <a:pt x="270601" y="166939"/>
                </a:lnTo>
                <a:lnTo>
                  <a:pt x="343148" y="166939"/>
                </a:lnTo>
                <a:lnTo>
                  <a:pt x="336262" y="162989"/>
                </a:lnTo>
                <a:lnTo>
                  <a:pt x="329630" y="157738"/>
                </a:lnTo>
                <a:lnTo>
                  <a:pt x="320455" y="153788"/>
                </a:lnTo>
                <a:lnTo>
                  <a:pt x="313933" y="149849"/>
                </a:lnTo>
                <a:lnTo>
                  <a:pt x="307301" y="148536"/>
                </a:lnTo>
                <a:lnTo>
                  <a:pt x="303432" y="148536"/>
                </a:lnTo>
                <a:lnTo>
                  <a:pt x="298126" y="147223"/>
                </a:lnTo>
                <a:close/>
              </a:path>
              <a:path w="399415" h="297179">
                <a:moveTo>
                  <a:pt x="228596" y="103842"/>
                </a:moveTo>
                <a:lnTo>
                  <a:pt x="218095" y="106467"/>
                </a:lnTo>
                <a:lnTo>
                  <a:pt x="215442" y="111730"/>
                </a:lnTo>
                <a:lnTo>
                  <a:pt x="207483" y="115669"/>
                </a:lnTo>
                <a:lnTo>
                  <a:pt x="199635" y="120932"/>
                </a:lnTo>
                <a:lnTo>
                  <a:pt x="193113" y="122245"/>
                </a:lnTo>
                <a:lnTo>
                  <a:pt x="190460" y="124870"/>
                </a:lnTo>
                <a:lnTo>
                  <a:pt x="251288" y="124870"/>
                </a:lnTo>
                <a:lnTo>
                  <a:pt x="246946" y="119619"/>
                </a:lnTo>
                <a:lnTo>
                  <a:pt x="239097" y="111730"/>
                </a:lnTo>
                <a:lnTo>
                  <a:pt x="233792" y="107791"/>
                </a:lnTo>
                <a:lnTo>
                  <a:pt x="228596" y="103842"/>
                </a:lnTo>
                <a:close/>
              </a:path>
            </a:pathLst>
          </a:custGeom>
          <a:solidFill>
            <a:srgbClr val="D1BCBC"/>
          </a:solidFill>
        </p:spPr>
        <p:txBody>
          <a:bodyPr wrap="square" lIns="0" tIns="0" rIns="0" bIns="0" rtlCol="0"/>
          <a:lstStyle/>
          <a:p>
            <a:endParaRPr/>
          </a:p>
        </p:txBody>
      </p:sp>
      <p:sp>
        <p:nvSpPr>
          <p:cNvPr id="18" name="object 18"/>
          <p:cNvSpPr/>
          <p:nvPr/>
        </p:nvSpPr>
        <p:spPr>
          <a:xfrm>
            <a:off x="6237775" y="4167357"/>
            <a:ext cx="2441651" cy="536308"/>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6262735" y="4787740"/>
            <a:ext cx="1961514" cy="0"/>
          </a:xfrm>
          <a:custGeom>
            <a:avLst/>
            <a:gdLst/>
            <a:ahLst/>
            <a:cxnLst/>
            <a:rect l="l" t="t" r="r" b="b"/>
            <a:pathLst>
              <a:path w="1961515">
                <a:moveTo>
                  <a:pt x="0" y="0"/>
                </a:moveTo>
                <a:lnTo>
                  <a:pt x="1960935" y="0"/>
                </a:lnTo>
              </a:path>
            </a:pathLst>
          </a:custGeom>
          <a:ln w="22232">
            <a:solidFill>
              <a:srgbClr val="8F8273"/>
            </a:solidFill>
          </a:ln>
        </p:spPr>
        <p:txBody>
          <a:bodyPr wrap="square" lIns="0" tIns="0" rIns="0" bIns="0" rtlCol="0"/>
          <a:lstStyle/>
          <a:p>
            <a:endParaRPr/>
          </a:p>
        </p:txBody>
      </p:sp>
      <p:sp>
        <p:nvSpPr>
          <p:cNvPr id="20" name="object 20"/>
          <p:cNvSpPr/>
          <p:nvPr/>
        </p:nvSpPr>
        <p:spPr>
          <a:xfrm>
            <a:off x="5900234" y="4645746"/>
            <a:ext cx="2020003" cy="1301325"/>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254344" y="4225170"/>
            <a:ext cx="97155" cy="200025"/>
          </a:xfrm>
          <a:custGeom>
            <a:avLst/>
            <a:gdLst/>
            <a:ahLst/>
            <a:cxnLst/>
            <a:rect l="l" t="t" r="r" b="b"/>
            <a:pathLst>
              <a:path w="97154" h="200025">
                <a:moveTo>
                  <a:pt x="2652" y="0"/>
                </a:moveTo>
                <a:lnTo>
                  <a:pt x="0" y="28906"/>
                </a:lnTo>
                <a:lnTo>
                  <a:pt x="2652" y="43359"/>
                </a:lnTo>
                <a:lnTo>
                  <a:pt x="6521" y="86718"/>
                </a:lnTo>
                <a:lnTo>
                  <a:pt x="10501" y="177409"/>
                </a:lnTo>
                <a:lnTo>
                  <a:pt x="36809" y="193186"/>
                </a:lnTo>
                <a:lnTo>
                  <a:pt x="82794" y="199806"/>
                </a:lnTo>
                <a:lnTo>
                  <a:pt x="97164" y="197158"/>
                </a:lnTo>
                <a:lnTo>
                  <a:pt x="94511" y="195834"/>
                </a:lnTo>
                <a:lnTo>
                  <a:pt x="89316" y="191973"/>
                </a:lnTo>
                <a:lnTo>
                  <a:pt x="85336" y="188001"/>
                </a:lnTo>
                <a:lnTo>
                  <a:pt x="81467" y="184029"/>
                </a:lnTo>
                <a:lnTo>
                  <a:pt x="76162" y="178733"/>
                </a:lnTo>
                <a:lnTo>
                  <a:pt x="70966" y="172224"/>
                </a:lnTo>
                <a:lnTo>
                  <a:pt x="57812" y="153799"/>
                </a:lnTo>
                <a:lnTo>
                  <a:pt x="51180" y="143318"/>
                </a:lnTo>
                <a:lnTo>
                  <a:pt x="44658" y="134050"/>
                </a:lnTo>
                <a:lnTo>
                  <a:pt x="39352" y="124893"/>
                </a:lnTo>
                <a:lnTo>
                  <a:pt x="35483" y="118273"/>
                </a:lnTo>
                <a:lnTo>
                  <a:pt x="31503" y="114411"/>
                </a:lnTo>
                <a:lnTo>
                  <a:pt x="31503" y="97310"/>
                </a:lnTo>
                <a:lnTo>
                  <a:pt x="40678" y="47331"/>
                </a:lnTo>
                <a:lnTo>
                  <a:pt x="2652" y="0"/>
                </a:lnTo>
                <a:close/>
              </a:path>
            </a:pathLst>
          </a:custGeom>
          <a:solidFill>
            <a:srgbClr val="E6E6FF"/>
          </a:solidFill>
        </p:spPr>
        <p:txBody>
          <a:bodyPr wrap="square" lIns="0" tIns="0" rIns="0" bIns="0" rtlCol="0"/>
          <a:lstStyle/>
          <a:p>
            <a:endParaRPr/>
          </a:p>
        </p:txBody>
      </p:sp>
      <p:sp>
        <p:nvSpPr>
          <p:cNvPr id="22" name="object 22"/>
          <p:cNvSpPr/>
          <p:nvPr/>
        </p:nvSpPr>
        <p:spPr>
          <a:xfrm>
            <a:off x="7256998" y="4268529"/>
            <a:ext cx="71120" cy="142240"/>
          </a:xfrm>
          <a:custGeom>
            <a:avLst/>
            <a:gdLst/>
            <a:ahLst/>
            <a:cxnLst/>
            <a:rect l="l" t="t" r="r" b="b"/>
            <a:pathLst>
              <a:path w="71120" h="142239">
                <a:moveTo>
                  <a:pt x="63149" y="134050"/>
                </a:moveTo>
                <a:lnTo>
                  <a:pt x="35483" y="134050"/>
                </a:lnTo>
                <a:lnTo>
                  <a:pt x="70856" y="141994"/>
                </a:lnTo>
                <a:lnTo>
                  <a:pt x="63149" y="134050"/>
                </a:lnTo>
                <a:close/>
              </a:path>
              <a:path w="71120" h="142239">
                <a:moveTo>
                  <a:pt x="24982" y="0"/>
                </a:moveTo>
                <a:lnTo>
                  <a:pt x="10501" y="1323"/>
                </a:lnTo>
                <a:lnTo>
                  <a:pt x="0" y="39497"/>
                </a:lnTo>
                <a:lnTo>
                  <a:pt x="0" y="99958"/>
                </a:lnTo>
                <a:lnTo>
                  <a:pt x="2652" y="109115"/>
                </a:lnTo>
                <a:lnTo>
                  <a:pt x="3868" y="117059"/>
                </a:lnTo>
                <a:lnTo>
                  <a:pt x="6521" y="124893"/>
                </a:lnTo>
                <a:lnTo>
                  <a:pt x="6521" y="128864"/>
                </a:lnTo>
                <a:lnTo>
                  <a:pt x="7848" y="134050"/>
                </a:lnTo>
                <a:lnTo>
                  <a:pt x="10501" y="139346"/>
                </a:lnTo>
                <a:lnTo>
                  <a:pt x="35483" y="134050"/>
                </a:lnTo>
                <a:lnTo>
                  <a:pt x="63149" y="134050"/>
                </a:lnTo>
                <a:lnTo>
                  <a:pt x="23655" y="93338"/>
                </a:lnTo>
                <a:lnTo>
                  <a:pt x="24982" y="0"/>
                </a:lnTo>
                <a:close/>
              </a:path>
            </a:pathLst>
          </a:custGeom>
          <a:solidFill>
            <a:srgbClr val="B8B8D9"/>
          </a:solidFill>
        </p:spPr>
        <p:txBody>
          <a:bodyPr wrap="square" lIns="0" tIns="0" rIns="0" bIns="0" rtlCol="0"/>
          <a:lstStyle/>
          <a:p>
            <a:endParaRPr/>
          </a:p>
        </p:txBody>
      </p:sp>
      <p:sp>
        <p:nvSpPr>
          <p:cNvPr id="23" name="object 23"/>
          <p:cNvSpPr/>
          <p:nvPr/>
        </p:nvSpPr>
        <p:spPr>
          <a:xfrm>
            <a:off x="7258324" y="4222522"/>
            <a:ext cx="41275" cy="102870"/>
          </a:xfrm>
          <a:custGeom>
            <a:avLst/>
            <a:gdLst/>
            <a:ahLst/>
            <a:cxnLst/>
            <a:rect l="l" t="t" r="r" b="b"/>
            <a:pathLst>
              <a:path w="41275" h="102870">
                <a:moveTo>
                  <a:pt x="0" y="0"/>
                </a:moveTo>
                <a:lnTo>
                  <a:pt x="9174" y="30230"/>
                </a:lnTo>
                <a:lnTo>
                  <a:pt x="9174" y="65756"/>
                </a:lnTo>
                <a:lnTo>
                  <a:pt x="27524" y="102606"/>
                </a:lnTo>
                <a:lnTo>
                  <a:pt x="36699" y="89366"/>
                </a:lnTo>
                <a:lnTo>
                  <a:pt x="36699" y="85505"/>
                </a:lnTo>
                <a:lnTo>
                  <a:pt x="38025" y="78885"/>
                </a:lnTo>
                <a:lnTo>
                  <a:pt x="38025" y="73589"/>
                </a:lnTo>
                <a:lnTo>
                  <a:pt x="39352" y="67080"/>
                </a:lnTo>
                <a:lnTo>
                  <a:pt x="40678" y="61784"/>
                </a:lnTo>
                <a:lnTo>
                  <a:pt x="40678" y="51303"/>
                </a:lnTo>
                <a:lnTo>
                  <a:pt x="39352" y="44683"/>
                </a:lnTo>
                <a:lnTo>
                  <a:pt x="38025" y="39497"/>
                </a:lnTo>
                <a:lnTo>
                  <a:pt x="36699" y="36850"/>
                </a:lnTo>
                <a:lnTo>
                  <a:pt x="34156" y="30230"/>
                </a:lnTo>
                <a:lnTo>
                  <a:pt x="34156" y="28906"/>
                </a:lnTo>
                <a:lnTo>
                  <a:pt x="0" y="0"/>
                </a:lnTo>
                <a:close/>
              </a:path>
            </a:pathLst>
          </a:custGeom>
          <a:solidFill>
            <a:srgbClr val="5E75FB"/>
          </a:solidFill>
        </p:spPr>
        <p:txBody>
          <a:bodyPr wrap="square" lIns="0" tIns="0" rIns="0" bIns="0" rtlCol="0"/>
          <a:lstStyle/>
          <a:p>
            <a:endParaRPr/>
          </a:p>
        </p:txBody>
      </p:sp>
      <p:sp>
        <p:nvSpPr>
          <p:cNvPr id="24" name="object 24"/>
          <p:cNvSpPr/>
          <p:nvPr/>
        </p:nvSpPr>
        <p:spPr>
          <a:xfrm>
            <a:off x="7280654" y="4311889"/>
            <a:ext cx="27940" cy="63500"/>
          </a:xfrm>
          <a:custGeom>
            <a:avLst/>
            <a:gdLst/>
            <a:ahLst/>
            <a:cxnLst/>
            <a:rect l="l" t="t" r="r" b="b"/>
            <a:pathLst>
              <a:path w="27940" h="63500">
                <a:moveTo>
                  <a:pt x="0" y="0"/>
                </a:moveTo>
                <a:lnTo>
                  <a:pt x="3868" y="25044"/>
                </a:lnTo>
                <a:lnTo>
                  <a:pt x="27524" y="63108"/>
                </a:lnTo>
                <a:lnTo>
                  <a:pt x="10501" y="26368"/>
                </a:lnTo>
                <a:lnTo>
                  <a:pt x="5195" y="6619"/>
                </a:lnTo>
                <a:lnTo>
                  <a:pt x="0" y="0"/>
                </a:lnTo>
                <a:close/>
              </a:path>
            </a:pathLst>
          </a:custGeom>
          <a:solidFill>
            <a:srgbClr val="FF3300"/>
          </a:solidFill>
        </p:spPr>
        <p:txBody>
          <a:bodyPr wrap="square" lIns="0" tIns="0" rIns="0" bIns="0" rtlCol="0"/>
          <a:lstStyle/>
          <a:p>
            <a:endParaRPr/>
          </a:p>
        </p:txBody>
      </p:sp>
      <p:sp>
        <p:nvSpPr>
          <p:cNvPr id="25" name="object 25"/>
          <p:cNvSpPr/>
          <p:nvPr/>
        </p:nvSpPr>
        <p:spPr>
          <a:xfrm>
            <a:off x="7317352" y="4385589"/>
            <a:ext cx="41275" cy="36830"/>
          </a:xfrm>
          <a:custGeom>
            <a:avLst/>
            <a:gdLst/>
            <a:ahLst/>
            <a:cxnLst/>
            <a:rect l="l" t="t" r="r" b="b"/>
            <a:pathLst>
              <a:path w="41275" h="36829">
                <a:moveTo>
                  <a:pt x="0" y="0"/>
                </a:moveTo>
                <a:lnTo>
                  <a:pt x="15807" y="23610"/>
                </a:lnTo>
                <a:lnTo>
                  <a:pt x="31503" y="36739"/>
                </a:lnTo>
                <a:lnTo>
                  <a:pt x="40789" y="31554"/>
                </a:lnTo>
                <a:lnTo>
                  <a:pt x="38136" y="28906"/>
                </a:lnTo>
                <a:lnTo>
                  <a:pt x="32830" y="26258"/>
                </a:lnTo>
                <a:lnTo>
                  <a:pt x="26308" y="22286"/>
                </a:lnTo>
                <a:lnTo>
                  <a:pt x="19786" y="16990"/>
                </a:lnTo>
                <a:lnTo>
                  <a:pt x="10501" y="10481"/>
                </a:lnTo>
                <a:lnTo>
                  <a:pt x="5305" y="5185"/>
                </a:lnTo>
                <a:lnTo>
                  <a:pt x="1326" y="1323"/>
                </a:lnTo>
                <a:lnTo>
                  <a:pt x="0" y="0"/>
                </a:lnTo>
                <a:close/>
              </a:path>
            </a:pathLst>
          </a:custGeom>
          <a:solidFill>
            <a:srgbClr val="FF3300"/>
          </a:solidFill>
        </p:spPr>
        <p:txBody>
          <a:bodyPr wrap="square" lIns="0" tIns="0" rIns="0" bIns="0" rtlCol="0"/>
          <a:lstStyle/>
          <a:p>
            <a:endParaRPr/>
          </a:p>
        </p:txBody>
      </p:sp>
      <p:sp>
        <p:nvSpPr>
          <p:cNvPr id="26" name="object 26"/>
          <p:cNvSpPr/>
          <p:nvPr/>
        </p:nvSpPr>
        <p:spPr>
          <a:xfrm>
            <a:off x="7264846" y="4288278"/>
            <a:ext cx="50165" cy="120014"/>
          </a:xfrm>
          <a:custGeom>
            <a:avLst/>
            <a:gdLst/>
            <a:ahLst/>
            <a:cxnLst/>
            <a:rect l="l" t="t" r="r" b="b"/>
            <a:pathLst>
              <a:path w="50165" h="120014">
                <a:moveTo>
                  <a:pt x="0" y="0"/>
                </a:moveTo>
                <a:lnTo>
                  <a:pt x="5305" y="43359"/>
                </a:lnTo>
                <a:lnTo>
                  <a:pt x="11827" y="74913"/>
                </a:lnTo>
                <a:lnTo>
                  <a:pt x="38136" y="115625"/>
                </a:lnTo>
                <a:lnTo>
                  <a:pt x="49964" y="119597"/>
                </a:lnTo>
                <a:lnTo>
                  <a:pt x="47311" y="116949"/>
                </a:lnTo>
                <a:lnTo>
                  <a:pt x="45984" y="113087"/>
                </a:lnTo>
                <a:lnTo>
                  <a:pt x="42005" y="107791"/>
                </a:lnTo>
                <a:lnTo>
                  <a:pt x="38136" y="102496"/>
                </a:lnTo>
                <a:lnTo>
                  <a:pt x="32830" y="94662"/>
                </a:lnTo>
                <a:lnTo>
                  <a:pt x="27634" y="86718"/>
                </a:lnTo>
                <a:lnTo>
                  <a:pt x="22329" y="78885"/>
                </a:lnTo>
                <a:lnTo>
                  <a:pt x="19676" y="73589"/>
                </a:lnTo>
                <a:lnTo>
                  <a:pt x="15807" y="64432"/>
                </a:lnTo>
                <a:lnTo>
                  <a:pt x="10501" y="53840"/>
                </a:lnTo>
                <a:lnTo>
                  <a:pt x="9174" y="51303"/>
                </a:lnTo>
                <a:lnTo>
                  <a:pt x="9174" y="13129"/>
                </a:lnTo>
                <a:lnTo>
                  <a:pt x="0" y="0"/>
                </a:lnTo>
                <a:close/>
              </a:path>
            </a:pathLst>
          </a:custGeom>
          <a:solidFill>
            <a:srgbClr val="AC0000"/>
          </a:solidFill>
        </p:spPr>
        <p:txBody>
          <a:bodyPr wrap="square" lIns="0" tIns="0" rIns="0" bIns="0" rtlCol="0"/>
          <a:lstStyle/>
          <a:p>
            <a:endParaRPr/>
          </a:p>
        </p:txBody>
      </p:sp>
      <p:sp>
        <p:nvSpPr>
          <p:cNvPr id="27" name="object 27"/>
          <p:cNvSpPr/>
          <p:nvPr/>
        </p:nvSpPr>
        <p:spPr>
          <a:xfrm>
            <a:off x="7254344" y="4268529"/>
            <a:ext cx="36830" cy="135890"/>
          </a:xfrm>
          <a:custGeom>
            <a:avLst/>
            <a:gdLst/>
            <a:ahLst/>
            <a:cxnLst/>
            <a:rect l="l" t="t" r="r" b="b"/>
            <a:pathLst>
              <a:path w="36829" h="135889">
                <a:moveTo>
                  <a:pt x="13154" y="0"/>
                </a:moveTo>
                <a:lnTo>
                  <a:pt x="0" y="30230"/>
                </a:lnTo>
                <a:lnTo>
                  <a:pt x="1326" y="69728"/>
                </a:lnTo>
                <a:lnTo>
                  <a:pt x="10501" y="102606"/>
                </a:lnTo>
                <a:lnTo>
                  <a:pt x="22329" y="135374"/>
                </a:lnTo>
                <a:lnTo>
                  <a:pt x="36809" y="132836"/>
                </a:lnTo>
                <a:lnTo>
                  <a:pt x="15807" y="97310"/>
                </a:lnTo>
                <a:lnTo>
                  <a:pt x="7848" y="59136"/>
                </a:lnTo>
                <a:lnTo>
                  <a:pt x="6521" y="30230"/>
                </a:lnTo>
                <a:lnTo>
                  <a:pt x="13154" y="0"/>
                </a:lnTo>
                <a:close/>
              </a:path>
            </a:pathLst>
          </a:custGeom>
          <a:solidFill>
            <a:srgbClr val="AC0000"/>
          </a:solidFill>
        </p:spPr>
        <p:txBody>
          <a:bodyPr wrap="square" lIns="0" tIns="0" rIns="0" bIns="0" rtlCol="0"/>
          <a:lstStyle/>
          <a:p>
            <a:endParaRPr/>
          </a:p>
        </p:txBody>
      </p:sp>
      <p:sp>
        <p:nvSpPr>
          <p:cNvPr id="28" name="object 28"/>
          <p:cNvSpPr/>
          <p:nvPr/>
        </p:nvSpPr>
        <p:spPr>
          <a:xfrm>
            <a:off x="7254344" y="4218660"/>
            <a:ext cx="8255" cy="58419"/>
          </a:xfrm>
          <a:custGeom>
            <a:avLst/>
            <a:gdLst/>
            <a:ahLst/>
            <a:cxnLst/>
            <a:rect l="l" t="t" r="r" b="b"/>
            <a:pathLst>
              <a:path w="8254" h="58420">
                <a:moveTo>
                  <a:pt x="0" y="0"/>
                </a:moveTo>
                <a:lnTo>
                  <a:pt x="0" y="57812"/>
                </a:lnTo>
                <a:lnTo>
                  <a:pt x="7848" y="32767"/>
                </a:lnTo>
                <a:lnTo>
                  <a:pt x="2652" y="3861"/>
                </a:lnTo>
                <a:lnTo>
                  <a:pt x="0" y="0"/>
                </a:lnTo>
                <a:close/>
              </a:path>
            </a:pathLst>
          </a:custGeom>
          <a:solidFill>
            <a:srgbClr val="FF3300"/>
          </a:solidFill>
        </p:spPr>
        <p:txBody>
          <a:bodyPr wrap="square" lIns="0" tIns="0" rIns="0" bIns="0" rtlCol="0"/>
          <a:lstStyle/>
          <a:p>
            <a:endParaRPr/>
          </a:p>
        </p:txBody>
      </p:sp>
      <p:sp>
        <p:nvSpPr>
          <p:cNvPr id="29" name="object 29"/>
          <p:cNvSpPr/>
          <p:nvPr/>
        </p:nvSpPr>
        <p:spPr>
          <a:xfrm>
            <a:off x="7260866" y="4226494"/>
            <a:ext cx="25400" cy="79375"/>
          </a:xfrm>
          <a:custGeom>
            <a:avLst/>
            <a:gdLst/>
            <a:ahLst/>
            <a:cxnLst/>
            <a:rect l="l" t="t" r="r" b="b"/>
            <a:pathLst>
              <a:path w="25400" h="79375">
                <a:moveTo>
                  <a:pt x="0" y="0"/>
                </a:moveTo>
                <a:lnTo>
                  <a:pt x="3979" y="22396"/>
                </a:lnTo>
                <a:lnTo>
                  <a:pt x="6632" y="63108"/>
                </a:lnTo>
                <a:lnTo>
                  <a:pt x="15807" y="78885"/>
                </a:lnTo>
                <a:lnTo>
                  <a:pt x="24982" y="53951"/>
                </a:lnTo>
                <a:lnTo>
                  <a:pt x="23655" y="49979"/>
                </a:lnTo>
                <a:lnTo>
                  <a:pt x="19786" y="40711"/>
                </a:lnTo>
                <a:lnTo>
                  <a:pt x="15807" y="32878"/>
                </a:lnTo>
                <a:lnTo>
                  <a:pt x="14480" y="27582"/>
                </a:lnTo>
                <a:lnTo>
                  <a:pt x="11827" y="21072"/>
                </a:lnTo>
                <a:lnTo>
                  <a:pt x="6632" y="11805"/>
                </a:lnTo>
                <a:lnTo>
                  <a:pt x="1326" y="2647"/>
                </a:lnTo>
                <a:lnTo>
                  <a:pt x="0" y="0"/>
                </a:lnTo>
                <a:close/>
              </a:path>
            </a:pathLst>
          </a:custGeom>
          <a:solidFill>
            <a:srgbClr val="2F46AF"/>
          </a:solidFill>
        </p:spPr>
        <p:txBody>
          <a:bodyPr wrap="square" lIns="0" tIns="0" rIns="0" bIns="0" rtlCol="0"/>
          <a:lstStyle/>
          <a:p>
            <a:endParaRPr/>
          </a:p>
        </p:txBody>
      </p:sp>
      <p:sp>
        <p:nvSpPr>
          <p:cNvPr id="30" name="object 30"/>
          <p:cNvSpPr/>
          <p:nvPr/>
        </p:nvSpPr>
        <p:spPr>
          <a:xfrm>
            <a:off x="7276674" y="4401366"/>
            <a:ext cx="31750" cy="20955"/>
          </a:xfrm>
          <a:custGeom>
            <a:avLst/>
            <a:gdLst/>
            <a:ahLst/>
            <a:cxnLst/>
            <a:rect l="l" t="t" r="r" b="b"/>
            <a:pathLst>
              <a:path w="31750" h="20954">
                <a:moveTo>
                  <a:pt x="13154" y="0"/>
                </a:moveTo>
                <a:lnTo>
                  <a:pt x="0" y="2537"/>
                </a:lnTo>
                <a:lnTo>
                  <a:pt x="31503" y="20962"/>
                </a:lnTo>
                <a:lnTo>
                  <a:pt x="13154" y="0"/>
                </a:lnTo>
                <a:close/>
              </a:path>
            </a:pathLst>
          </a:custGeom>
          <a:solidFill>
            <a:srgbClr val="FF6600"/>
          </a:solidFill>
        </p:spPr>
        <p:txBody>
          <a:bodyPr wrap="square" lIns="0" tIns="0" rIns="0" bIns="0" rtlCol="0"/>
          <a:lstStyle/>
          <a:p>
            <a:endParaRPr/>
          </a:p>
        </p:txBody>
      </p:sp>
      <p:sp>
        <p:nvSpPr>
          <p:cNvPr id="31" name="object 31"/>
          <p:cNvSpPr/>
          <p:nvPr/>
        </p:nvSpPr>
        <p:spPr>
          <a:xfrm>
            <a:off x="7302982" y="4403904"/>
            <a:ext cx="39370" cy="20320"/>
          </a:xfrm>
          <a:custGeom>
            <a:avLst/>
            <a:gdLst/>
            <a:ahLst/>
            <a:cxnLst/>
            <a:rect l="l" t="t" r="r" b="b"/>
            <a:pathLst>
              <a:path w="39370" h="20320">
                <a:moveTo>
                  <a:pt x="7848" y="0"/>
                </a:moveTo>
                <a:lnTo>
                  <a:pt x="0" y="0"/>
                </a:lnTo>
                <a:lnTo>
                  <a:pt x="14370" y="19748"/>
                </a:lnTo>
                <a:lnTo>
                  <a:pt x="39352" y="19748"/>
                </a:lnTo>
                <a:lnTo>
                  <a:pt x="15696" y="7943"/>
                </a:lnTo>
                <a:lnTo>
                  <a:pt x="7848" y="0"/>
                </a:lnTo>
                <a:close/>
              </a:path>
            </a:pathLst>
          </a:custGeom>
          <a:solidFill>
            <a:srgbClr val="FF3300"/>
          </a:solidFill>
        </p:spPr>
        <p:txBody>
          <a:bodyPr wrap="square" lIns="0" tIns="0" rIns="0" bIns="0" rtlCol="0"/>
          <a:lstStyle/>
          <a:p>
            <a:endParaRPr/>
          </a:p>
        </p:txBody>
      </p:sp>
      <p:sp>
        <p:nvSpPr>
          <p:cNvPr id="32" name="object 32"/>
          <p:cNvSpPr/>
          <p:nvPr/>
        </p:nvSpPr>
        <p:spPr>
          <a:xfrm>
            <a:off x="7276674" y="4347415"/>
            <a:ext cx="21590" cy="34290"/>
          </a:xfrm>
          <a:custGeom>
            <a:avLst/>
            <a:gdLst/>
            <a:ahLst/>
            <a:cxnLst/>
            <a:rect l="l" t="t" r="r" b="b"/>
            <a:pathLst>
              <a:path w="21590" h="34289">
                <a:moveTo>
                  <a:pt x="1326" y="0"/>
                </a:moveTo>
                <a:lnTo>
                  <a:pt x="0" y="17101"/>
                </a:lnTo>
                <a:lnTo>
                  <a:pt x="21002" y="34202"/>
                </a:lnTo>
                <a:lnTo>
                  <a:pt x="1326" y="0"/>
                </a:lnTo>
                <a:close/>
              </a:path>
            </a:pathLst>
          </a:custGeom>
          <a:solidFill>
            <a:srgbClr val="FF3300"/>
          </a:solidFill>
        </p:spPr>
        <p:txBody>
          <a:bodyPr wrap="square" lIns="0" tIns="0" rIns="0" bIns="0" rtlCol="0"/>
          <a:lstStyle/>
          <a:p>
            <a:endParaRPr/>
          </a:p>
        </p:txBody>
      </p:sp>
      <p:sp>
        <p:nvSpPr>
          <p:cNvPr id="33" name="object 33"/>
          <p:cNvSpPr/>
          <p:nvPr/>
        </p:nvSpPr>
        <p:spPr>
          <a:xfrm>
            <a:off x="7267499" y="4239623"/>
            <a:ext cx="6985" cy="13335"/>
          </a:xfrm>
          <a:custGeom>
            <a:avLst/>
            <a:gdLst/>
            <a:ahLst/>
            <a:cxnLst/>
            <a:rect l="l" t="t" r="r" b="b"/>
            <a:pathLst>
              <a:path w="6984" h="13335">
                <a:moveTo>
                  <a:pt x="6521" y="0"/>
                </a:moveTo>
                <a:lnTo>
                  <a:pt x="0" y="5295"/>
                </a:lnTo>
                <a:lnTo>
                  <a:pt x="6521" y="13129"/>
                </a:lnTo>
                <a:lnTo>
                  <a:pt x="6521" y="0"/>
                </a:lnTo>
                <a:close/>
              </a:path>
            </a:pathLst>
          </a:custGeom>
          <a:solidFill>
            <a:srgbClr val="FFFFFF"/>
          </a:solidFill>
        </p:spPr>
        <p:txBody>
          <a:bodyPr wrap="square" lIns="0" tIns="0" rIns="0" bIns="0" rtlCol="0"/>
          <a:lstStyle/>
          <a:p>
            <a:endParaRPr/>
          </a:p>
        </p:txBody>
      </p:sp>
      <p:sp>
        <p:nvSpPr>
          <p:cNvPr id="34" name="object 34"/>
          <p:cNvSpPr/>
          <p:nvPr/>
        </p:nvSpPr>
        <p:spPr>
          <a:xfrm>
            <a:off x="7280654" y="4251428"/>
            <a:ext cx="9525" cy="10795"/>
          </a:xfrm>
          <a:custGeom>
            <a:avLst/>
            <a:gdLst/>
            <a:ahLst/>
            <a:cxnLst/>
            <a:rect l="l" t="t" r="r" b="b"/>
            <a:pathLst>
              <a:path w="9525" h="10795">
                <a:moveTo>
                  <a:pt x="0" y="0"/>
                </a:moveTo>
                <a:lnTo>
                  <a:pt x="9174" y="10591"/>
                </a:lnTo>
                <a:lnTo>
                  <a:pt x="9174" y="1323"/>
                </a:lnTo>
                <a:lnTo>
                  <a:pt x="0" y="0"/>
                </a:lnTo>
                <a:close/>
              </a:path>
            </a:pathLst>
          </a:custGeom>
          <a:solidFill>
            <a:srgbClr val="FFFFFF"/>
          </a:solidFill>
        </p:spPr>
        <p:txBody>
          <a:bodyPr wrap="square" lIns="0" tIns="0" rIns="0" bIns="0" rtlCol="0"/>
          <a:lstStyle/>
          <a:p>
            <a:endParaRPr/>
          </a:p>
        </p:txBody>
      </p:sp>
      <p:sp>
        <p:nvSpPr>
          <p:cNvPr id="35" name="object 35"/>
          <p:cNvSpPr/>
          <p:nvPr/>
        </p:nvSpPr>
        <p:spPr>
          <a:xfrm>
            <a:off x="7274021" y="4262020"/>
            <a:ext cx="8255" cy="13335"/>
          </a:xfrm>
          <a:custGeom>
            <a:avLst/>
            <a:gdLst/>
            <a:ahLst/>
            <a:cxnLst/>
            <a:rect l="l" t="t" r="r" b="b"/>
            <a:pathLst>
              <a:path w="8254" h="13335">
                <a:moveTo>
                  <a:pt x="2652" y="0"/>
                </a:moveTo>
                <a:lnTo>
                  <a:pt x="0" y="11805"/>
                </a:lnTo>
                <a:lnTo>
                  <a:pt x="7958" y="13129"/>
                </a:lnTo>
                <a:lnTo>
                  <a:pt x="2652" y="0"/>
                </a:lnTo>
                <a:close/>
              </a:path>
            </a:pathLst>
          </a:custGeom>
          <a:solidFill>
            <a:srgbClr val="FFFFFF"/>
          </a:solidFill>
        </p:spPr>
        <p:txBody>
          <a:bodyPr wrap="square" lIns="0" tIns="0" rIns="0" bIns="0" rtlCol="0"/>
          <a:lstStyle/>
          <a:p>
            <a:endParaRPr/>
          </a:p>
        </p:txBody>
      </p:sp>
      <p:sp>
        <p:nvSpPr>
          <p:cNvPr id="36" name="object 36"/>
          <p:cNvSpPr/>
          <p:nvPr/>
        </p:nvSpPr>
        <p:spPr>
          <a:xfrm>
            <a:off x="7283195" y="4269853"/>
            <a:ext cx="8255" cy="15875"/>
          </a:xfrm>
          <a:custGeom>
            <a:avLst/>
            <a:gdLst/>
            <a:ahLst/>
            <a:cxnLst/>
            <a:rect l="l" t="t" r="r" b="b"/>
            <a:pathLst>
              <a:path w="8254" h="15875">
                <a:moveTo>
                  <a:pt x="0" y="0"/>
                </a:moveTo>
                <a:lnTo>
                  <a:pt x="5305" y="15777"/>
                </a:lnTo>
                <a:lnTo>
                  <a:pt x="7958" y="6619"/>
                </a:lnTo>
                <a:lnTo>
                  <a:pt x="0" y="0"/>
                </a:lnTo>
                <a:close/>
              </a:path>
            </a:pathLst>
          </a:custGeom>
          <a:solidFill>
            <a:srgbClr val="FFFFFF"/>
          </a:solidFill>
        </p:spPr>
        <p:txBody>
          <a:bodyPr wrap="square" lIns="0" tIns="0" rIns="0" bIns="0" rtlCol="0"/>
          <a:lstStyle/>
          <a:p>
            <a:endParaRPr/>
          </a:p>
        </p:txBody>
      </p:sp>
      <p:sp>
        <p:nvSpPr>
          <p:cNvPr id="37" name="object 37"/>
          <p:cNvSpPr/>
          <p:nvPr/>
        </p:nvSpPr>
        <p:spPr>
          <a:xfrm>
            <a:off x="7284522" y="4296112"/>
            <a:ext cx="6985" cy="12065"/>
          </a:xfrm>
          <a:custGeom>
            <a:avLst/>
            <a:gdLst/>
            <a:ahLst/>
            <a:cxnLst/>
            <a:rect l="l" t="t" r="r" b="b"/>
            <a:pathLst>
              <a:path w="6984" h="12064">
                <a:moveTo>
                  <a:pt x="6632" y="0"/>
                </a:moveTo>
                <a:lnTo>
                  <a:pt x="0" y="2647"/>
                </a:lnTo>
                <a:lnTo>
                  <a:pt x="5305" y="11915"/>
                </a:lnTo>
                <a:lnTo>
                  <a:pt x="6632" y="0"/>
                </a:lnTo>
                <a:close/>
              </a:path>
            </a:pathLst>
          </a:custGeom>
          <a:solidFill>
            <a:srgbClr val="FFFFFF"/>
          </a:solidFill>
        </p:spPr>
        <p:txBody>
          <a:bodyPr wrap="square" lIns="0" tIns="0" rIns="0" bIns="0" rtlCol="0"/>
          <a:lstStyle/>
          <a:p>
            <a:endParaRPr/>
          </a:p>
        </p:txBody>
      </p:sp>
      <p:sp>
        <p:nvSpPr>
          <p:cNvPr id="38" name="object 38"/>
          <p:cNvSpPr/>
          <p:nvPr/>
        </p:nvSpPr>
        <p:spPr>
          <a:xfrm>
            <a:off x="7271368" y="4286954"/>
            <a:ext cx="6985" cy="12065"/>
          </a:xfrm>
          <a:custGeom>
            <a:avLst/>
            <a:gdLst/>
            <a:ahLst/>
            <a:cxnLst/>
            <a:rect l="l" t="t" r="r" b="b"/>
            <a:pathLst>
              <a:path w="6984" h="12064">
                <a:moveTo>
                  <a:pt x="6632" y="0"/>
                </a:moveTo>
                <a:lnTo>
                  <a:pt x="0" y="1323"/>
                </a:lnTo>
                <a:lnTo>
                  <a:pt x="5305" y="11805"/>
                </a:lnTo>
                <a:lnTo>
                  <a:pt x="6632" y="0"/>
                </a:lnTo>
                <a:close/>
              </a:path>
            </a:pathLst>
          </a:custGeom>
          <a:solidFill>
            <a:srgbClr val="FFFFFF"/>
          </a:solidFill>
        </p:spPr>
        <p:txBody>
          <a:bodyPr wrap="square" lIns="0" tIns="0" rIns="0" bIns="0" rtlCol="0"/>
          <a:lstStyle/>
          <a:p>
            <a:endParaRPr/>
          </a:p>
        </p:txBody>
      </p:sp>
      <p:sp>
        <p:nvSpPr>
          <p:cNvPr id="39" name="object 39"/>
          <p:cNvSpPr/>
          <p:nvPr/>
        </p:nvSpPr>
        <p:spPr>
          <a:xfrm>
            <a:off x="8425847" y="4902151"/>
            <a:ext cx="251460" cy="1009650"/>
          </a:xfrm>
          <a:custGeom>
            <a:avLst/>
            <a:gdLst/>
            <a:ahLst/>
            <a:cxnLst/>
            <a:rect l="l" t="t" r="r" b="b"/>
            <a:pathLst>
              <a:path w="251459" h="1009650">
                <a:moveTo>
                  <a:pt x="249502" y="467896"/>
                </a:moveTo>
                <a:lnTo>
                  <a:pt x="98601" y="467896"/>
                </a:lnTo>
                <a:lnTo>
                  <a:pt x="103797" y="470522"/>
                </a:lnTo>
                <a:lnTo>
                  <a:pt x="105123" y="470522"/>
                </a:lnTo>
                <a:lnTo>
                  <a:pt x="99817" y="475784"/>
                </a:lnTo>
                <a:lnTo>
                  <a:pt x="94622" y="479723"/>
                </a:lnTo>
                <a:lnTo>
                  <a:pt x="89316" y="481036"/>
                </a:lnTo>
                <a:lnTo>
                  <a:pt x="84120" y="483662"/>
                </a:lnTo>
                <a:lnTo>
                  <a:pt x="81467" y="486299"/>
                </a:lnTo>
                <a:lnTo>
                  <a:pt x="80141" y="486299"/>
                </a:lnTo>
                <a:lnTo>
                  <a:pt x="30287" y="525731"/>
                </a:lnTo>
                <a:lnTo>
                  <a:pt x="36809" y="569101"/>
                </a:lnTo>
                <a:lnTo>
                  <a:pt x="47311" y="813580"/>
                </a:lnTo>
                <a:lnTo>
                  <a:pt x="36809" y="1005487"/>
                </a:lnTo>
                <a:lnTo>
                  <a:pt x="250925" y="1009437"/>
                </a:lnTo>
                <a:lnTo>
                  <a:pt x="249502" y="467896"/>
                </a:lnTo>
                <a:close/>
              </a:path>
              <a:path w="251459" h="1009650">
                <a:moveTo>
                  <a:pt x="249267" y="378518"/>
                </a:moveTo>
                <a:lnTo>
                  <a:pt x="70966" y="378518"/>
                </a:lnTo>
                <a:lnTo>
                  <a:pt x="70966" y="381144"/>
                </a:lnTo>
                <a:lnTo>
                  <a:pt x="68313" y="383770"/>
                </a:lnTo>
                <a:lnTo>
                  <a:pt x="63118" y="385083"/>
                </a:lnTo>
                <a:lnTo>
                  <a:pt x="59138" y="387708"/>
                </a:lnTo>
                <a:lnTo>
                  <a:pt x="53943" y="389032"/>
                </a:lnTo>
                <a:lnTo>
                  <a:pt x="48637" y="391658"/>
                </a:lnTo>
                <a:lnTo>
                  <a:pt x="43442" y="392971"/>
                </a:lnTo>
                <a:lnTo>
                  <a:pt x="39462" y="395597"/>
                </a:lnTo>
                <a:lnTo>
                  <a:pt x="32830" y="396910"/>
                </a:lnTo>
                <a:lnTo>
                  <a:pt x="28961" y="399547"/>
                </a:lnTo>
                <a:lnTo>
                  <a:pt x="23655" y="402173"/>
                </a:lnTo>
                <a:lnTo>
                  <a:pt x="17133" y="403486"/>
                </a:lnTo>
                <a:lnTo>
                  <a:pt x="13154" y="406111"/>
                </a:lnTo>
                <a:lnTo>
                  <a:pt x="9285" y="408748"/>
                </a:lnTo>
                <a:lnTo>
                  <a:pt x="2652" y="412687"/>
                </a:lnTo>
                <a:lnTo>
                  <a:pt x="0" y="416626"/>
                </a:lnTo>
                <a:lnTo>
                  <a:pt x="0" y="420576"/>
                </a:lnTo>
                <a:lnTo>
                  <a:pt x="3979" y="425827"/>
                </a:lnTo>
                <a:lnTo>
                  <a:pt x="15807" y="433716"/>
                </a:lnTo>
                <a:lnTo>
                  <a:pt x="21113" y="436353"/>
                </a:lnTo>
                <a:lnTo>
                  <a:pt x="27634" y="440291"/>
                </a:lnTo>
                <a:lnTo>
                  <a:pt x="32830" y="441604"/>
                </a:lnTo>
                <a:lnTo>
                  <a:pt x="34156" y="442917"/>
                </a:lnTo>
                <a:lnTo>
                  <a:pt x="21113" y="465270"/>
                </a:lnTo>
                <a:lnTo>
                  <a:pt x="47311" y="470522"/>
                </a:lnTo>
                <a:lnTo>
                  <a:pt x="48637" y="470522"/>
                </a:lnTo>
                <a:lnTo>
                  <a:pt x="61791" y="467896"/>
                </a:lnTo>
                <a:lnTo>
                  <a:pt x="249502" y="467896"/>
                </a:lnTo>
                <a:lnTo>
                  <a:pt x="249267" y="378518"/>
                </a:lnTo>
                <a:close/>
              </a:path>
              <a:path w="251459" h="1009650">
                <a:moveTo>
                  <a:pt x="249022" y="285190"/>
                </a:moveTo>
                <a:lnTo>
                  <a:pt x="130105" y="285190"/>
                </a:lnTo>
                <a:lnTo>
                  <a:pt x="131432" y="287816"/>
                </a:lnTo>
                <a:lnTo>
                  <a:pt x="132647" y="291766"/>
                </a:lnTo>
                <a:lnTo>
                  <a:pt x="133974" y="297018"/>
                </a:lnTo>
                <a:lnTo>
                  <a:pt x="133974" y="307532"/>
                </a:lnTo>
                <a:lnTo>
                  <a:pt x="97275" y="335136"/>
                </a:lnTo>
                <a:lnTo>
                  <a:pt x="81467" y="339075"/>
                </a:lnTo>
                <a:lnTo>
                  <a:pt x="77488" y="343025"/>
                </a:lnTo>
                <a:lnTo>
                  <a:pt x="68313" y="345651"/>
                </a:lnTo>
                <a:lnTo>
                  <a:pt x="61791" y="352226"/>
                </a:lnTo>
                <a:lnTo>
                  <a:pt x="53943" y="356165"/>
                </a:lnTo>
                <a:lnTo>
                  <a:pt x="48637" y="361428"/>
                </a:lnTo>
                <a:lnTo>
                  <a:pt x="45984" y="366680"/>
                </a:lnTo>
                <a:lnTo>
                  <a:pt x="44658" y="371942"/>
                </a:lnTo>
                <a:lnTo>
                  <a:pt x="42115" y="381144"/>
                </a:lnTo>
                <a:lnTo>
                  <a:pt x="43442" y="383770"/>
                </a:lnTo>
                <a:lnTo>
                  <a:pt x="44658" y="383770"/>
                </a:lnTo>
                <a:lnTo>
                  <a:pt x="48637" y="382457"/>
                </a:lnTo>
                <a:lnTo>
                  <a:pt x="61791" y="379831"/>
                </a:lnTo>
                <a:lnTo>
                  <a:pt x="65771" y="378518"/>
                </a:lnTo>
                <a:lnTo>
                  <a:pt x="249267" y="378518"/>
                </a:lnTo>
                <a:lnTo>
                  <a:pt x="249022" y="285190"/>
                </a:lnTo>
                <a:close/>
              </a:path>
              <a:path w="251459" h="1009650">
                <a:moveTo>
                  <a:pt x="45984" y="224741"/>
                </a:moveTo>
                <a:lnTo>
                  <a:pt x="39462" y="228713"/>
                </a:lnTo>
                <a:lnTo>
                  <a:pt x="35483" y="231250"/>
                </a:lnTo>
                <a:lnTo>
                  <a:pt x="32830" y="241809"/>
                </a:lnTo>
                <a:lnTo>
                  <a:pt x="32830" y="249697"/>
                </a:lnTo>
                <a:lnTo>
                  <a:pt x="31614" y="256273"/>
                </a:lnTo>
                <a:lnTo>
                  <a:pt x="30287" y="262849"/>
                </a:lnTo>
                <a:lnTo>
                  <a:pt x="30287" y="270726"/>
                </a:lnTo>
                <a:lnTo>
                  <a:pt x="27634" y="278615"/>
                </a:lnTo>
                <a:lnTo>
                  <a:pt x="24982" y="282564"/>
                </a:lnTo>
                <a:lnTo>
                  <a:pt x="23655" y="289129"/>
                </a:lnTo>
                <a:lnTo>
                  <a:pt x="22329" y="291766"/>
                </a:lnTo>
                <a:lnTo>
                  <a:pt x="22329" y="297018"/>
                </a:lnTo>
                <a:lnTo>
                  <a:pt x="23655" y="302280"/>
                </a:lnTo>
                <a:lnTo>
                  <a:pt x="27634" y="308845"/>
                </a:lnTo>
                <a:lnTo>
                  <a:pt x="30287" y="311482"/>
                </a:lnTo>
                <a:lnTo>
                  <a:pt x="34156" y="314108"/>
                </a:lnTo>
                <a:lnTo>
                  <a:pt x="39462" y="315421"/>
                </a:lnTo>
                <a:lnTo>
                  <a:pt x="44658" y="318046"/>
                </a:lnTo>
                <a:lnTo>
                  <a:pt x="49964" y="319359"/>
                </a:lnTo>
                <a:lnTo>
                  <a:pt x="57812" y="320683"/>
                </a:lnTo>
                <a:lnTo>
                  <a:pt x="64444" y="320683"/>
                </a:lnTo>
                <a:lnTo>
                  <a:pt x="73619" y="319359"/>
                </a:lnTo>
                <a:lnTo>
                  <a:pt x="82794" y="314108"/>
                </a:lnTo>
                <a:lnTo>
                  <a:pt x="91969" y="310158"/>
                </a:lnTo>
                <a:lnTo>
                  <a:pt x="101144" y="304906"/>
                </a:lnTo>
                <a:lnTo>
                  <a:pt x="110429" y="298330"/>
                </a:lnTo>
                <a:lnTo>
                  <a:pt x="118277" y="293079"/>
                </a:lnTo>
                <a:lnTo>
                  <a:pt x="124799" y="289129"/>
                </a:lnTo>
                <a:lnTo>
                  <a:pt x="127452" y="285190"/>
                </a:lnTo>
                <a:lnTo>
                  <a:pt x="249022" y="285190"/>
                </a:lnTo>
                <a:lnTo>
                  <a:pt x="248915" y="244446"/>
                </a:lnTo>
                <a:lnTo>
                  <a:pt x="61791" y="244446"/>
                </a:lnTo>
                <a:lnTo>
                  <a:pt x="57812" y="239183"/>
                </a:lnTo>
                <a:lnTo>
                  <a:pt x="52617" y="231250"/>
                </a:lnTo>
                <a:lnTo>
                  <a:pt x="45984" y="224741"/>
                </a:lnTo>
                <a:close/>
              </a:path>
              <a:path w="251459" h="1009650">
                <a:moveTo>
                  <a:pt x="109102" y="157660"/>
                </a:moveTo>
                <a:lnTo>
                  <a:pt x="106450" y="157660"/>
                </a:lnTo>
                <a:lnTo>
                  <a:pt x="93295" y="184029"/>
                </a:lnTo>
                <a:lnTo>
                  <a:pt x="95948" y="184029"/>
                </a:lnTo>
                <a:lnTo>
                  <a:pt x="101144" y="187891"/>
                </a:lnTo>
                <a:lnTo>
                  <a:pt x="109102" y="191863"/>
                </a:lnTo>
                <a:lnTo>
                  <a:pt x="116951" y="197158"/>
                </a:lnTo>
                <a:lnTo>
                  <a:pt x="115624" y="198482"/>
                </a:lnTo>
                <a:lnTo>
                  <a:pt x="115624" y="202344"/>
                </a:lnTo>
                <a:lnTo>
                  <a:pt x="112971" y="206316"/>
                </a:lnTo>
                <a:lnTo>
                  <a:pt x="111645" y="212935"/>
                </a:lnTo>
                <a:lnTo>
                  <a:pt x="109102" y="219445"/>
                </a:lnTo>
                <a:lnTo>
                  <a:pt x="106450" y="226065"/>
                </a:lnTo>
                <a:lnTo>
                  <a:pt x="102470" y="231250"/>
                </a:lnTo>
                <a:lnTo>
                  <a:pt x="99817" y="236557"/>
                </a:lnTo>
                <a:lnTo>
                  <a:pt x="94622" y="237870"/>
                </a:lnTo>
                <a:lnTo>
                  <a:pt x="89316" y="240496"/>
                </a:lnTo>
                <a:lnTo>
                  <a:pt x="81467" y="240496"/>
                </a:lnTo>
                <a:lnTo>
                  <a:pt x="76272" y="243133"/>
                </a:lnTo>
                <a:lnTo>
                  <a:pt x="61791" y="243133"/>
                </a:lnTo>
                <a:lnTo>
                  <a:pt x="61791" y="244446"/>
                </a:lnTo>
                <a:lnTo>
                  <a:pt x="248915" y="244446"/>
                </a:lnTo>
                <a:lnTo>
                  <a:pt x="248690" y="158984"/>
                </a:lnTo>
                <a:lnTo>
                  <a:pt x="114298" y="158984"/>
                </a:lnTo>
                <a:lnTo>
                  <a:pt x="109102" y="157660"/>
                </a:lnTo>
                <a:close/>
              </a:path>
              <a:path w="251459" h="1009650">
                <a:moveTo>
                  <a:pt x="187917" y="59136"/>
                </a:moveTo>
                <a:lnTo>
                  <a:pt x="185265" y="60460"/>
                </a:lnTo>
                <a:lnTo>
                  <a:pt x="176090" y="68293"/>
                </a:lnTo>
                <a:lnTo>
                  <a:pt x="170784" y="72265"/>
                </a:lnTo>
                <a:lnTo>
                  <a:pt x="165588" y="78775"/>
                </a:lnTo>
                <a:lnTo>
                  <a:pt x="161609" y="82747"/>
                </a:lnTo>
                <a:lnTo>
                  <a:pt x="158956" y="88042"/>
                </a:lnTo>
                <a:lnTo>
                  <a:pt x="154977" y="95876"/>
                </a:lnTo>
                <a:lnTo>
                  <a:pt x="154977" y="103820"/>
                </a:lnTo>
                <a:lnTo>
                  <a:pt x="156303" y="110329"/>
                </a:lnTo>
                <a:lnTo>
                  <a:pt x="158956" y="119597"/>
                </a:lnTo>
                <a:lnTo>
                  <a:pt x="158956" y="139235"/>
                </a:lnTo>
                <a:lnTo>
                  <a:pt x="156303" y="140559"/>
                </a:lnTo>
                <a:lnTo>
                  <a:pt x="149781" y="145855"/>
                </a:lnTo>
                <a:lnTo>
                  <a:pt x="141933" y="151151"/>
                </a:lnTo>
                <a:lnTo>
                  <a:pt x="132647" y="157660"/>
                </a:lnTo>
                <a:lnTo>
                  <a:pt x="122146" y="158984"/>
                </a:lnTo>
                <a:lnTo>
                  <a:pt x="248690" y="158984"/>
                </a:lnTo>
                <a:lnTo>
                  <a:pt x="248486" y="81423"/>
                </a:lnTo>
                <a:lnTo>
                  <a:pt x="197092" y="81423"/>
                </a:lnTo>
                <a:lnTo>
                  <a:pt x="193113" y="76237"/>
                </a:lnTo>
                <a:lnTo>
                  <a:pt x="190460" y="68293"/>
                </a:lnTo>
                <a:lnTo>
                  <a:pt x="187917" y="61784"/>
                </a:lnTo>
                <a:lnTo>
                  <a:pt x="187917" y="59136"/>
                </a:lnTo>
                <a:close/>
              </a:path>
              <a:path w="251459" h="1009650">
                <a:moveTo>
                  <a:pt x="248272" y="0"/>
                </a:moveTo>
                <a:lnTo>
                  <a:pt x="210247" y="9157"/>
                </a:lnTo>
                <a:lnTo>
                  <a:pt x="210247" y="11805"/>
                </a:lnTo>
                <a:lnTo>
                  <a:pt x="208920" y="18314"/>
                </a:lnTo>
                <a:lnTo>
                  <a:pt x="207594" y="23610"/>
                </a:lnTo>
                <a:lnTo>
                  <a:pt x="207594" y="43359"/>
                </a:lnTo>
                <a:lnTo>
                  <a:pt x="208920" y="49868"/>
                </a:lnTo>
                <a:lnTo>
                  <a:pt x="210247" y="52516"/>
                </a:lnTo>
                <a:lnTo>
                  <a:pt x="211462" y="57812"/>
                </a:lnTo>
                <a:lnTo>
                  <a:pt x="212789" y="62998"/>
                </a:lnTo>
                <a:lnTo>
                  <a:pt x="214115" y="65646"/>
                </a:lnTo>
                <a:lnTo>
                  <a:pt x="212789" y="66970"/>
                </a:lnTo>
                <a:lnTo>
                  <a:pt x="207594" y="73589"/>
                </a:lnTo>
                <a:lnTo>
                  <a:pt x="202288" y="78775"/>
                </a:lnTo>
                <a:lnTo>
                  <a:pt x="197092" y="81423"/>
                </a:lnTo>
                <a:lnTo>
                  <a:pt x="248486" y="81423"/>
                </a:lnTo>
                <a:lnTo>
                  <a:pt x="248272" y="0"/>
                </a:lnTo>
                <a:close/>
              </a:path>
            </a:pathLst>
          </a:custGeom>
          <a:solidFill>
            <a:srgbClr val="6B955C"/>
          </a:solidFill>
        </p:spPr>
        <p:txBody>
          <a:bodyPr wrap="square" lIns="0" tIns="0" rIns="0" bIns="0" rtlCol="0"/>
          <a:lstStyle/>
          <a:p>
            <a:endParaRPr/>
          </a:p>
        </p:txBody>
      </p:sp>
      <p:sp>
        <p:nvSpPr>
          <p:cNvPr id="40" name="object 40"/>
          <p:cNvSpPr/>
          <p:nvPr/>
        </p:nvSpPr>
        <p:spPr>
          <a:xfrm>
            <a:off x="8316855" y="5005729"/>
            <a:ext cx="360045" cy="912494"/>
          </a:xfrm>
          <a:custGeom>
            <a:avLst/>
            <a:gdLst/>
            <a:ahLst/>
            <a:cxnLst/>
            <a:rect l="l" t="t" r="r" b="b"/>
            <a:pathLst>
              <a:path w="360045" h="912495">
                <a:moveTo>
                  <a:pt x="357265" y="361880"/>
                </a:moveTo>
                <a:lnTo>
                  <a:pt x="189133" y="361880"/>
                </a:lnTo>
                <a:lnTo>
                  <a:pt x="187807" y="364087"/>
                </a:lnTo>
                <a:lnTo>
                  <a:pt x="186480" y="369603"/>
                </a:lnTo>
                <a:lnTo>
                  <a:pt x="181285" y="378430"/>
                </a:lnTo>
                <a:lnTo>
                  <a:pt x="177306" y="387256"/>
                </a:lnTo>
                <a:lnTo>
                  <a:pt x="168131" y="392773"/>
                </a:lnTo>
                <a:lnTo>
                  <a:pt x="160282" y="396082"/>
                </a:lnTo>
                <a:lnTo>
                  <a:pt x="151108" y="399392"/>
                </a:lnTo>
                <a:lnTo>
                  <a:pt x="135300" y="406012"/>
                </a:lnTo>
                <a:lnTo>
                  <a:pt x="128779" y="409322"/>
                </a:lnTo>
                <a:lnTo>
                  <a:pt x="124799" y="412632"/>
                </a:lnTo>
                <a:lnTo>
                  <a:pt x="122146" y="419252"/>
                </a:lnTo>
                <a:lnTo>
                  <a:pt x="119604" y="421458"/>
                </a:lnTo>
                <a:lnTo>
                  <a:pt x="119604" y="425871"/>
                </a:lnTo>
                <a:lnTo>
                  <a:pt x="116951" y="430285"/>
                </a:lnTo>
                <a:lnTo>
                  <a:pt x="116951" y="435801"/>
                </a:lnTo>
                <a:lnTo>
                  <a:pt x="115624" y="440214"/>
                </a:lnTo>
                <a:lnTo>
                  <a:pt x="110318" y="465590"/>
                </a:lnTo>
                <a:lnTo>
                  <a:pt x="110318" y="472210"/>
                </a:lnTo>
                <a:lnTo>
                  <a:pt x="108992" y="478830"/>
                </a:lnTo>
                <a:lnTo>
                  <a:pt x="108992" y="487656"/>
                </a:lnTo>
                <a:lnTo>
                  <a:pt x="107776" y="492069"/>
                </a:lnTo>
                <a:lnTo>
                  <a:pt x="107776" y="497586"/>
                </a:lnTo>
                <a:lnTo>
                  <a:pt x="106450" y="503102"/>
                </a:lnTo>
                <a:lnTo>
                  <a:pt x="106450" y="517445"/>
                </a:lnTo>
                <a:lnTo>
                  <a:pt x="0" y="584746"/>
                </a:lnTo>
                <a:lnTo>
                  <a:pt x="130105" y="912425"/>
                </a:lnTo>
                <a:lnTo>
                  <a:pt x="359918" y="912425"/>
                </a:lnTo>
                <a:lnTo>
                  <a:pt x="359918" y="642117"/>
                </a:lnTo>
                <a:lnTo>
                  <a:pt x="350885" y="633291"/>
                </a:lnTo>
                <a:lnTo>
                  <a:pt x="294257" y="633291"/>
                </a:lnTo>
                <a:lnTo>
                  <a:pt x="323108" y="593572"/>
                </a:lnTo>
                <a:lnTo>
                  <a:pt x="260100" y="593572"/>
                </a:lnTo>
                <a:lnTo>
                  <a:pt x="252252" y="589159"/>
                </a:lnTo>
                <a:lnTo>
                  <a:pt x="242966" y="584746"/>
                </a:lnTo>
                <a:lnTo>
                  <a:pt x="239097" y="578126"/>
                </a:lnTo>
                <a:lnTo>
                  <a:pt x="237771" y="571506"/>
                </a:lnTo>
                <a:lnTo>
                  <a:pt x="239097" y="564887"/>
                </a:lnTo>
                <a:lnTo>
                  <a:pt x="241640" y="558267"/>
                </a:lnTo>
                <a:lnTo>
                  <a:pt x="245619" y="552750"/>
                </a:lnTo>
                <a:lnTo>
                  <a:pt x="248272" y="547234"/>
                </a:lnTo>
                <a:lnTo>
                  <a:pt x="249757" y="545027"/>
                </a:lnTo>
                <a:lnTo>
                  <a:pt x="233792" y="545027"/>
                </a:lnTo>
                <a:lnTo>
                  <a:pt x="228596" y="539511"/>
                </a:lnTo>
                <a:lnTo>
                  <a:pt x="225943" y="533994"/>
                </a:lnTo>
                <a:lnTo>
                  <a:pt x="225943" y="522961"/>
                </a:lnTo>
                <a:lnTo>
                  <a:pt x="227270" y="517445"/>
                </a:lnTo>
                <a:lnTo>
                  <a:pt x="228596" y="510825"/>
                </a:lnTo>
                <a:lnTo>
                  <a:pt x="229923" y="505309"/>
                </a:lnTo>
                <a:lnTo>
                  <a:pt x="231139" y="501999"/>
                </a:lnTo>
                <a:lnTo>
                  <a:pt x="233792" y="498689"/>
                </a:lnTo>
                <a:lnTo>
                  <a:pt x="240424" y="495379"/>
                </a:lnTo>
                <a:lnTo>
                  <a:pt x="244293" y="490966"/>
                </a:lnTo>
                <a:lnTo>
                  <a:pt x="249599" y="488759"/>
                </a:lnTo>
                <a:lnTo>
                  <a:pt x="256121" y="484346"/>
                </a:lnTo>
                <a:lnTo>
                  <a:pt x="261427" y="482139"/>
                </a:lnTo>
                <a:lnTo>
                  <a:pt x="265295" y="477726"/>
                </a:lnTo>
                <a:lnTo>
                  <a:pt x="270601" y="475520"/>
                </a:lnTo>
                <a:lnTo>
                  <a:pt x="273586" y="472210"/>
                </a:lnTo>
                <a:lnTo>
                  <a:pt x="219421" y="472210"/>
                </a:lnTo>
                <a:lnTo>
                  <a:pt x="219421" y="468900"/>
                </a:lnTo>
                <a:lnTo>
                  <a:pt x="220637" y="464487"/>
                </a:lnTo>
                <a:lnTo>
                  <a:pt x="221964" y="456764"/>
                </a:lnTo>
                <a:lnTo>
                  <a:pt x="225943" y="446834"/>
                </a:lnTo>
                <a:lnTo>
                  <a:pt x="227270" y="441318"/>
                </a:lnTo>
                <a:lnTo>
                  <a:pt x="229923" y="436904"/>
                </a:lnTo>
                <a:lnTo>
                  <a:pt x="232465" y="430285"/>
                </a:lnTo>
                <a:lnTo>
                  <a:pt x="236445" y="426975"/>
                </a:lnTo>
                <a:lnTo>
                  <a:pt x="242966" y="415942"/>
                </a:lnTo>
                <a:lnTo>
                  <a:pt x="252252" y="409322"/>
                </a:lnTo>
                <a:lnTo>
                  <a:pt x="256121" y="406012"/>
                </a:lnTo>
                <a:lnTo>
                  <a:pt x="261427" y="401599"/>
                </a:lnTo>
                <a:lnTo>
                  <a:pt x="265295" y="399392"/>
                </a:lnTo>
                <a:lnTo>
                  <a:pt x="271928" y="399392"/>
                </a:lnTo>
                <a:lnTo>
                  <a:pt x="277123" y="396082"/>
                </a:lnTo>
                <a:lnTo>
                  <a:pt x="357265" y="396082"/>
                </a:lnTo>
                <a:lnTo>
                  <a:pt x="357265" y="361880"/>
                </a:lnTo>
                <a:close/>
              </a:path>
              <a:path w="360045" h="912495">
                <a:moveTo>
                  <a:pt x="344110" y="626671"/>
                </a:moveTo>
                <a:lnTo>
                  <a:pt x="294257" y="633291"/>
                </a:lnTo>
                <a:lnTo>
                  <a:pt x="350885" y="633291"/>
                </a:lnTo>
                <a:lnTo>
                  <a:pt x="344110" y="626671"/>
                </a:lnTo>
                <a:close/>
              </a:path>
              <a:path w="360045" h="912495">
                <a:moveTo>
                  <a:pt x="323108" y="573713"/>
                </a:moveTo>
                <a:lnTo>
                  <a:pt x="265295" y="593572"/>
                </a:lnTo>
                <a:lnTo>
                  <a:pt x="323108" y="593572"/>
                </a:lnTo>
                <a:lnTo>
                  <a:pt x="323108" y="573713"/>
                </a:lnTo>
                <a:close/>
              </a:path>
              <a:path w="360045" h="912495">
                <a:moveTo>
                  <a:pt x="253468" y="539511"/>
                </a:moveTo>
                <a:lnTo>
                  <a:pt x="242966" y="543924"/>
                </a:lnTo>
                <a:lnTo>
                  <a:pt x="233792" y="545027"/>
                </a:lnTo>
                <a:lnTo>
                  <a:pt x="249757" y="545027"/>
                </a:lnTo>
                <a:lnTo>
                  <a:pt x="253468" y="539511"/>
                </a:lnTo>
                <a:close/>
              </a:path>
              <a:path w="360045" h="912495">
                <a:moveTo>
                  <a:pt x="282429" y="456764"/>
                </a:moveTo>
                <a:lnTo>
                  <a:pt x="269275" y="456764"/>
                </a:lnTo>
                <a:lnTo>
                  <a:pt x="263969" y="458970"/>
                </a:lnTo>
                <a:lnTo>
                  <a:pt x="257447" y="458970"/>
                </a:lnTo>
                <a:lnTo>
                  <a:pt x="252252" y="462280"/>
                </a:lnTo>
                <a:lnTo>
                  <a:pt x="245619" y="462280"/>
                </a:lnTo>
                <a:lnTo>
                  <a:pt x="239097" y="464487"/>
                </a:lnTo>
                <a:lnTo>
                  <a:pt x="233792" y="465590"/>
                </a:lnTo>
                <a:lnTo>
                  <a:pt x="228596" y="468900"/>
                </a:lnTo>
                <a:lnTo>
                  <a:pt x="220637" y="470003"/>
                </a:lnTo>
                <a:lnTo>
                  <a:pt x="219421" y="472210"/>
                </a:lnTo>
                <a:lnTo>
                  <a:pt x="273586" y="472210"/>
                </a:lnTo>
                <a:lnTo>
                  <a:pt x="274581" y="471106"/>
                </a:lnTo>
                <a:lnTo>
                  <a:pt x="279776" y="468900"/>
                </a:lnTo>
                <a:lnTo>
                  <a:pt x="285082" y="462280"/>
                </a:lnTo>
                <a:lnTo>
                  <a:pt x="287625" y="458970"/>
                </a:lnTo>
                <a:lnTo>
                  <a:pt x="282429" y="456764"/>
                </a:lnTo>
                <a:close/>
              </a:path>
              <a:path w="360045" h="912495">
                <a:moveTo>
                  <a:pt x="357265" y="396082"/>
                </a:moveTo>
                <a:lnTo>
                  <a:pt x="303432" y="396082"/>
                </a:lnTo>
                <a:lnTo>
                  <a:pt x="312607" y="399392"/>
                </a:lnTo>
                <a:lnTo>
                  <a:pt x="320455" y="401599"/>
                </a:lnTo>
                <a:lnTo>
                  <a:pt x="325761" y="407115"/>
                </a:lnTo>
                <a:lnTo>
                  <a:pt x="328414" y="414838"/>
                </a:lnTo>
                <a:lnTo>
                  <a:pt x="324434" y="423665"/>
                </a:lnTo>
                <a:lnTo>
                  <a:pt x="319239" y="430285"/>
                </a:lnTo>
                <a:lnTo>
                  <a:pt x="319239" y="435801"/>
                </a:lnTo>
                <a:lnTo>
                  <a:pt x="327087" y="435801"/>
                </a:lnTo>
                <a:lnTo>
                  <a:pt x="332283" y="434698"/>
                </a:lnTo>
                <a:lnTo>
                  <a:pt x="340242" y="434698"/>
                </a:lnTo>
                <a:lnTo>
                  <a:pt x="345437" y="430285"/>
                </a:lnTo>
                <a:lnTo>
                  <a:pt x="352069" y="430285"/>
                </a:lnTo>
                <a:lnTo>
                  <a:pt x="355938" y="429181"/>
                </a:lnTo>
                <a:lnTo>
                  <a:pt x="357265" y="429181"/>
                </a:lnTo>
                <a:lnTo>
                  <a:pt x="357265" y="396082"/>
                </a:lnTo>
                <a:close/>
              </a:path>
              <a:path w="360045" h="912495">
                <a:moveTo>
                  <a:pt x="357265" y="339814"/>
                </a:moveTo>
                <a:lnTo>
                  <a:pt x="165478" y="339814"/>
                </a:lnTo>
                <a:lnTo>
                  <a:pt x="166804" y="342021"/>
                </a:lnTo>
                <a:lnTo>
                  <a:pt x="161609" y="347537"/>
                </a:lnTo>
                <a:lnTo>
                  <a:pt x="153650" y="354157"/>
                </a:lnTo>
                <a:lnTo>
                  <a:pt x="145802" y="360777"/>
                </a:lnTo>
                <a:lnTo>
                  <a:pt x="145802" y="367397"/>
                </a:lnTo>
                <a:lnTo>
                  <a:pt x="161609" y="367397"/>
                </a:lnTo>
                <a:lnTo>
                  <a:pt x="170784" y="366293"/>
                </a:lnTo>
                <a:lnTo>
                  <a:pt x="177306" y="364087"/>
                </a:lnTo>
                <a:lnTo>
                  <a:pt x="182612" y="364087"/>
                </a:lnTo>
                <a:lnTo>
                  <a:pt x="187807" y="361880"/>
                </a:lnTo>
                <a:lnTo>
                  <a:pt x="357265" y="361880"/>
                </a:lnTo>
                <a:lnTo>
                  <a:pt x="357265" y="339814"/>
                </a:lnTo>
                <a:close/>
              </a:path>
              <a:path w="360045" h="912495">
                <a:moveTo>
                  <a:pt x="208810" y="306716"/>
                </a:moveTo>
                <a:lnTo>
                  <a:pt x="151108" y="306716"/>
                </a:lnTo>
                <a:lnTo>
                  <a:pt x="143149" y="310025"/>
                </a:lnTo>
                <a:lnTo>
                  <a:pt x="135300" y="312232"/>
                </a:lnTo>
                <a:lnTo>
                  <a:pt x="116951" y="339814"/>
                </a:lnTo>
                <a:lnTo>
                  <a:pt x="120820" y="340918"/>
                </a:lnTo>
                <a:lnTo>
                  <a:pt x="126126" y="342021"/>
                </a:lnTo>
                <a:lnTo>
                  <a:pt x="132647" y="342021"/>
                </a:lnTo>
                <a:lnTo>
                  <a:pt x="137953" y="340918"/>
                </a:lnTo>
                <a:lnTo>
                  <a:pt x="154977" y="340918"/>
                </a:lnTo>
                <a:lnTo>
                  <a:pt x="158956" y="339814"/>
                </a:lnTo>
                <a:lnTo>
                  <a:pt x="357265" y="339814"/>
                </a:lnTo>
                <a:lnTo>
                  <a:pt x="357265" y="311129"/>
                </a:lnTo>
                <a:lnTo>
                  <a:pt x="223290" y="311129"/>
                </a:lnTo>
                <a:lnTo>
                  <a:pt x="215442" y="310025"/>
                </a:lnTo>
                <a:lnTo>
                  <a:pt x="208810" y="306716"/>
                </a:lnTo>
                <a:close/>
              </a:path>
              <a:path w="360045" h="912495">
                <a:moveTo>
                  <a:pt x="357265" y="195283"/>
                </a:moveTo>
                <a:lnTo>
                  <a:pt x="225943" y="195283"/>
                </a:lnTo>
                <a:lnTo>
                  <a:pt x="232465" y="196386"/>
                </a:lnTo>
                <a:lnTo>
                  <a:pt x="236445" y="197489"/>
                </a:lnTo>
                <a:lnTo>
                  <a:pt x="240424" y="201902"/>
                </a:lnTo>
                <a:lnTo>
                  <a:pt x="241640" y="207419"/>
                </a:lnTo>
                <a:lnTo>
                  <a:pt x="242966" y="214039"/>
                </a:lnTo>
                <a:lnTo>
                  <a:pt x="241640" y="217349"/>
                </a:lnTo>
                <a:lnTo>
                  <a:pt x="241640" y="229485"/>
                </a:lnTo>
                <a:lnTo>
                  <a:pt x="239097" y="229485"/>
                </a:lnTo>
                <a:lnTo>
                  <a:pt x="232465" y="233898"/>
                </a:lnTo>
                <a:lnTo>
                  <a:pt x="227270" y="233898"/>
                </a:lnTo>
                <a:lnTo>
                  <a:pt x="223290" y="237208"/>
                </a:lnTo>
                <a:lnTo>
                  <a:pt x="218095" y="240518"/>
                </a:lnTo>
                <a:lnTo>
                  <a:pt x="212789" y="244931"/>
                </a:lnTo>
                <a:lnTo>
                  <a:pt x="206267" y="249344"/>
                </a:lnTo>
                <a:lnTo>
                  <a:pt x="199635" y="254861"/>
                </a:lnTo>
                <a:lnTo>
                  <a:pt x="194439" y="258171"/>
                </a:lnTo>
                <a:lnTo>
                  <a:pt x="189133" y="263687"/>
                </a:lnTo>
                <a:lnTo>
                  <a:pt x="182612" y="271410"/>
                </a:lnTo>
                <a:lnTo>
                  <a:pt x="179959" y="274720"/>
                </a:lnTo>
                <a:lnTo>
                  <a:pt x="186480" y="274720"/>
                </a:lnTo>
                <a:lnTo>
                  <a:pt x="191786" y="275823"/>
                </a:lnTo>
                <a:lnTo>
                  <a:pt x="199635" y="278030"/>
                </a:lnTo>
                <a:lnTo>
                  <a:pt x="208810" y="279133"/>
                </a:lnTo>
                <a:lnTo>
                  <a:pt x="216768" y="280236"/>
                </a:lnTo>
                <a:lnTo>
                  <a:pt x="224617" y="284650"/>
                </a:lnTo>
                <a:lnTo>
                  <a:pt x="232465" y="286856"/>
                </a:lnTo>
                <a:lnTo>
                  <a:pt x="240424" y="293476"/>
                </a:lnTo>
                <a:lnTo>
                  <a:pt x="240424" y="296786"/>
                </a:lnTo>
                <a:lnTo>
                  <a:pt x="241640" y="300096"/>
                </a:lnTo>
                <a:lnTo>
                  <a:pt x="237771" y="305612"/>
                </a:lnTo>
                <a:lnTo>
                  <a:pt x="232465" y="310025"/>
                </a:lnTo>
                <a:lnTo>
                  <a:pt x="223290" y="311129"/>
                </a:lnTo>
                <a:lnTo>
                  <a:pt x="357265" y="311129"/>
                </a:lnTo>
                <a:lnTo>
                  <a:pt x="357265" y="195283"/>
                </a:lnTo>
                <a:close/>
              </a:path>
              <a:path w="360045" h="912495">
                <a:moveTo>
                  <a:pt x="191786" y="305612"/>
                </a:moveTo>
                <a:lnTo>
                  <a:pt x="166804" y="305612"/>
                </a:lnTo>
                <a:lnTo>
                  <a:pt x="161609" y="306716"/>
                </a:lnTo>
                <a:lnTo>
                  <a:pt x="198308" y="306716"/>
                </a:lnTo>
                <a:lnTo>
                  <a:pt x="191786" y="305612"/>
                </a:lnTo>
                <a:close/>
              </a:path>
              <a:path w="360045" h="912495">
                <a:moveTo>
                  <a:pt x="179959" y="155564"/>
                </a:moveTo>
                <a:lnTo>
                  <a:pt x="177306" y="155564"/>
                </a:lnTo>
                <a:lnTo>
                  <a:pt x="173437" y="156667"/>
                </a:lnTo>
                <a:lnTo>
                  <a:pt x="168131" y="158874"/>
                </a:lnTo>
                <a:lnTo>
                  <a:pt x="164151" y="161081"/>
                </a:lnTo>
                <a:lnTo>
                  <a:pt x="157630" y="163287"/>
                </a:lnTo>
                <a:lnTo>
                  <a:pt x="149781" y="168804"/>
                </a:lnTo>
                <a:lnTo>
                  <a:pt x="141822" y="172114"/>
                </a:lnTo>
                <a:lnTo>
                  <a:pt x="136627" y="175423"/>
                </a:lnTo>
                <a:lnTo>
                  <a:pt x="132647" y="178733"/>
                </a:lnTo>
                <a:lnTo>
                  <a:pt x="130105" y="182043"/>
                </a:lnTo>
                <a:lnTo>
                  <a:pt x="128779" y="184250"/>
                </a:lnTo>
                <a:lnTo>
                  <a:pt x="128779" y="188663"/>
                </a:lnTo>
                <a:lnTo>
                  <a:pt x="131321" y="195283"/>
                </a:lnTo>
                <a:lnTo>
                  <a:pt x="133974" y="201902"/>
                </a:lnTo>
                <a:lnTo>
                  <a:pt x="139280" y="210729"/>
                </a:lnTo>
                <a:lnTo>
                  <a:pt x="141822" y="218452"/>
                </a:lnTo>
                <a:lnTo>
                  <a:pt x="139280" y="228382"/>
                </a:lnTo>
                <a:lnTo>
                  <a:pt x="135300" y="235001"/>
                </a:lnTo>
                <a:lnTo>
                  <a:pt x="135300" y="238311"/>
                </a:lnTo>
                <a:lnTo>
                  <a:pt x="136627" y="237208"/>
                </a:lnTo>
                <a:lnTo>
                  <a:pt x="143149" y="237208"/>
                </a:lnTo>
                <a:lnTo>
                  <a:pt x="147128" y="236105"/>
                </a:lnTo>
                <a:lnTo>
                  <a:pt x="157630" y="233898"/>
                </a:lnTo>
                <a:lnTo>
                  <a:pt x="162935" y="231691"/>
                </a:lnTo>
                <a:lnTo>
                  <a:pt x="166804" y="229485"/>
                </a:lnTo>
                <a:lnTo>
                  <a:pt x="173437" y="227278"/>
                </a:lnTo>
                <a:lnTo>
                  <a:pt x="186480" y="221762"/>
                </a:lnTo>
                <a:lnTo>
                  <a:pt x="190460" y="218452"/>
                </a:lnTo>
                <a:lnTo>
                  <a:pt x="195766" y="217349"/>
                </a:lnTo>
                <a:lnTo>
                  <a:pt x="198308" y="216245"/>
                </a:lnTo>
                <a:lnTo>
                  <a:pt x="199635" y="216245"/>
                </a:lnTo>
                <a:lnTo>
                  <a:pt x="202288" y="210729"/>
                </a:lnTo>
                <a:lnTo>
                  <a:pt x="208810" y="204109"/>
                </a:lnTo>
                <a:lnTo>
                  <a:pt x="219421" y="197489"/>
                </a:lnTo>
                <a:lnTo>
                  <a:pt x="225943" y="195283"/>
                </a:lnTo>
                <a:lnTo>
                  <a:pt x="357265" y="195283"/>
                </a:lnTo>
                <a:lnTo>
                  <a:pt x="357265" y="175423"/>
                </a:lnTo>
                <a:lnTo>
                  <a:pt x="189133" y="175423"/>
                </a:lnTo>
                <a:lnTo>
                  <a:pt x="179959" y="155564"/>
                </a:lnTo>
                <a:close/>
              </a:path>
              <a:path w="360045" h="912495">
                <a:moveTo>
                  <a:pt x="237771" y="76127"/>
                </a:moveTo>
                <a:lnTo>
                  <a:pt x="228596" y="76127"/>
                </a:lnTo>
                <a:lnTo>
                  <a:pt x="224617" y="77230"/>
                </a:lnTo>
                <a:lnTo>
                  <a:pt x="215442" y="79437"/>
                </a:lnTo>
                <a:lnTo>
                  <a:pt x="212789" y="80540"/>
                </a:lnTo>
                <a:lnTo>
                  <a:pt x="224617" y="92676"/>
                </a:lnTo>
                <a:lnTo>
                  <a:pt x="221964" y="92676"/>
                </a:lnTo>
                <a:lnTo>
                  <a:pt x="220637" y="97089"/>
                </a:lnTo>
                <a:lnTo>
                  <a:pt x="216768" y="100399"/>
                </a:lnTo>
                <a:lnTo>
                  <a:pt x="214115" y="107019"/>
                </a:lnTo>
                <a:lnTo>
                  <a:pt x="211462" y="112536"/>
                </a:lnTo>
                <a:lnTo>
                  <a:pt x="208810" y="119155"/>
                </a:lnTo>
                <a:lnTo>
                  <a:pt x="208810" y="124672"/>
                </a:lnTo>
                <a:lnTo>
                  <a:pt x="212789" y="129085"/>
                </a:lnTo>
                <a:lnTo>
                  <a:pt x="216768" y="132395"/>
                </a:lnTo>
                <a:lnTo>
                  <a:pt x="221964" y="134601"/>
                </a:lnTo>
                <a:lnTo>
                  <a:pt x="228596" y="139015"/>
                </a:lnTo>
                <a:lnTo>
                  <a:pt x="235118" y="142325"/>
                </a:lnTo>
                <a:lnTo>
                  <a:pt x="240424" y="145634"/>
                </a:lnTo>
                <a:lnTo>
                  <a:pt x="244293" y="147841"/>
                </a:lnTo>
                <a:lnTo>
                  <a:pt x="246946" y="152254"/>
                </a:lnTo>
                <a:lnTo>
                  <a:pt x="245619" y="155564"/>
                </a:lnTo>
                <a:lnTo>
                  <a:pt x="240424" y="158874"/>
                </a:lnTo>
                <a:lnTo>
                  <a:pt x="232465" y="162184"/>
                </a:lnTo>
                <a:lnTo>
                  <a:pt x="214115" y="168804"/>
                </a:lnTo>
                <a:lnTo>
                  <a:pt x="203614" y="169907"/>
                </a:lnTo>
                <a:lnTo>
                  <a:pt x="195766" y="173217"/>
                </a:lnTo>
                <a:lnTo>
                  <a:pt x="191786" y="174320"/>
                </a:lnTo>
                <a:lnTo>
                  <a:pt x="189133" y="175423"/>
                </a:lnTo>
                <a:lnTo>
                  <a:pt x="357265" y="175423"/>
                </a:lnTo>
                <a:lnTo>
                  <a:pt x="357265" y="162184"/>
                </a:lnTo>
                <a:lnTo>
                  <a:pt x="306085" y="133498"/>
                </a:lnTo>
                <a:lnTo>
                  <a:pt x="326148" y="97089"/>
                </a:lnTo>
                <a:lnTo>
                  <a:pt x="245619" y="97089"/>
                </a:lnTo>
                <a:lnTo>
                  <a:pt x="245619" y="93780"/>
                </a:lnTo>
                <a:lnTo>
                  <a:pt x="246946" y="89366"/>
                </a:lnTo>
                <a:lnTo>
                  <a:pt x="245619" y="80540"/>
                </a:lnTo>
                <a:lnTo>
                  <a:pt x="241640" y="77230"/>
                </a:lnTo>
                <a:lnTo>
                  <a:pt x="237771" y="76127"/>
                </a:lnTo>
                <a:close/>
              </a:path>
              <a:path w="360045" h="912495">
                <a:moveTo>
                  <a:pt x="281103" y="0"/>
                </a:moveTo>
                <a:lnTo>
                  <a:pt x="275797" y="1103"/>
                </a:lnTo>
                <a:lnTo>
                  <a:pt x="274581" y="1103"/>
                </a:lnTo>
                <a:lnTo>
                  <a:pt x="274581" y="38615"/>
                </a:lnTo>
                <a:lnTo>
                  <a:pt x="277123" y="41925"/>
                </a:lnTo>
                <a:lnTo>
                  <a:pt x="279776" y="45235"/>
                </a:lnTo>
                <a:lnTo>
                  <a:pt x="283756" y="51854"/>
                </a:lnTo>
                <a:lnTo>
                  <a:pt x="285082" y="58474"/>
                </a:lnTo>
                <a:lnTo>
                  <a:pt x="287625" y="63991"/>
                </a:lnTo>
                <a:lnTo>
                  <a:pt x="287625" y="77230"/>
                </a:lnTo>
                <a:lnTo>
                  <a:pt x="282429" y="82747"/>
                </a:lnTo>
                <a:lnTo>
                  <a:pt x="277123" y="86057"/>
                </a:lnTo>
                <a:lnTo>
                  <a:pt x="269275" y="89366"/>
                </a:lnTo>
                <a:lnTo>
                  <a:pt x="262753" y="92676"/>
                </a:lnTo>
                <a:lnTo>
                  <a:pt x="256121" y="92676"/>
                </a:lnTo>
                <a:lnTo>
                  <a:pt x="249599" y="95986"/>
                </a:lnTo>
                <a:lnTo>
                  <a:pt x="246946" y="97089"/>
                </a:lnTo>
                <a:lnTo>
                  <a:pt x="326148" y="97089"/>
                </a:lnTo>
                <a:lnTo>
                  <a:pt x="338915" y="73920"/>
                </a:lnTo>
                <a:lnTo>
                  <a:pt x="338915" y="70610"/>
                </a:lnTo>
                <a:lnTo>
                  <a:pt x="341458" y="63991"/>
                </a:lnTo>
                <a:lnTo>
                  <a:pt x="341458" y="55164"/>
                </a:lnTo>
                <a:lnTo>
                  <a:pt x="340242" y="48544"/>
                </a:lnTo>
                <a:lnTo>
                  <a:pt x="338915" y="45235"/>
                </a:lnTo>
                <a:lnTo>
                  <a:pt x="333609" y="37512"/>
                </a:lnTo>
                <a:lnTo>
                  <a:pt x="327087" y="31995"/>
                </a:lnTo>
                <a:lnTo>
                  <a:pt x="321781" y="29788"/>
                </a:lnTo>
                <a:lnTo>
                  <a:pt x="296910" y="29788"/>
                </a:lnTo>
                <a:lnTo>
                  <a:pt x="296910" y="9929"/>
                </a:lnTo>
                <a:lnTo>
                  <a:pt x="294257" y="3309"/>
                </a:lnTo>
                <a:lnTo>
                  <a:pt x="287625" y="1103"/>
                </a:lnTo>
                <a:lnTo>
                  <a:pt x="281103" y="0"/>
                </a:lnTo>
                <a:close/>
              </a:path>
            </a:pathLst>
          </a:custGeom>
          <a:solidFill>
            <a:srgbClr val="456000"/>
          </a:solidFill>
        </p:spPr>
        <p:txBody>
          <a:bodyPr wrap="square" lIns="0" tIns="0" rIns="0" bIns="0" rtlCol="0"/>
          <a:lstStyle/>
          <a:p>
            <a:endParaRPr/>
          </a:p>
        </p:txBody>
      </p:sp>
      <p:sp>
        <p:nvSpPr>
          <p:cNvPr id="41" name="object 41"/>
          <p:cNvSpPr/>
          <p:nvPr/>
        </p:nvSpPr>
        <p:spPr>
          <a:xfrm>
            <a:off x="5872653" y="5932618"/>
            <a:ext cx="2809875" cy="261620"/>
          </a:xfrm>
          <a:custGeom>
            <a:avLst/>
            <a:gdLst/>
            <a:ahLst/>
            <a:cxnLst/>
            <a:rect l="l" t="t" r="r" b="b"/>
            <a:pathLst>
              <a:path w="2809875" h="261620">
                <a:moveTo>
                  <a:pt x="2809315" y="0"/>
                </a:moveTo>
                <a:lnTo>
                  <a:pt x="0" y="0"/>
                </a:lnTo>
                <a:lnTo>
                  <a:pt x="7880" y="261568"/>
                </a:lnTo>
                <a:lnTo>
                  <a:pt x="2809315" y="258940"/>
                </a:lnTo>
                <a:lnTo>
                  <a:pt x="2809315" y="0"/>
                </a:lnTo>
                <a:close/>
              </a:path>
            </a:pathLst>
          </a:custGeom>
          <a:solidFill>
            <a:srgbClr val="B8E262"/>
          </a:solidFill>
        </p:spPr>
        <p:txBody>
          <a:bodyPr wrap="square" lIns="0" tIns="0" rIns="0" bIns="0" rtlCol="0"/>
          <a:lstStyle/>
          <a:p>
            <a:endParaRPr/>
          </a:p>
        </p:txBody>
      </p:sp>
      <p:sp>
        <p:nvSpPr>
          <p:cNvPr id="42" name="object 42"/>
          <p:cNvSpPr/>
          <p:nvPr/>
        </p:nvSpPr>
        <p:spPr>
          <a:xfrm>
            <a:off x="5876594" y="4734451"/>
            <a:ext cx="2802832" cy="148339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2701" rIns="0" bIns="0" rtlCol="0">
            <a:spAutoFit/>
          </a:bodyPr>
          <a:lstStyle/>
          <a:p>
            <a:pPr marL="2540">
              <a:lnSpc>
                <a:spcPct val="100000"/>
              </a:lnSpc>
            </a:pPr>
            <a:r>
              <a:rPr sz="3600" dirty="0"/>
              <a:t>Depende</a:t>
            </a:r>
            <a:r>
              <a:rPr sz="3600" spc="-10" dirty="0"/>
              <a:t>n</a:t>
            </a:r>
            <a:r>
              <a:rPr sz="3600" spc="25" dirty="0"/>
              <a:t>c</a:t>
            </a:r>
            <a:r>
              <a:rPr sz="3600" dirty="0"/>
              <a:t>y Stat</a:t>
            </a:r>
            <a:r>
              <a:rPr sz="3600" spc="-10" dirty="0"/>
              <a:t>u</a:t>
            </a:r>
            <a:r>
              <a:rPr sz="3600" dirty="0"/>
              <a:t>s</a:t>
            </a:r>
            <a:r>
              <a:rPr sz="3600" spc="5" dirty="0"/>
              <a:t> </a:t>
            </a:r>
            <a:r>
              <a:rPr sz="3600" spc="-5" dirty="0">
                <a:latin typeface="Tw Cen MT"/>
                <a:cs typeface="Tw Cen MT"/>
              </a:rPr>
              <a:t>–</a:t>
            </a:r>
            <a:r>
              <a:rPr sz="3600" spc="-120" dirty="0"/>
              <a:t>F</a:t>
            </a:r>
            <a:r>
              <a:rPr sz="3600" dirty="0"/>
              <a:t>AF</a:t>
            </a:r>
            <a:r>
              <a:rPr sz="3600" spc="-15" dirty="0"/>
              <a:t>S</a:t>
            </a:r>
            <a:r>
              <a:rPr sz="3600" dirty="0"/>
              <a:t>A/C</a:t>
            </a:r>
            <a:r>
              <a:rPr sz="3600" spc="-90" dirty="0"/>
              <a:t>D</a:t>
            </a:r>
            <a:r>
              <a:rPr sz="3600" dirty="0"/>
              <a:t>A</a:t>
            </a:r>
            <a:endParaRPr sz="3600">
              <a:latin typeface="Tw Cen MT"/>
              <a:cs typeface="Tw Cen MT"/>
            </a:endParaRPr>
          </a:p>
        </p:txBody>
      </p:sp>
      <p:sp>
        <p:nvSpPr>
          <p:cNvPr id="3" name="object 3"/>
          <p:cNvSpPr txBox="1"/>
          <p:nvPr/>
        </p:nvSpPr>
        <p:spPr>
          <a:xfrm>
            <a:off x="849274" y="1614042"/>
            <a:ext cx="7088505" cy="1061720"/>
          </a:xfrm>
          <a:prstGeom prst="rect">
            <a:avLst/>
          </a:prstGeom>
        </p:spPr>
        <p:txBody>
          <a:bodyPr vert="horz" wrap="square" lIns="0" tIns="0" rIns="0" bIns="0" rtlCol="0">
            <a:spAutoFit/>
          </a:bodyPr>
          <a:lstStyle/>
          <a:p>
            <a:pPr marL="12700" marR="5080" algn="just">
              <a:lnSpc>
                <a:spcPct val="100000"/>
              </a:lnSpc>
            </a:pPr>
            <a:r>
              <a:rPr sz="2400" dirty="0">
                <a:latin typeface="Calibri"/>
                <a:cs typeface="Calibri"/>
              </a:rPr>
              <a:t>If</a:t>
            </a:r>
            <a:r>
              <a:rPr sz="2400" spc="-10" dirty="0">
                <a:latin typeface="Calibri"/>
                <a:cs typeface="Calibri"/>
              </a:rPr>
              <a:t> </a:t>
            </a:r>
            <a:r>
              <a:rPr sz="2400" spc="-30" dirty="0">
                <a:latin typeface="Calibri"/>
                <a:cs typeface="Calibri"/>
              </a:rPr>
              <a:t>s</a:t>
            </a:r>
            <a:r>
              <a:rPr sz="2400" dirty="0">
                <a:latin typeface="Calibri"/>
                <a:cs typeface="Calibri"/>
              </a:rPr>
              <a:t>tude</a:t>
            </a:r>
            <a:r>
              <a:rPr sz="2400" spc="-25" dirty="0">
                <a:latin typeface="Calibri"/>
                <a:cs typeface="Calibri"/>
              </a:rPr>
              <a:t>n</a:t>
            </a:r>
            <a:r>
              <a:rPr sz="2400" dirty="0">
                <a:latin typeface="Calibri"/>
                <a:cs typeface="Calibri"/>
              </a:rPr>
              <a:t>ts</a:t>
            </a:r>
            <a:r>
              <a:rPr sz="2400" spc="-5" dirty="0">
                <a:latin typeface="Calibri"/>
                <a:cs typeface="Calibri"/>
              </a:rPr>
              <a:t> </a:t>
            </a:r>
            <a:r>
              <a:rPr sz="2400" spc="-15" dirty="0">
                <a:latin typeface="Calibri"/>
                <a:cs typeface="Calibri"/>
              </a:rPr>
              <a:t>a</a:t>
            </a:r>
            <a:r>
              <a:rPr sz="2400" spc="-50" dirty="0">
                <a:latin typeface="Calibri"/>
                <a:cs typeface="Calibri"/>
              </a:rPr>
              <a:t>r</a:t>
            </a:r>
            <a:r>
              <a:rPr sz="2400" spc="-15" dirty="0">
                <a:latin typeface="Calibri"/>
                <a:cs typeface="Calibri"/>
              </a:rPr>
              <a:t>e</a:t>
            </a:r>
            <a:r>
              <a:rPr sz="2400" spc="5" dirty="0">
                <a:latin typeface="Calibri"/>
                <a:cs typeface="Calibri"/>
              </a:rPr>
              <a:t> </a:t>
            </a:r>
            <a:r>
              <a:rPr sz="2400" b="1" spc="-20" dirty="0">
                <a:latin typeface="Calibri"/>
                <a:cs typeface="Calibri"/>
              </a:rPr>
              <a:t>N</a:t>
            </a:r>
            <a:r>
              <a:rPr sz="2400" b="1" spc="-70" dirty="0">
                <a:latin typeface="Calibri"/>
                <a:cs typeface="Calibri"/>
              </a:rPr>
              <a:t>O</a:t>
            </a:r>
            <a:r>
              <a:rPr sz="2400" b="1" dirty="0">
                <a:latin typeface="Calibri"/>
                <a:cs typeface="Calibri"/>
              </a:rPr>
              <a:t>T</a:t>
            </a:r>
            <a:r>
              <a:rPr sz="2400" b="1" spc="-15" dirty="0">
                <a:latin typeface="Calibri"/>
                <a:cs typeface="Calibri"/>
              </a:rPr>
              <a:t> </a:t>
            </a:r>
            <a:r>
              <a:rPr sz="2400" dirty="0">
                <a:latin typeface="Calibri"/>
                <a:cs typeface="Calibri"/>
              </a:rPr>
              <a:t>able</a:t>
            </a:r>
            <a:r>
              <a:rPr sz="2400" spc="5" dirty="0">
                <a:latin typeface="Calibri"/>
                <a:cs typeface="Calibri"/>
              </a:rPr>
              <a:t> </a:t>
            </a:r>
            <a:r>
              <a:rPr sz="2400" spc="-40" dirty="0">
                <a:latin typeface="Calibri"/>
                <a:cs typeface="Calibri"/>
              </a:rPr>
              <a:t>t</a:t>
            </a:r>
            <a:r>
              <a:rPr sz="2400" dirty="0">
                <a:latin typeface="Calibri"/>
                <a:cs typeface="Calibri"/>
              </a:rPr>
              <a:t>o</a:t>
            </a:r>
            <a:r>
              <a:rPr sz="2400" spc="-20" dirty="0">
                <a:latin typeface="Calibri"/>
                <a:cs typeface="Calibri"/>
              </a:rPr>
              <a:t> </a:t>
            </a:r>
            <a:r>
              <a:rPr sz="2400" spc="-15" dirty="0">
                <a:latin typeface="Calibri"/>
                <a:cs typeface="Calibri"/>
              </a:rPr>
              <a:t>ch</a:t>
            </a:r>
            <a:r>
              <a:rPr sz="2400" spc="-10" dirty="0">
                <a:latin typeface="Calibri"/>
                <a:cs typeface="Calibri"/>
              </a:rPr>
              <a:t>e</a:t>
            </a:r>
            <a:r>
              <a:rPr sz="2400" spc="-15" dirty="0">
                <a:latin typeface="Calibri"/>
                <a:cs typeface="Calibri"/>
              </a:rPr>
              <a:t>ck</a:t>
            </a:r>
            <a:r>
              <a:rPr sz="2400" spc="-10" dirty="0">
                <a:latin typeface="Calibri"/>
                <a:cs typeface="Calibri"/>
              </a:rPr>
              <a:t> </a:t>
            </a:r>
            <a:r>
              <a:rPr sz="2400" dirty="0">
                <a:latin typeface="Calibri"/>
                <a:cs typeface="Calibri"/>
              </a:rPr>
              <a:t>a</a:t>
            </a:r>
            <a:r>
              <a:rPr sz="2400" spc="-50" dirty="0">
                <a:latin typeface="Calibri"/>
                <a:cs typeface="Calibri"/>
              </a:rPr>
              <a:t>n</a:t>
            </a:r>
            <a:r>
              <a:rPr sz="2400" spc="-15" dirty="0">
                <a:latin typeface="Calibri"/>
                <a:cs typeface="Calibri"/>
              </a:rPr>
              <a:t>y</a:t>
            </a:r>
            <a:r>
              <a:rPr sz="2400" spc="-10" dirty="0">
                <a:latin typeface="Calibri"/>
                <a:cs typeface="Calibri"/>
              </a:rPr>
              <a:t> </a:t>
            </a:r>
            <a:r>
              <a:rPr sz="2400" spc="-5" dirty="0">
                <a:latin typeface="Calibri"/>
                <a:cs typeface="Calibri"/>
              </a:rPr>
              <a:t>o</a:t>
            </a:r>
            <a:r>
              <a:rPr sz="2400" dirty="0">
                <a:latin typeface="Calibri"/>
                <a:cs typeface="Calibri"/>
              </a:rPr>
              <a:t>f </a:t>
            </a:r>
            <a:r>
              <a:rPr sz="2400" spc="-15" dirty="0">
                <a:latin typeface="Calibri"/>
                <a:cs typeface="Calibri"/>
              </a:rPr>
              <a:t>the</a:t>
            </a:r>
            <a:r>
              <a:rPr sz="2400" spc="5" dirty="0">
                <a:latin typeface="Calibri"/>
                <a:cs typeface="Calibri"/>
              </a:rPr>
              <a:t> </a:t>
            </a:r>
            <a:r>
              <a:rPr sz="2400" spc="-5" dirty="0">
                <a:latin typeface="Calibri"/>
                <a:cs typeface="Calibri"/>
              </a:rPr>
              <a:t>b</a:t>
            </a:r>
            <a:r>
              <a:rPr sz="2400" spc="-60" dirty="0">
                <a:latin typeface="Calibri"/>
                <a:cs typeface="Calibri"/>
              </a:rPr>
              <a:t>ox</a:t>
            </a:r>
            <a:r>
              <a:rPr sz="2400" spc="-15" dirty="0">
                <a:latin typeface="Calibri"/>
                <a:cs typeface="Calibri"/>
              </a:rPr>
              <a:t>es</a:t>
            </a:r>
            <a:r>
              <a:rPr sz="2400" spc="-5" dirty="0">
                <a:latin typeface="Calibri"/>
                <a:cs typeface="Calibri"/>
              </a:rPr>
              <a:t> bel</a:t>
            </a:r>
            <a:r>
              <a:rPr sz="2400" spc="-10" dirty="0">
                <a:latin typeface="Calibri"/>
                <a:cs typeface="Calibri"/>
              </a:rPr>
              <a:t>o</a:t>
            </a:r>
            <a:r>
              <a:rPr sz="2400" spc="-225" dirty="0">
                <a:latin typeface="Calibri"/>
                <a:cs typeface="Calibri"/>
              </a:rPr>
              <a:t>w</a:t>
            </a:r>
            <a:r>
              <a:rPr sz="2400" spc="-10" dirty="0">
                <a:latin typeface="Calibri"/>
                <a:cs typeface="Calibri"/>
              </a:rPr>
              <a:t>, </a:t>
            </a:r>
            <a:r>
              <a:rPr sz="2400" spc="-5" dirty="0">
                <a:latin typeface="Calibri"/>
                <a:cs typeface="Calibri"/>
              </a:rPr>
              <a:t>pa</a:t>
            </a:r>
            <a:r>
              <a:rPr sz="2400" spc="-30" dirty="0">
                <a:latin typeface="Calibri"/>
                <a:cs typeface="Calibri"/>
              </a:rPr>
              <a:t>r</a:t>
            </a:r>
            <a:r>
              <a:rPr sz="2400" spc="-15" dirty="0">
                <a:latin typeface="Calibri"/>
                <a:cs typeface="Calibri"/>
              </a:rPr>
              <a:t>e</a:t>
            </a:r>
            <a:r>
              <a:rPr sz="2400" spc="-40" dirty="0">
                <a:latin typeface="Calibri"/>
                <a:cs typeface="Calibri"/>
              </a:rPr>
              <a:t>n</a:t>
            </a:r>
            <a:r>
              <a:rPr sz="2400" dirty="0">
                <a:latin typeface="Calibri"/>
                <a:cs typeface="Calibri"/>
              </a:rPr>
              <a:t>ts</a:t>
            </a:r>
            <a:r>
              <a:rPr sz="2400" spc="-5" dirty="0">
                <a:latin typeface="Calibri"/>
                <a:cs typeface="Calibri"/>
              </a:rPr>
              <a:t> </a:t>
            </a:r>
            <a:r>
              <a:rPr sz="2400" dirty="0">
                <a:latin typeface="Calibri"/>
                <a:cs typeface="Calibri"/>
              </a:rPr>
              <a:t>in</a:t>
            </a:r>
            <a:r>
              <a:rPr sz="2400" spc="-30" dirty="0">
                <a:latin typeface="Calibri"/>
                <a:cs typeface="Calibri"/>
              </a:rPr>
              <a:t>c</a:t>
            </a:r>
            <a:r>
              <a:rPr sz="2400" spc="-25" dirty="0">
                <a:latin typeface="Calibri"/>
                <a:cs typeface="Calibri"/>
              </a:rPr>
              <a:t>om</a:t>
            </a:r>
            <a:r>
              <a:rPr sz="2400" spc="-15" dirty="0">
                <a:latin typeface="Calibri"/>
                <a:cs typeface="Calibri"/>
              </a:rPr>
              <a:t>e</a:t>
            </a:r>
            <a:r>
              <a:rPr sz="2400" spc="-10"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ass</a:t>
            </a:r>
            <a:r>
              <a:rPr sz="2400" spc="-25" dirty="0">
                <a:latin typeface="Calibri"/>
                <a:cs typeface="Calibri"/>
              </a:rPr>
              <a:t>e</a:t>
            </a:r>
            <a:r>
              <a:rPr sz="2400" spc="-10" dirty="0">
                <a:latin typeface="Calibri"/>
                <a:cs typeface="Calibri"/>
              </a:rPr>
              <a:t>t</a:t>
            </a:r>
            <a:r>
              <a:rPr sz="2400" dirty="0">
                <a:latin typeface="Calibri"/>
                <a:cs typeface="Calibri"/>
              </a:rPr>
              <a:t> i</a:t>
            </a:r>
            <a:r>
              <a:rPr sz="2400" spc="-20" dirty="0">
                <a:latin typeface="Calibri"/>
                <a:cs typeface="Calibri"/>
              </a:rPr>
              <a:t>n</a:t>
            </a:r>
            <a:r>
              <a:rPr sz="2400" spc="-50" dirty="0">
                <a:latin typeface="Calibri"/>
                <a:cs typeface="Calibri"/>
              </a:rPr>
              <a:t>f</a:t>
            </a:r>
            <a:r>
              <a:rPr sz="2400" spc="-20" dirty="0">
                <a:latin typeface="Calibri"/>
                <a:cs typeface="Calibri"/>
              </a:rPr>
              <a:t>orm</a:t>
            </a:r>
            <a:r>
              <a:rPr sz="2400" spc="-35" dirty="0">
                <a:latin typeface="Calibri"/>
                <a:cs typeface="Calibri"/>
              </a:rPr>
              <a:t>a</a:t>
            </a:r>
            <a:r>
              <a:rPr sz="2400" dirty="0">
                <a:latin typeface="Calibri"/>
                <a:cs typeface="Calibri"/>
              </a:rPr>
              <a:t>tion</a:t>
            </a:r>
            <a:r>
              <a:rPr sz="2400" spc="-25" dirty="0">
                <a:latin typeface="Calibri"/>
                <a:cs typeface="Calibri"/>
              </a:rPr>
              <a:t> </a:t>
            </a:r>
            <a:r>
              <a:rPr sz="2400" dirty="0">
                <a:latin typeface="Calibri"/>
                <a:cs typeface="Calibri"/>
              </a:rPr>
              <a:t>will</a:t>
            </a:r>
            <a:r>
              <a:rPr sz="2400" spc="-15" dirty="0">
                <a:latin typeface="Calibri"/>
                <a:cs typeface="Calibri"/>
              </a:rPr>
              <a:t> </a:t>
            </a:r>
            <a:r>
              <a:rPr sz="2400" spc="-20" dirty="0">
                <a:latin typeface="Calibri"/>
                <a:cs typeface="Calibri"/>
              </a:rPr>
              <a:t>b</a:t>
            </a:r>
            <a:r>
              <a:rPr sz="2400" spc="-15" dirty="0">
                <a:latin typeface="Calibri"/>
                <a:cs typeface="Calibri"/>
              </a:rPr>
              <a:t>e</a:t>
            </a:r>
            <a:r>
              <a:rPr sz="2400" dirty="0">
                <a:latin typeface="Calibri"/>
                <a:cs typeface="Calibri"/>
              </a:rPr>
              <a:t> </a:t>
            </a:r>
            <a:r>
              <a:rPr sz="2400" spc="-45" dirty="0">
                <a:latin typeface="Calibri"/>
                <a:cs typeface="Calibri"/>
              </a:rPr>
              <a:t>r</a:t>
            </a:r>
            <a:r>
              <a:rPr sz="2400" dirty="0">
                <a:latin typeface="Calibri"/>
                <a:cs typeface="Calibri"/>
              </a:rPr>
              <a:t>equi</a:t>
            </a:r>
            <a:r>
              <a:rPr sz="2400" spc="-35" dirty="0">
                <a:latin typeface="Calibri"/>
                <a:cs typeface="Calibri"/>
              </a:rPr>
              <a:t>r</a:t>
            </a:r>
            <a:r>
              <a:rPr sz="2400" spc="-15" dirty="0">
                <a:latin typeface="Calibri"/>
                <a:cs typeface="Calibri"/>
              </a:rPr>
              <a:t>ed</a:t>
            </a:r>
            <a:r>
              <a:rPr sz="2400" spc="10" dirty="0">
                <a:latin typeface="Calibri"/>
                <a:cs typeface="Calibri"/>
              </a:rPr>
              <a:t> </a:t>
            </a:r>
            <a:r>
              <a:rPr sz="2400" spc="-35" dirty="0">
                <a:latin typeface="Calibri"/>
                <a:cs typeface="Calibri"/>
              </a:rPr>
              <a:t>t</a:t>
            </a:r>
            <a:r>
              <a:rPr sz="2400" dirty="0">
                <a:latin typeface="Calibri"/>
                <a:cs typeface="Calibri"/>
              </a:rPr>
              <a:t>o </a:t>
            </a:r>
            <a:r>
              <a:rPr sz="2400" spc="-35" dirty="0">
                <a:latin typeface="Calibri"/>
                <a:cs typeface="Calibri"/>
              </a:rPr>
              <a:t>c</a:t>
            </a:r>
            <a:r>
              <a:rPr sz="2400" spc="-5" dirty="0">
                <a:latin typeface="Calibri"/>
                <a:cs typeface="Calibri"/>
              </a:rPr>
              <a:t>ompl</a:t>
            </a:r>
            <a:r>
              <a:rPr sz="2400" spc="-10" dirty="0">
                <a:latin typeface="Calibri"/>
                <a:cs typeface="Calibri"/>
              </a:rPr>
              <a:t>e</a:t>
            </a:r>
            <a:r>
              <a:rPr sz="2400" spc="-35" dirty="0">
                <a:latin typeface="Calibri"/>
                <a:cs typeface="Calibri"/>
              </a:rPr>
              <a:t>t</a:t>
            </a:r>
            <a:r>
              <a:rPr sz="2400" spc="-15" dirty="0">
                <a:latin typeface="Calibri"/>
                <a:cs typeface="Calibri"/>
              </a:rPr>
              <a:t>e</a:t>
            </a:r>
            <a:r>
              <a:rPr sz="2400" spc="-10" dirty="0">
                <a:latin typeface="Calibri"/>
                <a:cs typeface="Calibri"/>
              </a:rPr>
              <a:t> </a:t>
            </a:r>
            <a:r>
              <a:rPr sz="2400" spc="-15" dirty="0">
                <a:latin typeface="Calibri"/>
                <a:cs typeface="Calibri"/>
              </a:rPr>
              <a:t>the</a:t>
            </a:r>
            <a:r>
              <a:rPr sz="2400" spc="-10" dirty="0">
                <a:latin typeface="Calibri"/>
                <a:cs typeface="Calibri"/>
              </a:rPr>
              <a:t> </a:t>
            </a:r>
            <a:r>
              <a:rPr sz="2400" spc="-135" dirty="0">
                <a:latin typeface="Calibri"/>
                <a:cs typeface="Calibri"/>
              </a:rPr>
              <a:t>F</a:t>
            </a:r>
            <a:r>
              <a:rPr sz="2400" dirty="0">
                <a:latin typeface="Calibri"/>
                <a:cs typeface="Calibri"/>
              </a:rPr>
              <a:t>A</a:t>
            </a:r>
            <a:r>
              <a:rPr sz="2400" spc="-35" dirty="0">
                <a:latin typeface="Calibri"/>
                <a:cs typeface="Calibri"/>
              </a:rPr>
              <a:t>F</a:t>
            </a:r>
            <a:r>
              <a:rPr sz="2400" spc="-15" dirty="0">
                <a:latin typeface="Calibri"/>
                <a:cs typeface="Calibri"/>
              </a:rPr>
              <a:t>SA</a:t>
            </a:r>
            <a:r>
              <a:rPr sz="2400" spc="-25" dirty="0">
                <a:latin typeface="Calibri"/>
                <a:cs typeface="Calibri"/>
              </a:rPr>
              <a:t> </a:t>
            </a:r>
            <a:r>
              <a:rPr sz="2400" spc="-5" dirty="0">
                <a:latin typeface="Calibri"/>
                <a:cs typeface="Calibri"/>
              </a:rPr>
              <a:t>p</a:t>
            </a:r>
            <a:r>
              <a:rPr sz="2400" spc="-35" dirty="0">
                <a:latin typeface="Calibri"/>
                <a:cs typeface="Calibri"/>
              </a:rPr>
              <a:t>r</a:t>
            </a:r>
            <a:r>
              <a:rPr sz="2400" spc="-5" dirty="0">
                <a:latin typeface="Calibri"/>
                <a:cs typeface="Calibri"/>
              </a:rPr>
              <a:t>ocess.</a:t>
            </a:r>
            <a:endParaRPr sz="2400">
              <a:latin typeface="Calibri"/>
              <a:cs typeface="Calibri"/>
            </a:endParaRPr>
          </a:p>
        </p:txBody>
      </p:sp>
      <p:sp>
        <p:nvSpPr>
          <p:cNvPr id="4" name="object 4"/>
          <p:cNvSpPr/>
          <p:nvPr/>
        </p:nvSpPr>
        <p:spPr>
          <a:xfrm>
            <a:off x="76200" y="47244"/>
            <a:ext cx="548640" cy="66598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254353" y="5195849"/>
            <a:ext cx="6491605" cy="1062355"/>
          </a:xfrm>
          <a:prstGeom prst="rect">
            <a:avLst/>
          </a:prstGeom>
        </p:spPr>
        <p:txBody>
          <a:bodyPr vert="horz" wrap="square" lIns="0" tIns="0" rIns="0" bIns="0" rtlCol="0">
            <a:spAutoFit/>
          </a:bodyPr>
          <a:lstStyle/>
          <a:p>
            <a:pPr marL="12700" marR="5080">
              <a:lnSpc>
                <a:spcPct val="100000"/>
              </a:lnSpc>
            </a:pPr>
            <a:r>
              <a:rPr sz="2400" dirty="0">
                <a:solidFill>
                  <a:srgbClr val="04607A"/>
                </a:solidFill>
                <a:latin typeface="Calibri"/>
                <a:cs typeface="Calibri"/>
              </a:rPr>
              <a:t>“</a:t>
            </a:r>
            <a:r>
              <a:rPr sz="2400" spc="-55" dirty="0">
                <a:solidFill>
                  <a:srgbClr val="04607A"/>
                </a:solidFill>
                <a:latin typeface="Calibri"/>
                <a:cs typeface="Calibri"/>
              </a:rPr>
              <a:t>P</a:t>
            </a:r>
            <a:r>
              <a:rPr sz="2400" dirty="0">
                <a:solidFill>
                  <a:srgbClr val="04607A"/>
                </a:solidFill>
                <a:latin typeface="Calibri"/>
                <a:cs typeface="Calibri"/>
              </a:rPr>
              <a:t>a</a:t>
            </a:r>
            <a:r>
              <a:rPr sz="2400" spc="-35" dirty="0">
                <a:solidFill>
                  <a:srgbClr val="04607A"/>
                </a:solidFill>
                <a:latin typeface="Calibri"/>
                <a:cs typeface="Calibri"/>
              </a:rPr>
              <a:t>r</a:t>
            </a:r>
            <a:r>
              <a:rPr sz="2400" dirty="0">
                <a:solidFill>
                  <a:srgbClr val="04607A"/>
                </a:solidFill>
                <a:latin typeface="Calibri"/>
                <a:cs typeface="Calibri"/>
              </a:rPr>
              <a:t>e</a:t>
            </a:r>
            <a:r>
              <a:rPr sz="2400" spc="-25" dirty="0">
                <a:solidFill>
                  <a:srgbClr val="04607A"/>
                </a:solidFill>
                <a:latin typeface="Calibri"/>
                <a:cs typeface="Calibri"/>
              </a:rPr>
              <a:t>n</a:t>
            </a:r>
            <a:r>
              <a:rPr sz="2400" spc="80" dirty="0">
                <a:solidFill>
                  <a:srgbClr val="04607A"/>
                </a:solidFill>
                <a:latin typeface="Calibri"/>
                <a:cs typeface="Calibri"/>
              </a:rPr>
              <a:t>t</a:t>
            </a:r>
            <a:r>
              <a:rPr sz="2400" dirty="0">
                <a:solidFill>
                  <a:srgbClr val="04607A"/>
                </a:solidFill>
                <a:latin typeface="Calibri"/>
                <a:cs typeface="Calibri"/>
              </a:rPr>
              <a:t>”</a:t>
            </a:r>
            <a:r>
              <a:rPr sz="2400" spc="-25" dirty="0">
                <a:solidFill>
                  <a:srgbClr val="04607A"/>
                </a:solidFill>
                <a:latin typeface="Calibri"/>
                <a:cs typeface="Calibri"/>
              </a:rPr>
              <a:t> </a:t>
            </a:r>
            <a:r>
              <a:rPr sz="2400" dirty="0">
                <a:solidFill>
                  <a:srgbClr val="04607A"/>
                </a:solidFill>
                <a:latin typeface="Calibri"/>
                <a:cs typeface="Calibri"/>
              </a:rPr>
              <a:t>includes:</a:t>
            </a:r>
            <a:r>
              <a:rPr sz="2400" spc="-15" dirty="0">
                <a:solidFill>
                  <a:srgbClr val="04607A"/>
                </a:solidFill>
                <a:latin typeface="Calibri"/>
                <a:cs typeface="Calibri"/>
              </a:rPr>
              <a:t> </a:t>
            </a:r>
            <a:r>
              <a:rPr sz="2400" dirty="0">
                <a:solidFill>
                  <a:srgbClr val="04607A"/>
                </a:solidFill>
                <a:latin typeface="Calibri"/>
                <a:cs typeface="Calibri"/>
              </a:rPr>
              <a:t>S</a:t>
            </a:r>
            <a:r>
              <a:rPr sz="2400" spc="-25" dirty="0">
                <a:solidFill>
                  <a:srgbClr val="04607A"/>
                </a:solidFill>
                <a:latin typeface="Calibri"/>
                <a:cs typeface="Calibri"/>
              </a:rPr>
              <a:t>t</a:t>
            </a:r>
            <a:r>
              <a:rPr sz="2400" dirty="0">
                <a:solidFill>
                  <a:srgbClr val="04607A"/>
                </a:solidFill>
                <a:latin typeface="Calibri"/>
                <a:cs typeface="Calibri"/>
              </a:rPr>
              <a:t>ep</a:t>
            </a:r>
            <a:r>
              <a:rPr sz="2400" spc="-15" dirty="0">
                <a:solidFill>
                  <a:srgbClr val="04607A"/>
                </a:solidFill>
                <a:latin typeface="Calibri"/>
                <a:cs typeface="Calibri"/>
              </a:rPr>
              <a:t> </a:t>
            </a:r>
            <a:r>
              <a:rPr sz="2400" dirty="0">
                <a:solidFill>
                  <a:srgbClr val="04607A"/>
                </a:solidFill>
                <a:latin typeface="Calibri"/>
                <a:cs typeface="Calibri"/>
              </a:rPr>
              <a:t>(married);</a:t>
            </a:r>
            <a:r>
              <a:rPr sz="2400" spc="-25" dirty="0">
                <a:solidFill>
                  <a:srgbClr val="04607A"/>
                </a:solidFill>
                <a:latin typeface="Calibri"/>
                <a:cs typeface="Calibri"/>
              </a:rPr>
              <a:t> </a:t>
            </a:r>
            <a:r>
              <a:rPr sz="2400" b="1" dirty="0">
                <a:solidFill>
                  <a:srgbClr val="04607A"/>
                </a:solidFill>
                <a:latin typeface="Calibri"/>
                <a:cs typeface="Calibri"/>
              </a:rPr>
              <a:t>ado</a:t>
            </a:r>
            <a:r>
              <a:rPr sz="2400" b="1" spc="-20" dirty="0">
                <a:solidFill>
                  <a:srgbClr val="04607A"/>
                </a:solidFill>
                <a:latin typeface="Calibri"/>
                <a:cs typeface="Calibri"/>
              </a:rPr>
              <a:t>p</a:t>
            </a:r>
            <a:r>
              <a:rPr sz="2400" b="1" spc="-10" dirty="0">
                <a:solidFill>
                  <a:srgbClr val="04607A"/>
                </a:solidFill>
                <a:latin typeface="Calibri"/>
                <a:cs typeface="Calibri"/>
              </a:rPr>
              <a:t>t</a:t>
            </a:r>
            <a:r>
              <a:rPr sz="2400" b="1" spc="-20" dirty="0">
                <a:solidFill>
                  <a:srgbClr val="04607A"/>
                </a:solidFill>
                <a:latin typeface="Calibri"/>
                <a:cs typeface="Calibri"/>
              </a:rPr>
              <a:t>iv</a:t>
            </a:r>
            <a:r>
              <a:rPr sz="2400" b="1" dirty="0">
                <a:solidFill>
                  <a:srgbClr val="04607A"/>
                </a:solidFill>
                <a:latin typeface="Calibri"/>
                <a:cs typeface="Calibri"/>
              </a:rPr>
              <a:t>e</a:t>
            </a:r>
            <a:r>
              <a:rPr sz="2400" spc="-10" dirty="0">
                <a:solidFill>
                  <a:srgbClr val="04607A"/>
                </a:solidFill>
                <a:latin typeface="Calibri"/>
                <a:cs typeface="Calibri"/>
              </a:rPr>
              <a:t>; </a:t>
            </a:r>
            <a:r>
              <a:rPr sz="2400" spc="-5" dirty="0">
                <a:solidFill>
                  <a:srgbClr val="04607A"/>
                </a:solidFill>
                <a:latin typeface="Calibri"/>
                <a:cs typeface="Calibri"/>
              </a:rPr>
              <a:t>both </a:t>
            </a:r>
            <a:r>
              <a:rPr sz="2400" dirty="0">
                <a:solidFill>
                  <a:srgbClr val="04607A"/>
                </a:solidFill>
                <a:latin typeface="Calibri"/>
                <a:cs typeface="Calibri"/>
              </a:rPr>
              <a:t>biol</a:t>
            </a:r>
            <a:r>
              <a:rPr sz="2400" spc="-10" dirty="0">
                <a:solidFill>
                  <a:srgbClr val="04607A"/>
                </a:solidFill>
                <a:latin typeface="Calibri"/>
                <a:cs typeface="Calibri"/>
              </a:rPr>
              <a:t>o</a:t>
            </a:r>
            <a:r>
              <a:rPr sz="2400" dirty="0">
                <a:solidFill>
                  <a:srgbClr val="04607A"/>
                </a:solidFill>
                <a:latin typeface="Calibri"/>
                <a:cs typeface="Calibri"/>
              </a:rPr>
              <a:t>gi</a:t>
            </a:r>
            <a:r>
              <a:rPr sz="2400" spc="-25" dirty="0">
                <a:solidFill>
                  <a:srgbClr val="04607A"/>
                </a:solidFill>
                <a:latin typeface="Calibri"/>
                <a:cs typeface="Calibri"/>
              </a:rPr>
              <a:t>c</a:t>
            </a:r>
            <a:r>
              <a:rPr sz="2400" dirty="0">
                <a:solidFill>
                  <a:srgbClr val="04607A"/>
                </a:solidFill>
                <a:latin typeface="Calibri"/>
                <a:cs typeface="Calibri"/>
              </a:rPr>
              <a:t>al</a:t>
            </a:r>
            <a:r>
              <a:rPr sz="2400" spc="-15" dirty="0">
                <a:solidFill>
                  <a:srgbClr val="04607A"/>
                </a:solidFill>
                <a:latin typeface="Calibri"/>
                <a:cs typeface="Calibri"/>
              </a:rPr>
              <a:t> </a:t>
            </a:r>
            <a:r>
              <a:rPr sz="2400" dirty="0">
                <a:solidFill>
                  <a:srgbClr val="04607A"/>
                </a:solidFill>
                <a:latin typeface="Calibri"/>
                <a:cs typeface="Calibri"/>
              </a:rPr>
              <a:t>living</a:t>
            </a:r>
            <a:r>
              <a:rPr sz="2400" spc="-10" dirty="0">
                <a:solidFill>
                  <a:srgbClr val="04607A"/>
                </a:solidFill>
                <a:latin typeface="Calibri"/>
                <a:cs typeface="Calibri"/>
              </a:rPr>
              <a:t> </a:t>
            </a:r>
            <a:r>
              <a:rPr sz="2400" spc="-30" dirty="0">
                <a:solidFill>
                  <a:srgbClr val="04607A"/>
                </a:solidFill>
                <a:latin typeface="Calibri"/>
                <a:cs typeface="Calibri"/>
              </a:rPr>
              <a:t>t</a:t>
            </a:r>
            <a:r>
              <a:rPr sz="2400" dirty="0">
                <a:solidFill>
                  <a:srgbClr val="04607A"/>
                </a:solidFill>
                <a:latin typeface="Calibri"/>
                <a:cs typeface="Calibri"/>
              </a:rPr>
              <a:t>o</a:t>
            </a:r>
            <a:r>
              <a:rPr sz="2400" spc="-35" dirty="0">
                <a:solidFill>
                  <a:srgbClr val="04607A"/>
                </a:solidFill>
                <a:latin typeface="Calibri"/>
                <a:cs typeface="Calibri"/>
              </a:rPr>
              <a:t>g</a:t>
            </a:r>
            <a:r>
              <a:rPr sz="2400" dirty="0">
                <a:solidFill>
                  <a:srgbClr val="04607A"/>
                </a:solidFill>
                <a:latin typeface="Calibri"/>
                <a:cs typeface="Calibri"/>
              </a:rPr>
              <a:t>et</a:t>
            </a:r>
            <a:r>
              <a:rPr sz="2400" spc="-10" dirty="0">
                <a:solidFill>
                  <a:srgbClr val="04607A"/>
                </a:solidFill>
                <a:latin typeface="Calibri"/>
                <a:cs typeface="Calibri"/>
              </a:rPr>
              <a:t>h</a:t>
            </a:r>
            <a:r>
              <a:rPr sz="2400" dirty="0">
                <a:solidFill>
                  <a:srgbClr val="04607A"/>
                </a:solidFill>
                <a:latin typeface="Calibri"/>
                <a:cs typeface="Calibri"/>
              </a:rPr>
              <a:t>er</a:t>
            </a:r>
            <a:r>
              <a:rPr sz="2400" spc="-10" dirty="0">
                <a:solidFill>
                  <a:srgbClr val="04607A"/>
                </a:solidFill>
                <a:latin typeface="Calibri"/>
                <a:cs typeface="Calibri"/>
              </a:rPr>
              <a:t> </a:t>
            </a:r>
            <a:r>
              <a:rPr sz="2400" dirty="0">
                <a:solidFill>
                  <a:srgbClr val="04607A"/>
                </a:solidFill>
                <a:latin typeface="Calibri"/>
                <a:cs typeface="Calibri"/>
              </a:rPr>
              <a:t>but n</a:t>
            </a:r>
            <a:r>
              <a:rPr sz="2400" spc="-10" dirty="0">
                <a:solidFill>
                  <a:srgbClr val="04607A"/>
                </a:solidFill>
                <a:latin typeface="Calibri"/>
                <a:cs typeface="Calibri"/>
              </a:rPr>
              <a:t>o</a:t>
            </a:r>
            <a:r>
              <a:rPr sz="2400" dirty="0">
                <a:solidFill>
                  <a:srgbClr val="04607A"/>
                </a:solidFill>
                <a:latin typeface="Calibri"/>
                <a:cs typeface="Calibri"/>
              </a:rPr>
              <a:t>t married;</a:t>
            </a:r>
            <a:r>
              <a:rPr sz="2400" spc="-20" dirty="0">
                <a:solidFill>
                  <a:srgbClr val="04607A"/>
                </a:solidFill>
                <a:latin typeface="Calibri"/>
                <a:cs typeface="Calibri"/>
              </a:rPr>
              <a:t> </a:t>
            </a:r>
            <a:r>
              <a:rPr sz="2400" spc="-110" dirty="0">
                <a:solidFill>
                  <a:srgbClr val="04607A"/>
                </a:solidFill>
                <a:latin typeface="Calibri"/>
                <a:cs typeface="Calibri"/>
              </a:rPr>
              <a:t>‘</a:t>
            </a:r>
            <a:r>
              <a:rPr sz="2400" dirty="0">
                <a:solidFill>
                  <a:srgbClr val="04607A"/>
                </a:solidFill>
                <a:latin typeface="Calibri"/>
                <a:cs typeface="Calibri"/>
              </a:rPr>
              <a:t>cu</a:t>
            </a:r>
            <a:r>
              <a:rPr sz="2400" spc="-25" dirty="0">
                <a:solidFill>
                  <a:srgbClr val="04607A"/>
                </a:solidFill>
                <a:latin typeface="Calibri"/>
                <a:cs typeface="Calibri"/>
              </a:rPr>
              <a:t>st</a:t>
            </a:r>
            <a:r>
              <a:rPr sz="2400" dirty="0">
                <a:solidFill>
                  <a:srgbClr val="04607A"/>
                </a:solidFill>
                <a:latin typeface="Calibri"/>
                <a:cs typeface="Calibri"/>
              </a:rPr>
              <a:t>odial’ </a:t>
            </a:r>
            <a:r>
              <a:rPr sz="2400" spc="-5" dirty="0">
                <a:solidFill>
                  <a:srgbClr val="04607A"/>
                </a:solidFill>
                <a:latin typeface="Calibri"/>
                <a:cs typeface="Calibri"/>
              </a:rPr>
              <a:t>pa</a:t>
            </a:r>
            <a:r>
              <a:rPr sz="2400" spc="-30" dirty="0">
                <a:solidFill>
                  <a:srgbClr val="04607A"/>
                </a:solidFill>
                <a:latin typeface="Calibri"/>
                <a:cs typeface="Calibri"/>
              </a:rPr>
              <a:t>r</a:t>
            </a:r>
            <a:r>
              <a:rPr sz="2400" spc="-15" dirty="0">
                <a:solidFill>
                  <a:srgbClr val="04607A"/>
                </a:solidFill>
                <a:latin typeface="Calibri"/>
                <a:cs typeface="Calibri"/>
              </a:rPr>
              <a:t>e</a:t>
            </a:r>
            <a:r>
              <a:rPr sz="2400" spc="-40" dirty="0">
                <a:solidFill>
                  <a:srgbClr val="04607A"/>
                </a:solidFill>
                <a:latin typeface="Calibri"/>
                <a:cs typeface="Calibri"/>
              </a:rPr>
              <a:t>n</a:t>
            </a:r>
            <a:r>
              <a:rPr sz="2400" spc="-10" dirty="0">
                <a:solidFill>
                  <a:srgbClr val="04607A"/>
                </a:solidFill>
                <a:latin typeface="Calibri"/>
                <a:cs typeface="Calibri"/>
              </a:rPr>
              <a:t>t</a:t>
            </a:r>
            <a:r>
              <a:rPr sz="2400" dirty="0">
                <a:solidFill>
                  <a:srgbClr val="04607A"/>
                </a:solidFill>
                <a:latin typeface="Calibri"/>
                <a:cs typeface="Calibri"/>
              </a:rPr>
              <a:t> if</a:t>
            </a:r>
            <a:r>
              <a:rPr sz="2400" spc="-5" dirty="0">
                <a:solidFill>
                  <a:srgbClr val="04607A"/>
                </a:solidFill>
                <a:latin typeface="Calibri"/>
                <a:cs typeface="Calibri"/>
              </a:rPr>
              <a:t> </a:t>
            </a:r>
            <a:r>
              <a:rPr sz="2400" spc="-20" dirty="0">
                <a:solidFill>
                  <a:srgbClr val="04607A"/>
                </a:solidFill>
                <a:latin typeface="Calibri"/>
                <a:cs typeface="Calibri"/>
              </a:rPr>
              <a:t>sepa</a:t>
            </a:r>
            <a:r>
              <a:rPr sz="2400" spc="-55" dirty="0">
                <a:solidFill>
                  <a:srgbClr val="04607A"/>
                </a:solidFill>
                <a:latin typeface="Calibri"/>
                <a:cs typeface="Calibri"/>
              </a:rPr>
              <a:t>r</a:t>
            </a:r>
            <a:r>
              <a:rPr sz="2400" spc="-25" dirty="0">
                <a:solidFill>
                  <a:srgbClr val="04607A"/>
                </a:solidFill>
                <a:latin typeface="Calibri"/>
                <a:cs typeface="Calibri"/>
              </a:rPr>
              <a:t>a</a:t>
            </a:r>
            <a:r>
              <a:rPr sz="2400" spc="-35" dirty="0">
                <a:solidFill>
                  <a:srgbClr val="04607A"/>
                </a:solidFill>
                <a:latin typeface="Calibri"/>
                <a:cs typeface="Calibri"/>
              </a:rPr>
              <a:t>t</a:t>
            </a:r>
            <a:r>
              <a:rPr sz="2400" spc="-15" dirty="0">
                <a:solidFill>
                  <a:srgbClr val="04607A"/>
                </a:solidFill>
                <a:latin typeface="Calibri"/>
                <a:cs typeface="Calibri"/>
              </a:rPr>
              <a:t>ed </a:t>
            </a:r>
            <a:r>
              <a:rPr sz="2400" spc="-20" dirty="0">
                <a:solidFill>
                  <a:srgbClr val="04607A"/>
                </a:solidFill>
                <a:latin typeface="Calibri"/>
                <a:cs typeface="Calibri"/>
              </a:rPr>
              <a:t>o</a:t>
            </a:r>
            <a:r>
              <a:rPr sz="2400" spc="-10" dirty="0">
                <a:solidFill>
                  <a:srgbClr val="04607A"/>
                </a:solidFill>
                <a:latin typeface="Calibri"/>
                <a:cs typeface="Calibri"/>
              </a:rPr>
              <a:t>r</a:t>
            </a:r>
            <a:r>
              <a:rPr sz="2400" dirty="0">
                <a:solidFill>
                  <a:srgbClr val="04607A"/>
                </a:solidFill>
                <a:latin typeface="Calibri"/>
                <a:cs typeface="Calibri"/>
              </a:rPr>
              <a:t> </a:t>
            </a:r>
            <a:r>
              <a:rPr sz="2400" spc="-5" dirty="0">
                <a:solidFill>
                  <a:srgbClr val="04607A"/>
                </a:solidFill>
                <a:latin typeface="Calibri"/>
                <a:cs typeface="Calibri"/>
              </a:rPr>
              <a:t>di</a:t>
            </a:r>
            <a:r>
              <a:rPr sz="2400" spc="-35" dirty="0">
                <a:solidFill>
                  <a:srgbClr val="04607A"/>
                </a:solidFill>
                <a:latin typeface="Calibri"/>
                <a:cs typeface="Calibri"/>
              </a:rPr>
              <a:t>v</a:t>
            </a:r>
            <a:r>
              <a:rPr sz="2400" spc="-20" dirty="0">
                <a:solidFill>
                  <a:srgbClr val="04607A"/>
                </a:solidFill>
                <a:latin typeface="Calibri"/>
                <a:cs typeface="Calibri"/>
              </a:rPr>
              <a:t>o</a:t>
            </a:r>
            <a:r>
              <a:rPr sz="2400" spc="-50" dirty="0">
                <a:solidFill>
                  <a:srgbClr val="04607A"/>
                </a:solidFill>
                <a:latin typeface="Calibri"/>
                <a:cs typeface="Calibri"/>
              </a:rPr>
              <a:t>r</a:t>
            </a:r>
            <a:r>
              <a:rPr sz="2400" spc="-15" dirty="0">
                <a:solidFill>
                  <a:srgbClr val="04607A"/>
                </a:solidFill>
                <a:latin typeface="Calibri"/>
                <a:cs typeface="Calibri"/>
              </a:rPr>
              <a:t>c</a:t>
            </a:r>
            <a:r>
              <a:rPr sz="2400" spc="-10" dirty="0">
                <a:solidFill>
                  <a:srgbClr val="04607A"/>
                </a:solidFill>
                <a:latin typeface="Calibri"/>
                <a:cs typeface="Calibri"/>
              </a:rPr>
              <a:t>e</a:t>
            </a:r>
            <a:r>
              <a:rPr sz="2400" dirty="0">
                <a:solidFill>
                  <a:srgbClr val="04607A"/>
                </a:solidFill>
                <a:latin typeface="Calibri"/>
                <a:cs typeface="Calibri"/>
              </a:rPr>
              <a:t>d</a:t>
            </a:r>
            <a:endParaRPr sz="2400">
              <a:latin typeface="Calibri"/>
              <a:cs typeface="Calibri"/>
            </a:endParaRPr>
          </a:p>
        </p:txBody>
      </p:sp>
      <p:pic>
        <p:nvPicPr>
          <p:cNvPr id="7" name="Picture 6"/>
          <p:cNvPicPr>
            <a:picLocks noChangeAspect="1"/>
          </p:cNvPicPr>
          <p:nvPr/>
        </p:nvPicPr>
        <p:blipFill>
          <a:blip r:embed="rId4"/>
          <a:stretch>
            <a:fillRect/>
          </a:stretch>
        </p:blipFill>
        <p:spPr>
          <a:xfrm>
            <a:off x="98106" y="2744054"/>
            <a:ext cx="8947785" cy="214979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994" y="176850"/>
            <a:ext cx="5959475" cy="1053465"/>
          </a:xfrm>
          <a:prstGeom prst="rect">
            <a:avLst/>
          </a:prstGeom>
        </p:spPr>
        <p:txBody>
          <a:bodyPr vert="horz" wrap="square" lIns="0" tIns="0" rIns="0" bIns="0" rtlCol="0">
            <a:spAutoFit/>
          </a:bodyPr>
          <a:lstStyle/>
          <a:p>
            <a:pPr marL="12700">
              <a:lnSpc>
                <a:spcPct val="100000"/>
              </a:lnSpc>
            </a:pPr>
            <a:r>
              <a:rPr sz="3400" spc="-15" dirty="0">
                <a:latin typeface="Tw Cen MT"/>
                <a:cs typeface="Tw Cen MT"/>
              </a:rPr>
              <a:t>Calculating</a:t>
            </a:r>
            <a:r>
              <a:rPr sz="3400" spc="20" dirty="0">
                <a:latin typeface="Tw Cen MT"/>
                <a:cs typeface="Tw Cen MT"/>
              </a:rPr>
              <a:t> </a:t>
            </a:r>
            <a:r>
              <a:rPr sz="3400" spc="-15" dirty="0">
                <a:latin typeface="Tw Cen MT"/>
                <a:cs typeface="Tw Cen MT"/>
              </a:rPr>
              <a:t>Financi</a:t>
            </a:r>
            <a:r>
              <a:rPr sz="3400" spc="-30" dirty="0">
                <a:latin typeface="Tw Cen MT"/>
                <a:cs typeface="Tw Cen MT"/>
              </a:rPr>
              <a:t>a</a:t>
            </a:r>
            <a:r>
              <a:rPr sz="3400" dirty="0">
                <a:latin typeface="Tw Cen MT"/>
                <a:cs typeface="Tw Cen MT"/>
              </a:rPr>
              <a:t>l</a:t>
            </a:r>
            <a:r>
              <a:rPr sz="3400" spc="15" dirty="0">
                <a:latin typeface="Tw Cen MT"/>
                <a:cs typeface="Tw Cen MT"/>
              </a:rPr>
              <a:t> </a:t>
            </a:r>
            <a:r>
              <a:rPr sz="3400" spc="-20" dirty="0">
                <a:latin typeface="Tw Cen MT"/>
                <a:cs typeface="Tw Cen MT"/>
              </a:rPr>
              <a:t>Aid</a:t>
            </a:r>
            <a:r>
              <a:rPr sz="3400" spc="-5" dirty="0">
                <a:latin typeface="Tw Cen MT"/>
                <a:cs typeface="Tw Cen MT"/>
              </a:rPr>
              <a:t> </a:t>
            </a:r>
            <a:r>
              <a:rPr sz="3400" spc="-15" dirty="0">
                <a:latin typeface="Tw Cen MT"/>
                <a:cs typeface="Tw Cen MT"/>
              </a:rPr>
              <a:t>Eligibility</a:t>
            </a:r>
            <a:endParaRPr sz="3400">
              <a:latin typeface="Tw Cen MT"/>
              <a:cs typeface="Tw Cen MT"/>
            </a:endParaRPr>
          </a:p>
          <a:p>
            <a:pPr marL="152400">
              <a:lnSpc>
                <a:spcPct val="100000"/>
              </a:lnSpc>
            </a:pPr>
            <a:r>
              <a:rPr sz="4000" spc="-40" dirty="0">
                <a:solidFill>
                  <a:srgbClr val="3D1EC4"/>
                </a:solidFill>
                <a:latin typeface="Wingdings 3"/>
                <a:cs typeface="Wingdings 3"/>
              </a:rPr>
              <a:t></a:t>
            </a:r>
            <a:r>
              <a:rPr sz="4000" spc="95" dirty="0">
                <a:solidFill>
                  <a:srgbClr val="3D1EC4"/>
                </a:solidFill>
                <a:latin typeface="Times New Roman"/>
                <a:cs typeface="Times New Roman"/>
              </a:rPr>
              <a:t> </a:t>
            </a:r>
            <a:r>
              <a:rPr sz="2800" spc="-15" dirty="0">
                <a:solidFill>
                  <a:srgbClr val="3D1EC4"/>
                </a:solidFill>
                <a:latin typeface="Tw Cen MT"/>
                <a:cs typeface="Tw Cen MT"/>
              </a:rPr>
              <a:t>Ba</a:t>
            </a:r>
            <a:r>
              <a:rPr sz="2800" spc="-10" dirty="0">
                <a:solidFill>
                  <a:srgbClr val="3D1EC4"/>
                </a:solidFill>
                <a:latin typeface="Tw Cen MT"/>
                <a:cs typeface="Tw Cen MT"/>
              </a:rPr>
              <a:t>sic</a:t>
            </a:r>
            <a:r>
              <a:rPr sz="2800" spc="-5" dirty="0">
                <a:solidFill>
                  <a:srgbClr val="3D1EC4"/>
                </a:solidFill>
                <a:latin typeface="Tw Cen MT"/>
                <a:cs typeface="Tw Cen MT"/>
              </a:rPr>
              <a:t> </a:t>
            </a:r>
            <a:r>
              <a:rPr sz="2800" spc="-15" dirty="0">
                <a:solidFill>
                  <a:srgbClr val="3D1EC4"/>
                </a:solidFill>
                <a:latin typeface="Tw Cen MT"/>
                <a:cs typeface="Tw Cen MT"/>
              </a:rPr>
              <a:t>Equation</a:t>
            </a:r>
            <a:r>
              <a:rPr sz="2800" spc="20" dirty="0">
                <a:solidFill>
                  <a:srgbClr val="3D1EC4"/>
                </a:solidFill>
                <a:latin typeface="Tw Cen MT"/>
                <a:cs typeface="Tw Cen MT"/>
              </a:rPr>
              <a:t> </a:t>
            </a:r>
            <a:r>
              <a:rPr sz="2800" spc="-15" dirty="0">
                <a:solidFill>
                  <a:srgbClr val="3D1EC4"/>
                </a:solidFill>
                <a:latin typeface="Tw Cen MT"/>
                <a:cs typeface="Tw Cen MT"/>
              </a:rPr>
              <a:t>of</a:t>
            </a:r>
            <a:r>
              <a:rPr sz="2800" spc="90" dirty="0">
                <a:solidFill>
                  <a:srgbClr val="3D1EC4"/>
                </a:solidFill>
                <a:latin typeface="Tw Cen MT"/>
                <a:cs typeface="Tw Cen MT"/>
              </a:rPr>
              <a:t> </a:t>
            </a:r>
            <a:r>
              <a:rPr sz="2800" spc="-30" dirty="0">
                <a:solidFill>
                  <a:srgbClr val="3D1EC4"/>
                </a:solidFill>
                <a:latin typeface="Tw Cen MT"/>
                <a:cs typeface="Tw Cen MT"/>
              </a:rPr>
              <a:t>N</a:t>
            </a:r>
            <a:r>
              <a:rPr sz="2800" spc="-15" dirty="0">
                <a:solidFill>
                  <a:srgbClr val="3D1EC4"/>
                </a:solidFill>
                <a:latin typeface="Tw Cen MT"/>
                <a:cs typeface="Tw Cen MT"/>
              </a:rPr>
              <a:t>e</a:t>
            </a:r>
            <a:r>
              <a:rPr sz="2800" spc="-10" dirty="0">
                <a:solidFill>
                  <a:srgbClr val="3D1EC4"/>
                </a:solidFill>
                <a:latin typeface="Tw Cen MT"/>
                <a:cs typeface="Tw Cen MT"/>
              </a:rPr>
              <a:t>e</a:t>
            </a:r>
            <a:r>
              <a:rPr sz="2800" spc="-20" dirty="0">
                <a:solidFill>
                  <a:srgbClr val="3D1EC4"/>
                </a:solidFill>
                <a:latin typeface="Tw Cen MT"/>
                <a:cs typeface="Tw Cen MT"/>
              </a:rPr>
              <a:t>d</a:t>
            </a:r>
            <a:r>
              <a:rPr sz="2800" spc="-5" dirty="0">
                <a:solidFill>
                  <a:srgbClr val="3D1EC4"/>
                </a:solidFill>
                <a:latin typeface="Tw Cen MT"/>
                <a:cs typeface="Tw Cen MT"/>
              </a:rPr>
              <a:t> </a:t>
            </a:r>
            <a:r>
              <a:rPr sz="2800" spc="-10" dirty="0">
                <a:solidFill>
                  <a:srgbClr val="3D1EC4"/>
                </a:solidFill>
                <a:latin typeface="Tw Cen MT"/>
                <a:cs typeface="Tw Cen MT"/>
              </a:rPr>
              <a:t>(Eligibility)</a:t>
            </a:r>
            <a:endParaRPr sz="2800">
              <a:latin typeface="Tw Cen MT"/>
              <a:cs typeface="Tw Cen MT"/>
            </a:endParaRPr>
          </a:p>
        </p:txBody>
      </p:sp>
      <p:sp>
        <p:nvSpPr>
          <p:cNvPr id="3" name="object 3"/>
          <p:cNvSpPr/>
          <p:nvPr/>
        </p:nvSpPr>
        <p:spPr>
          <a:xfrm>
            <a:off x="352043" y="2567939"/>
            <a:ext cx="8277225" cy="2028825"/>
          </a:xfrm>
          <a:custGeom>
            <a:avLst/>
            <a:gdLst/>
            <a:ahLst/>
            <a:cxnLst/>
            <a:rect l="l" t="t" r="r" b="b"/>
            <a:pathLst>
              <a:path w="8277225" h="2028825">
                <a:moveTo>
                  <a:pt x="8253222" y="0"/>
                </a:moveTo>
                <a:lnTo>
                  <a:pt x="14780" y="1706"/>
                </a:lnTo>
                <a:lnTo>
                  <a:pt x="4140" y="10244"/>
                </a:lnTo>
                <a:lnTo>
                  <a:pt x="0" y="23622"/>
                </a:lnTo>
                <a:lnTo>
                  <a:pt x="1711" y="2013679"/>
                </a:lnTo>
                <a:lnTo>
                  <a:pt x="10260" y="2024313"/>
                </a:lnTo>
                <a:lnTo>
                  <a:pt x="23621" y="2028444"/>
                </a:lnTo>
                <a:lnTo>
                  <a:pt x="8262079" y="2026737"/>
                </a:lnTo>
                <a:lnTo>
                  <a:pt x="8272713" y="2018199"/>
                </a:lnTo>
                <a:lnTo>
                  <a:pt x="8276844" y="2004822"/>
                </a:lnTo>
                <a:lnTo>
                  <a:pt x="8276839" y="2000123"/>
                </a:lnTo>
                <a:lnTo>
                  <a:pt x="28346" y="2000123"/>
                </a:lnTo>
                <a:lnTo>
                  <a:pt x="28346" y="28321"/>
                </a:lnTo>
                <a:lnTo>
                  <a:pt x="8275149" y="28321"/>
                </a:lnTo>
                <a:lnTo>
                  <a:pt x="8275137" y="14764"/>
                </a:lnTo>
                <a:lnTo>
                  <a:pt x="8266599" y="4130"/>
                </a:lnTo>
                <a:lnTo>
                  <a:pt x="8253222" y="0"/>
                </a:lnTo>
                <a:close/>
              </a:path>
              <a:path w="8277225" h="2028825">
                <a:moveTo>
                  <a:pt x="8275149" y="28321"/>
                </a:moveTo>
                <a:lnTo>
                  <a:pt x="8248523" y="28321"/>
                </a:lnTo>
                <a:lnTo>
                  <a:pt x="8248523" y="2000123"/>
                </a:lnTo>
                <a:lnTo>
                  <a:pt x="8276839" y="2000123"/>
                </a:lnTo>
                <a:lnTo>
                  <a:pt x="8275149" y="28321"/>
                </a:lnTo>
                <a:close/>
              </a:path>
              <a:path w="8277225" h="2028825">
                <a:moveTo>
                  <a:pt x="8238998" y="37846"/>
                </a:moveTo>
                <a:lnTo>
                  <a:pt x="37795" y="37846"/>
                </a:lnTo>
                <a:lnTo>
                  <a:pt x="37795" y="1990598"/>
                </a:lnTo>
                <a:lnTo>
                  <a:pt x="8238998" y="1990598"/>
                </a:lnTo>
                <a:lnTo>
                  <a:pt x="8238998" y="1981200"/>
                </a:lnTo>
                <a:lnTo>
                  <a:pt x="47244" y="1981200"/>
                </a:lnTo>
                <a:lnTo>
                  <a:pt x="47244" y="47244"/>
                </a:lnTo>
                <a:lnTo>
                  <a:pt x="8238998" y="47244"/>
                </a:lnTo>
                <a:lnTo>
                  <a:pt x="8238998" y="37846"/>
                </a:lnTo>
                <a:close/>
              </a:path>
              <a:path w="8277225" h="2028825">
                <a:moveTo>
                  <a:pt x="8238998" y="47244"/>
                </a:moveTo>
                <a:lnTo>
                  <a:pt x="8229600" y="47244"/>
                </a:lnTo>
                <a:lnTo>
                  <a:pt x="8229600" y="1981200"/>
                </a:lnTo>
                <a:lnTo>
                  <a:pt x="8238998" y="1981200"/>
                </a:lnTo>
                <a:lnTo>
                  <a:pt x="8238998" y="47244"/>
                </a:lnTo>
                <a:close/>
              </a:path>
            </a:pathLst>
          </a:custGeom>
          <a:solidFill>
            <a:srgbClr val="000000"/>
          </a:solidFill>
        </p:spPr>
        <p:txBody>
          <a:bodyPr wrap="square" lIns="0" tIns="0" rIns="0" bIns="0" rtlCol="0"/>
          <a:lstStyle/>
          <a:p>
            <a:endParaRPr/>
          </a:p>
        </p:txBody>
      </p:sp>
      <p:sp>
        <p:nvSpPr>
          <p:cNvPr id="4" name="object 4"/>
          <p:cNvSpPr txBox="1"/>
          <p:nvPr/>
        </p:nvSpPr>
        <p:spPr>
          <a:xfrm>
            <a:off x="375665" y="2591561"/>
            <a:ext cx="8229600" cy="1981200"/>
          </a:xfrm>
          <a:prstGeom prst="rect">
            <a:avLst/>
          </a:prstGeom>
          <a:solidFill>
            <a:srgbClr val="FFFF00"/>
          </a:solidFill>
        </p:spPr>
        <p:txBody>
          <a:bodyPr vert="horz" wrap="square" lIns="0" tIns="0" rIns="0" bIns="0" rtlCol="0">
            <a:spAutoFit/>
          </a:bodyPr>
          <a:lstStyle/>
          <a:p>
            <a:pPr marL="434340">
              <a:lnSpc>
                <a:spcPct val="100000"/>
              </a:lnSpc>
            </a:pPr>
            <a:r>
              <a:rPr sz="3200" dirty="0">
                <a:latin typeface="Tw Cen MT"/>
                <a:cs typeface="Tw Cen MT"/>
              </a:rPr>
              <a:t>Cost of</a:t>
            </a:r>
            <a:r>
              <a:rPr sz="3200" spc="90" dirty="0">
                <a:latin typeface="Tw Cen MT"/>
                <a:cs typeface="Tw Cen MT"/>
              </a:rPr>
              <a:t> </a:t>
            </a:r>
            <a:r>
              <a:rPr sz="3200" spc="-15" dirty="0">
                <a:latin typeface="Tw Cen MT"/>
                <a:cs typeface="Tw Cen MT"/>
              </a:rPr>
              <a:t>A</a:t>
            </a:r>
            <a:r>
              <a:rPr sz="3200" dirty="0">
                <a:latin typeface="Tw Cen MT"/>
                <a:cs typeface="Tw Cen MT"/>
              </a:rPr>
              <a:t>ttend</a:t>
            </a:r>
            <a:r>
              <a:rPr sz="3200" spc="-10" dirty="0">
                <a:latin typeface="Tw Cen MT"/>
                <a:cs typeface="Tw Cen MT"/>
              </a:rPr>
              <a:t>a</a:t>
            </a:r>
            <a:r>
              <a:rPr sz="3200" dirty="0">
                <a:latin typeface="Tw Cen MT"/>
                <a:cs typeface="Tw Cen MT"/>
              </a:rPr>
              <a:t>nce</a:t>
            </a:r>
            <a:r>
              <a:rPr sz="3200" spc="-10" dirty="0">
                <a:latin typeface="Tw Cen MT"/>
                <a:cs typeface="Tw Cen MT"/>
              </a:rPr>
              <a:t> </a:t>
            </a:r>
            <a:r>
              <a:rPr sz="3200" dirty="0">
                <a:latin typeface="Tw Cen MT"/>
                <a:cs typeface="Tw Cen MT"/>
              </a:rPr>
              <a:t>(C</a:t>
            </a:r>
            <a:r>
              <a:rPr sz="3200" spc="-70" dirty="0">
                <a:latin typeface="Tw Cen MT"/>
                <a:cs typeface="Tw Cen MT"/>
              </a:rPr>
              <a:t>O</a:t>
            </a:r>
            <a:r>
              <a:rPr sz="3200" dirty="0">
                <a:latin typeface="Tw Cen MT"/>
                <a:cs typeface="Tw Cen MT"/>
              </a:rPr>
              <a:t>A)</a:t>
            </a:r>
            <a:endParaRPr sz="3200">
              <a:latin typeface="Tw Cen MT"/>
              <a:cs typeface="Tw Cen MT"/>
            </a:endParaRPr>
          </a:p>
          <a:p>
            <a:pPr marL="434340" indent="-342900">
              <a:lnSpc>
                <a:spcPct val="100000"/>
              </a:lnSpc>
              <a:spcBef>
                <a:spcPts val="695"/>
              </a:spcBef>
              <a:buSzPct val="59375"/>
              <a:buFont typeface="Symbol"/>
              <a:buChar char=""/>
              <a:tabLst>
                <a:tab pos="434975" algn="l"/>
              </a:tabLst>
            </a:pPr>
            <a:r>
              <a:rPr sz="3200" dirty="0">
                <a:latin typeface="Tw Cen MT"/>
                <a:cs typeface="Tw Cen MT"/>
              </a:rPr>
              <a:t>Expe</a:t>
            </a:r>
            <a:r>
              <a:rPr sz="3200" spc="5" dirty="0">
                <a:latin typeface="Tw Cen MT"/>
                <a:cs typeface="Tw Cen MT"/>
              </a:rPr>
              <a:t>c</a:t>
            </a:r>
            <a:r>
              <a:rPr sz="3200" dirty="0">
                <a:latin typeface="Tw Cen MT"/>
                <a:cs typeface="Tw Cen MT"/>
              </a:rPr>
              <a:t>ted</a:t>
            </a:r>
            <a:r>
              <a:rPr sz="3200" spc="-35" dirty="0">
                <a:latin typeface="Tw Cen MT"/>
                <a:cs typeface="Tw Cen MT"/>
              </a:rPr>
              <a:t> </a:t>
            </a:r>
            <a:r>
              <a:rPr sz="3200" spc="-40" dirty="0">
                <a:latin typeface="Tw Cen MT"/>
                <a:cs typeface="Tw Cen MT"/>
              </a:rPr>
              <a:t>F</a:t>
            </a:r>
            <a:r>
              <a:rPr sz="3200" dirty="0">
                <a:latin typeface="Tw Cen MT"/>
                <a:cs typeface="Tw Cen MT"/>
              </a:rPr>
              <a:t>amily</a:t>
            </a:r>
            <a:r>
              <a:rPr sz="3200" spc="-15" dirty="0">
                <a:latin typeface="Tw Cen MT"/>
                <a:cs typeface="Tw Cen MT"/>
              </a:rPr>
              <a:t> </a:t>
            </a:r>
            <a:r>
              <a:rPr sz="3200" dirty="0">
                <a:latin typeface="Tw Cen MT"/>
                <a:cs typeface="Tw Cen MT"/>
              </a:rPr>
              <a:t>Contributi</a:t>
            </a:r>
            <a:r>
              <a:rPr sz="3200" spc="5" dirty="0">
                <a:latin typeface="Tw Cen MT"/>
                <a:cs typeface="Tw Cen MT"/>
              </a:rPr>
              <a:t>o</a:t>
            </a:r>
            <a:r>
              <a:rPr sz="3200" dirty="0">
                <a:latin typeface="Tw Cen MT"/>
                <a:cs typeface="Tw Cen MT"/>
              </a:rPr>
              <a:t>n</a:t>
            </a:r>
            <a:r>
              <a:rPr sz="3200" spc="-45" dirty="0">
                <a:latin typeface="Tw Cen MT"/>
                <a:cs typeface="Tw Cen MT"/>
              </a:rPr>
              <a:t> </a:t>
            </a:r>
            <a:r>
              <a:rPr sz="3200" dirty="0">
                <a:latin typeface="Tw Cen MT"/>
                <a:cs typeface="Tw Cen MT"/>
              </a:rPr>
              <a:t>(EFC)</a:t>
            </a:r>
            <a:endParaRPr sz="3200">
              <a:latin typeface="Tw Cen MT"/>
              <a:cs typeface="Tw Cen MT"/>
            </a:endParaRPr>
          </a:p>
          <a:p>
            <a:pPr marL="91440">
              <a:lnSpc>
                <a:spcPct val="100000"/>
              </a:lnSpc>
              <a:spcBef>
                <a:spcPts val="1714"/>
              </a:spcBef>
              <a:tabLst>
                <a:tab pos="434340" algn="l"/>
              </a:tabLst>
            </a:pPr>
            <a:r>
              <a:rPr sz="1900" spc="10" dirty="0">
                <a:latin typeface="Symbol"/>
                <a:cs typeface="Symbol"/>
              </a:rPr>
              <a:t></a:t>
            </a:r>
            <a:r>
              <a:rPr sz="1900" spc="10" dirty="0">
                <a:latin typeface="Times New Roman"/>
                <a:cs typeface="Times New Roman"/>
              </a:rPr>
              <a:t>	</a:t>
            </a:r>
            <a:r>
              <a:rPr sz="3200" spc="10" dirty="0">
                <a:latin typeface="Tw Cen MT"/>
                <a:cs typeface="Tw Cen MT"/>
              </a:rPr>
              <a:t>El</a:t>
            </a:r>
            <a:r>
              <a:rPr sz="3200" spc="5" dirty="0">
                <a:latin typeface="Tw Cen MT"/>
                <a:cs typeface="Tw Cen MT"/>
              </a:rPr>
              <a:t>i</a:t>
            </a:r>
            <a:r>
              <a:rPr sz="3200" dirty="0">
                <a:latin typeface="Tw Cen MT"/>
                <a:cs typeface="Tw Cen MT"/>
              </a:rPr>
              <a:t>gibili</a:t>
            </a:r>
            <a:r>
              <a:rPr sz="3200" spc="-20" dirty="0">
                <a:latin typeface="Tw Cen MT"/>
                <a:cs typeface="Tw Cen MT"/>
              </a:rPr>
              <a:t>t</a:t>
            </a:r>
            <a:r>
              <a:rPr sz="3200" dirty="0">
                <a:latin typeface="Tw Cen MT"/>
                <a:cs typeface="Tw Cen MT"/>
              </a:rPr>
              <a:t>y</a:t>
            </a:r>
            <a:r>
              <a:rPr sz="3200" spc="-25" dirty="0">
                <a:latin typeface="Tw Cen MT"/>
                <a:cs typeface="Tw Cen MT"/>
              </a:rPr>
              <a:t> </a:t>
            </a:r>
            <a:r>
              <a:rPr sz="3200" spc="-60" dirty="0">
                <a:latin typeface="Tw Cen MT"/>
                <a:cs typeface="Tw Cen MT"/>
              </a:rPr>
              <a:t>f</a:t>
            </a:r>
            <a:r>
              <a:rPr sz="3200" dirty="0">
                <a:latin typeface="Tw Cen MT"/>
                <a:cs typeface="Tw Cen MT"/>
              </a:rPr>
              <a:t>or</a:t>
            </a:r>
            <a:r>
              <a:rPr sz="3200" spc="-15" dirty="0">
                <a:latin typeface="Tw Cen MT"/>
                <a:cs typeface="Tw Cen MT"/>
              </a:rPr>
              <a:t> </a:t>
            </a:r>
            <a:r>
              <a:rPr sz="3200" dirty="0">
                <a:latin typeface="Tw Cen MT"/>
                <a:cs typeface="Tw Cen MT"/>
              </a:rPr>
              <a:t>Ne</a:t>
            </a:r>
            <a:r>
              <a:rPr sz="3200" spc="5" dirty="0">
                <a:latin typeface="Tw Cen MT"/>
                <a:cs typeface="Tw Cen MT"/>
              </a:rPr>
              <a:t>ed</a:t>
            </a:r>
            <a:r>
              <a:rPr sz="3200" dirty="0">
                <a:latin typeface="Tw Cen MT"/>
                <a:cs typeface="Tw Cen MT"/>
              </a:rPr>
              <a:t>-bas</a:t>
            </a:r>
            <a:r>
              <a:rPr sz="3200" spc="-15" dirty="0">
                <a:latin typeface="Tw Cen MT"/>
                <a:cs typeface="Tw Cen MT"/>
              </a:rPr>
              <a:t>e</a:t>
            </a:r>
            <a:r>
              <a:rPr sz="3200" dirty="0">
                <a:latin typeface="Tw Cen MT"/>
                <a:cs typeface="Tw Cen MT"/>
              </a:rPr>
              <a:t>d</a:t>
            </a:r>
            <a:r>
              <a:rPr sz="3200" spc="-40" dirty="0">
                <a:latin typeface="Tw Cen MT"/>
                <a:cs typeface="Tw Cen MT"/>
              </a:rPr>
              <a:t> </a:t>
            </a:r>
            <a:r>
              <a:rPr sz="3200" dirty="0">
                <a:latin typeface="Tw Cen MT"/>
                <a:cs typeface="Tw Cen MT"/>
              </a:rPr>
              <a:t>Aid</a:t>
            </a:r>
            <a:endParaRPr sz="3200">
              <a:latin typeface="Tw Cen MT"/>
              <a:cs typeface="Tw Cen MT"/>
            </a:endParaRPr>
          </a:p>
        </p:txBody>
      </p:sp>
      <p:sp>
        <p:nvSpPr>
          <p:cNvPr id="5" name="object 5"/>
          <p:cNvSpPr/>
          <p:nvPr/>
        </p:nvSpPr>
        <p:spPr>
          <a:xfrm>
            <a:off x="838200" y="4792979"/>
            <a:ext cx="3048000" cy="150723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486400" y="4861559"/>
            <a:ext cx="2276855" cy="145237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3152" y="76200"/>
            <a:ext cx="550164" cy="67056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623317" y="1694616"/>
            <a:ext cx="7784552" cy="677108"/>
          </a:xfrm>
          <a:prstGeom prst="rect">
            <a:avLst/>
          </a:prstGeom>
        </p:spPr>
        <p:txBody>
          <a:bodyPr vert="horz" wrap="square" lIns="0" tIns="0" rIns="0" bIns="0" rtlCol="0">
            <a:spAutoFit/>
          </a:bodyPr>
          <a:lstStyle/>
          <a:p>
            <a:pPr marL="12700" marR="5080">
              <a:lnSpc>
                <a:spcPct val="100000"/>
              </a:lnSpc>
            </a:pPr>
            <a:r>
              <a:rPr sz="2200" dirty="0">
                <a:latin typeface="Tw Cen MT"/>
                <a:cs typeface="Tw Cen MT"/>
              </a:rPr>
              <a:t>The</a:t>
            </a:r>
            <a:r>
              <a:rPr sz="2200" spc="-10" dirty="0">
                <a:latin typeface="Tw Cen MT"/>
                <a:cs typeface="Tw Cen MT"/>
              </a:rPr>
              <a:t> </a:t>
            </a:r>
            <a:r>
              <a:rPr sz="2200" dirty="0">
                <a:latin typeface="Tw Cen MT"/>
                <a:cs typeface="Tw Cen MT"/>
              </a:rPr>
              <a:t>f</a:t>
            </a:r>
            <a:r>
              <a:rPr sz="2200" spc="5" dirty="0">
                <a:latin typeface="Tw Cen MT"/>
                <a:cs typeface="Tw Cen MT"/>
              </a:rPr>
              <a:t>i</a:t>
            </a:r>
            <a:r>
              <a:rPr sz="2200" dirty="0">
                <a:latin typeface="Tw Cen MT"/>
                <a:cs typeface="Tw Cen MT"/>
              </a:rPr>
              <a:t>nan</a:t>
            </a:r>
            <a:r>
              <a:rPr sz="2200" spc="-10" dirty="0">
                <a:latin typeface="Tw Cen MT"/>
                <a:cs typeface="Tw Cen MT"/>
              </a:rPr>
              <a:t>c</a:t>
            </a:r>
            <a:r>
              <a:rPr sz="2200" spc="-5" dirty="0">
                <a:latin typeface="Tw Cen MT"/>
                <a:cs typeface="Tw Cen MT"/>
              </a:rPr>
              <a:t>ia</a:t>
            </a:r>
            <a:r>
              <a:rPr sz="2200" dirty="0">
                <a:latin typeface="Tw Cen MT"/>
                <a:cs typeface="Tw Cen MT"/>
              </a:rPr>
              <a:t>l</a:t>
            </a:r>
            <a:r>
              <a:rPr sz="2200" spc="-35" dirty="0">
                <a:latin typeface="Tw Cen MT"/>
                <a:cs typeface="Tw Cen MT"/>
              </a:rPr>
              <a:t> </a:t>
            </a:r>
            <a:r>
              <a:rPr sz="2200" dirty="0">
                <a:latin typeface="Tw Cen MT"/>
                <a:cs typeface="Tw Cen MT"/>
              </a:rPr>
              <a:t>aid</a:t>
            </a:r>
            <a:r>
              <a:rPr sz="2200" spc="-15" dirty="0">
                <a:latin typeface="Tw Cen MT"/>
                <a:cs typeface="Tw Cen MT"/>
              </a:rPr>
              <a:t> </a:t>
            </a:r>
            <a:r>
              <a:rPr sz="2200" dirty="0">
                <a:latin typeface="Tw Cen MT"/>
                <a:cs typeface="Tw Cen MT"/>
              </a:rPr>
              <a:t>ap</a:t>
            </a:r>
            <a:r>
              <a:rPr sz="2200" spc="-10" dirty="0">
                <a:latin typeface="Tw Cen MT"/>
                <a:cs typeface="Tw Cen MT"/>
              </a:rPr>
              <a:t>p</a:t>
            </a:r>
            <a:r>
              <a:rPr sz="2200" spc="-5" dirty="0">
                <a:latin typeface="Tw Cen MT"/>
                <a:cs typeface="Tw Cen MT"/>
              </a:rPr>
              <a:t>l</a:t>
            </a:r>
            <a:r>
              <a:rPr sz="2200" spc="5" dirty="0">
                <a:latin typeface="Tw Cen MT"/>
                <a:cs typeface="Tw Cen MT"/>
              </a:rPr>
              <a:t>i</a:t>
            </a:r>
            <a:r>
              <a:rPr sz="2200" dirty="0">
                <a:latin typeface="Tw Cen MT"/>
                <a:cs typeface="Tw Cen MT"/>
              </a:rPr>
              <a:t>ca</a:t>
            </a:r>
            <a:r>
              <a:rPr sz="2200" spc="-10" dirty="0">
                <a:latin typeface="Tw Cen MT"/>
                <a:cs typeface="Tw Cen MT"/>
              </a:rPr>
              <a:t>t</a:t>
            </a:r>
            <a:r>
              <a:rPr sz="2200" spc="-5" dirty="0">
                <a:latin typeface="Tw Cen MT"/>
                <a:cs typeface="Tw Cen MT"/>
              </a:rPr>
              <a:t>i</a:t>
            </a:r>
            <a:r>
              <a:rPr sz="2200" spc="10" dirty="0">
                <a:latin typeface="Tw Cen MT"/>
                <a:cs typeface="Tw Cen MT"/>
              </a:rPr>
              <a:t>o</a:t>
            </a:r>
            <a:r>
              <a:rPr sz="2200" dirty="0">
                <a:latin typeface="Tw Cen MT"/>
                <a:cs typeface="Tw Cen MT"/>
              </a:rPr>
              <a:t>n</a:t>
            </a:r>
            <a:r>
              <a:rPr sz="2200" spc="-55" dirty="0">
                <a:latin typeface="Tw Cen MT"/>
                <a:cs typeface="Tw Cen MT"/>
              </a:rPr>
              <a:t> </a:t>
            </a:r>
            <a:r>
              <a:rPr sz="2200" spc="-5" dirty="0">
                <a:latin typeface="Tw Cen MT"/>
                <a:cs typeface="Tw Cen MT"/>
              </a:rPr>
              <a:t>i</a:t>
            </a:r>
            <a:r>
              <a:rPr sz="2200" dirty="0">
                <a:latin typeface="Tw Cen MT"/>
                <a:cs typeface="Tw Cen MT"/>
              </a:rPr>
              <a:t>s</a:t>
            </a:r>
            <a:r>
              <a:rPr sz="2200" spc="-5" dirty="0">
                <a:latin typeface="Tw Cen MT"/>
                <a:cs typeface="Tw Cen MT"/>
              </a:rPr>
              <a:t> </a:t>
            </a:r>
            <a:r>
              <a:rPr sz="2200" dirty="0">
                <a:latin typeface="Tw Cen MT"/>
                <a:cs typeface="Tw Cen MT"/>
              </a:rPr>
              <a:t>tr</a:t>
            </a:r>
            <a:r>
              <a:rPr sz="2200" spc="5" dirty="0">
                <a:latin typeface="Tw Cen MT"/>
                <a:cs typeface="Tw Cen MT"/>
              </a:rPr>
              <a:t>y</a:t>
            </a:r>
            <a:r>
              <a:rPr sz="2200" spc="-5" dirty="0">
                <a:latin typeface="Tw Cen MT"/>
                <a:cs typeface="Tw Cen MT"/>
              </a:rPr>
              <a:t>in</a:t>
            </a:r>
            <a:r>
              <a:rPr sz="2200" dirty="0">
                <a:latin typeface="Tw Cen MT"/>
                <a:cs typeface="Tw Cen MT"/>
              </a:rPr>
              <a:t>g</a:t>
            </a:r>
            <a:r>
              <a:rPr sz="2200" spc="-35" dirty="0">
                <a:latin typeface="Tw Cen MT"/>
                <a:cs typeface="Tw Cen MT"/>
              </a:rPr>
              <a:t> </a:t>
            </a:r>
            <a:r>
              <a:rPr sz="2200" dirty="0">
                <a:latin typeface="Tw Cen MT"/>
                <a:cs typeface="Tw Cen MT"/>
              </a:rPr>
              <a:t>to</a:t>
            </a:r>
            <a:r>
              <a:rPr sz="2200" spc="-10" dirty="0">
                <a:latin typeface="Tw Cen MT"/>
                <a:cs typeface="Tw Cen MT"/>
              </a:rPr>
              <a:t> </a:t>
            </a:r>
            <a:r>
              <a:rPr sz="2200" dirty="0">
                <a:latin typeface="Tw Cen MT"/>
                <a:cs typeface="Tw Cen MT"/>
              </a:rPr>
              <a:t>dete</a:t>
            </a:r>
            <a:r>
              <a:rPr sz="2200" spc="35" dirty="0">
                <a:latin typeface="Tw Cen MT"/>
                <a:cs typeface="Tw Cen MT"/>
              </a:rPr>
              <a:t>r</a:t>
            </a:r>
            <a:r>
              <a:rPr sz="2200" dirty="0">
                <a:latin typeface="Tw Cen MT"/>
                <a:cs typeface="Tw Cen MT"/>
              </a:rPr>
              <a:t>mine</a:t>
            </a:r>
            <a:r>
              <a:rPr sz="2200" spc="-10" dirty="0">
                <a:latin typeface="Tw Cen MT"/>
                <a:cs typeface="Tw Cen MT"/>
              </a:rPr>
              <a:t> </a:t>
            </a:r>
            <a:r>
              <a:rPr sz="2200" spc="-55" dirty="0">
                <a:latin typeface="Tw Cen MT"/>
                <a:cs typeface="Tw Cen MT"/>
              </a:rPr>
              <a:t>y</a:t>
            </a:r>
            <a:r>
              <a:rPr sz="2200" spc="5" dirty="0">
                <a:latin typeface="Tw Cen MT"/>
                <a:cs typeface="Tw Cen MT"/>
              </a:rPr>
              <a:t>o</a:t>
            </a:r>
            <a:r>
              <a:rPr sz="2200" dirty="0">
                <a:latin typeface="Tw Cen MT"/>
                <a:cs typeface="Tw Cen MT"/>
              </a:rPr>
              <a:t>ur</a:t>
            </a:r>
            <a:r>
              <a:rPr sz="2200" spc="-35" dirty="0">
                <a:latin typeface="Tw Cen MT"/>
                <a:cs typeface="Tw Cen MT"/>
              </a:rPr>
              <a:t> </a:t>
            </a:r>
            <a:r>
              <a:rPr sz="2200" dirty="0">
                <a:latin typeface="Tw Cen MT"/>
                <a:cs typeface="Tw Cen MT"/>
              </a:rPr>
              <a:t>fam</a:t>
            </a:r>
            <a:r>
              <a:rPr sz="2200" spc="5" dirty="0">
                <a:latin typeface="Tw Cen MT"/>
                <a:cs typeface="Tw Cen MT"/>
              </a:rPr>
              <a:t>i</a:t>
            </a:r>
            <a:r>
              <a:rPr sz="2200" dirty="0">
                <a:latin typeface="Tw Cen MT"/>
                <a:cs typeface="Tw Cen MT"/>
              </a:rPr>
              <a:t>l</a:t>
            </a:r>
            <a:r>
              <a:rPr sz="2200" spc="10" dirty="0">
                <a:latin typeface="Tw Cen MT"/>
                <a:cs typeface="Tw Cen MT"/>
              </a:rPr>
              <a:t>y</a:t>
            </a:r>
            <a:r>
              <a:rPr sz="2200" spc="-30" dirty="0">
                <a:latin typeface="Tw Cen MT"/>
                <a:cs typeface="Tw Cen MT"/>
              </a:rPr>
              <a:t>’</a:t>
            </a:r>
            <a:r>
              <a:rPr sz="2200" dirty="0">
                <a:latin typeface="Tw Cen MT"/>
                <a:cs typeface="Tw Cen MT"/>
              </a:rPr>
              <a:t>s f</a:t>
            </a:r>
            <a:r>
              <a:rPr sz="2200" spc="5" dirty="0">
                <a:latin typeface="Tw Cen MT"/>
                <a:cs typeface="Tw Cen MT"/>
              </a:rPr>
              <a:t>i</a:t>
            </a:r>
            <a:r>
              <a:rPr sz="2200" dirty="0">
                <a:latin typeface="Tw Cen MT"/>
                <a:cs typeface="Tw Cen MT"/>
              </a:rPr>
              <a:t>nan</a:t>
            </a:r>
            <a:r>
              <a:rPr sz="2200" spc="-10" dirty="0">
                <a:latin typeface="Tw Cen MT"/>
                <a:cs typeface="Tw Cen MT"/>
              </a:rPr>
              <a:t>c</a:t>
            </a:r>
            <a:r>
              <a:rPr sz="2200" spc="-5" dirty="0">
                <a:latin typeface="Tw Cen MT"/>
                <a:cs typeface="Tw Cen MT"/>
              </a:rPr>
              <a:t>ia</a:t>
            </a:r>
            <a:r>
              <a:rPr sz="2200" dirty="0">
                <a:latin typeface="Tw Cen MT"/>
                <a:cs typeface="Tw Cen MT"/>
              </a:rPr>
              <a:t>l</a:t>
            </a:r>
            <a:r>
              <a:rPr sz="2200" spc="-30" dirty="0">
                <a:latin typeface="Tw Cen MT"/>
                <a:cs typeface="Tw Cen MT"/>
              </a:rPr>
              <a:t> </a:t>
            </a:r>
            <a:r>
              <a:rPr sz="2200" dirty="0">
                <a:latin typeface="Tw Cen MT"/>
                <a:cs typeface="Tw Cen MT"/>
              </a:rPr>
              <a:t>strength</a:t>
            </a:r>
            <a:r>
              <a:rPr sz="2200" spc="-40" dirty="0">
                <a:latin typeface="Tw Cen MT"/>
                <a:cs typeface="Tw Cen MT"/>
              </a:rPr>
              <a:t> </a:t>
            </a:r>
            <a:r>
              <a:rPr sz="2200" dirty="0">
                <a:latin typeface="Tw Cen MT"/>
                <a:cs typeface="Tw Cen MT"/>
              </a:rPr>
              <a:t>&amp; </a:t>
            </a:r>
            <a:r>
              <a:rPr sz="2200" spc="-10" dirty="0">
                <a:latin typeface="Tw Cen MT"/>
                <a:cs typeface="Tw Cen MT"/>
              </a:rPr>
              <a:t>a</a:t>
            </a:r>
            <a:r>
              <a:rPr sz="2200" dirty="0">
                <a:latin typeface="Tw Cen MT"/>
                <a:cs typeface="Tw Cen MT"/>
              </a:rPr>
              <a:t>bil</a:t>
            </a:r>
            <a:r>
              <a:rPr sz="2200" spc="-5" dirty="0">
                <a:latin typeface="Tw Cen MT"/>
                <a:cs typeface="Tw Cen MT"/>
              </a:rPr>
              <a:t>it</a:t>
            </a:r>
            <a:r>
              <a:rPr sz="2200" dirty="0">
                <a:latin typeface="Tw Cen MT"/>
                <a:cs typeface="Tw Cen MT"/>
              </a:rPr>
              <a:t>y</a:t>
            </a:r>
            <a:r>
              <a:rPr sz="2200" spc="-35" dirty="0">
                <a:latin typeface="Tw Cen MT"/>
                <a:cs typeface="Tw Cen MT"/>
              </a:rPr>
              <a:t> </a:t>
            </a:r>
            <a:r>
              <a:rPr sz="2200" dirty="0">
                <a:latin typeface="Tw Cen MT"/>
                <a:cs typeface="Tw Cen MT"/>
              </a:rPr>
              <a:t>to</a:t>
            </a:r>
            <a:r>
              <a:rPr sz="2200" spc="-10" dirty="0">
                <a:latin typeface="Tw Cen MT"/>
                <a:cs typeface="Tw Cen MT"/>
              </a:rPr>
              <a:t> </a:t>
            </a:r>
            <a:r>
              <a:rPr sz="2200" dirty="0">
                <a:latin typeface="Tw Cen MT"/>
                <a:cs typeface="Tw Cen MT"/>
              </a:rPr>
              <a:t>contribu</a:t>
            </a:r>
            <a:r>
              <a:rPr sz="2200" spc="-10" dirty="0">
                <a:latin typeface="Tw Cen MT"/>
                <a:cs typeface="Tw Cen MT"/>
              </a:rPr>
              <a:t>t</a:t>
            </a:r>
            <a:r>
              <a:rPr sz="2200" dirty="0">
                <a:latin typeface="Tw Cen MT"/>
                <a:cs typeface="Tw Cen MT"/>
              </a:rPr>
              <a:t>e</a:t>
            </a:r>
            <a:r>
              <a:rPr sz="2200" spc="-35" dirty="0">
                <a:latin typeface="Tw Cen MT"/>
                <a:cs typeface="Tw Cen MT"/>
              </a:rPr>
              <a:t> </a:t>
            </a:r>
            <a:r>
              <a:rPr sz="2200" dirty="0">
                <a:latin typeface="Tw Cen MT"/>
                <a:cs typeface="Tw Cen MT"/>
              </a:rPr>
              <a:t>to</a:t>
            </a:r>
            <a:r>
              <a:rPr sz="2200" spc="-10" dirty="0">
                <a:latin typeface="Tw Cen MT"/>
                <a:cs typeface="Tw Cen MT"/>
              </a:rPr>
              <a:t> </a:t>
            </a:r>
            <a:r>
              <a:rPr sz="2200" spc="-55" dirty="0">
                <a:latin typeface="Tw Cen MT"/>
                <a:cs typeface="Tw Cen MT"/>
              </a:rPr>
              <a:t>y</a:t>
            </a:r>
            <a:r>
              <a:rPr sz="2200" dirty="0">
                <a:latin typeface="Tw Cen MT"/>
                <a:cs typeface="Tw Cen MT"/>
              </a:rPr>
              <a:t>our</a:t>
            </a:r>
            <a:r>
              <a:rPr sz="2200" spc="-35" dirty="0">
                <a:latin typeface="Tw Cen MT"/>
                <a:cs typeface="Tw Cen MT"/>
              </a:rPr>
              <a:t> </a:t>
            </a:r>
            <a:r>
              <a:rPr sz="2200" dirty="0">
                <a:latin typeface="Tw Cen MT"/>
                <a:cs typeface="Tw Cen MT"/>
              </a:rPr>
              <a:t>educa</a:t>
            </a:r>
            <a:r>
              <a:rPr sz="2200" spc="-5" dirty="0">
                <a:latin typeface="Tw Cen MT"/>
                <a:cs typeface="Tw Cen MT"/>
              </a:rPr>
              <a:t>ti</a:t>
            </a:r>
            <a:r>
              <a:rPr sz="2200" spc="10" dirty="0">
                <a:latin typeface="Tw Cen MT"/>
                <a:cs typeface="Tw Cen MT"/>
              </a:rPr>
              <a:t>o</a:t>
            </a:r>
            <a:r>
              <a:rPr sz="2200" dirty="0">
                <a:latin typeface="Tw Cen MT"/>
                <a:cs typeface="Tw Cen MT"/>
              </a:rPr>
              <a:t>n</a:t>
            </a:r>
            <a:r>
              <a:rPr lang="en-US" sz="2200" dirty="0">
                <a:latin typeface="Tw Cen MT"/>
                <a:cs typeface="Tw Cen MT"/>
              </a:rPr>
              <a:t>, your EFC</a:t>
            </a:r>
            <a:endParaRPr sz="2200" dirty="0">
              <a:latin typeface="Tw Cen MT"/>
              <a:cs typeface="Tw Cen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3884" rIns="0" bIns="0" rtlCol="0">
            <a:spAutoFit/>
          </a:bodyPr>
          <a:lstStyle/>
          <a:p>
            <a:pPr marL="193040">
              <a:lnSpc>
                <a:spcPct val="100000"/>
              </a:lnSpc>
            </a:pPr>
            <a:r>
              <a:rPr spc="-15" dirty="0"/>
              <a:t>Calculating</a:t>
            </a:r>
            <a:r>
              <a:rPr spc="30" dirty="0"/>
              <a:t> </a:t>
            </a:r>
            <a:r>
              <a:rPr spc="-15" dirty="0"/>
              <a:t>Financial</a:t>
            </a:r>
            <a:r>
              <a:rPr spc="15" dirty="0"/>
              <a:t> </a:t>
            </a:r>
            <a:r>
              <a:rPr spc="-20" dirty="0"/>
              <a:t>Aid</a:t>
            </a:r>
            <a:r>
              <a:rPr spc="-5" dirty="0"/>
              <a:t> </a:t>
            </a:r>
            <a:r>
              <a:rPr spc="-15" dirty="0"/>
              <a:t>El</a:t>
            </a:r>
            <a:r>
              <a:rPr spc="-5" dirty="0"/>
              <a:t>i</a:t>
            </a:r>
            <a:r>
              <a:rPr spc="-15" dirty="0"/>
              <a:t>gibility</a:t>
            </a:r>
          </a:p>
          <a:p>
            <a:pPr marL="193040">
              <a:lnSpc>
                <a:spcPct val="100000"/>
              </a:lnSpc>
              <a:spcBef>
                <a:spcPts val="60"/>
              </a:spcBef>
            </a:pPr>
            <a:r>
              <a:rPr sz="2800" spc="-25" dirty="0">
                <a:solidFill>
                  <a:srgbClr val="3D1EC4"/>
                </a:solidFill>
                <a:latin typeface="Wingdings 3"/>
                <a:cs typeface="Wingdings 3"/>
              </a:rPr>
              <a:t></a:t>
            </a:r>
            <a:r>
              <a:rPr sz="2800" spc="80" dirty="0">
                <a:solidFill>
                  <a:srgbClr val="3D1EC4"/>
                </a:solidFill>
                <a:latin typeface="Times New Roman"/>
                <a:cs typeface="Times New Roman"/>
              </a:rPr>
              <a:t> </a:t>
            </a:r>
            <a:r>
              <a:rPr sz="2800" spc="-20" dirty="0">
                <a:solidFill>
                  <a:srgbClr val="3D1EC4"/>
                </a:solidFill>
              </a:rPr>
              <a:t>C</a:t>
            </a:r>
            <a:r>
              <a:rPr sz="2800" spc="-10" dirty="0">
                <a:solidFill>
                  <a:srgbClr val="3D1EC4"/>
                </a:solidFill>
              </a:rPr>
              <a:t>ost</a:t>
            </a:r>
            <a:r>
              <a:rPr sz="2800" spc="-5" dirty="0">
                <a:solidFill>
                  <a:srgbClr val="3D1EC4"/>
                </a:solidFill>
              </a:rPr>
              <a:t> </a:t>
            </a:r>
            <a:r>
              <a:rPr sz="2800" spc="-15" dirty="0">
                <a:solidFill>
                  <a:srgbClr val="3D1EC4"/>
                </a:solidFill>
              </a:rPr>
              <a:t>of</a:t>
            </a:r>
            <a:r>
              <a:rPr sz="2800" spc="90" dirty="0">
                <a:solidFill>
                  <a:srgbClr val="3D1EC4"/>
                </a:solidFill>
              </a:rPr>
              <a:t> </a:t>
            </a:r>
            <a:r>
              <a:rPr sz="2800" spc="-15" dirty="0">
                <a:solidFill>
                  <a:srgbClr val="3D1EC4"/>
                </a:solidFill>
              </a:rPr>
              <a:t>Attendance</a:t>
            </a:r>
            <a:r>
              <a:rPr sz="2800" spc="5" dirty="0">
                <a:solidFill>
                  <a:srgbClr val="3D1EC4"/>
                </a:solidFill>
              </a:rPr>
              <a:t> </a:t>
            </a:r>
            <a:r>
              <a:rPr sz="2800" spc="-15" dirty="0">
                <a:solidFill>
                  <a:srgbClr val="3D1EC4"/>
                </a:solidFill>
              </a:rPr>
              <a:t>/</a:t>
            </a:r>
            <a:r>
              <a:rPr sz="2800" spc="10" dirty="0">
                <a:solidFill>
                  <a:srgbClr val="3D1EC4"/>
                </a:solidFill>
              </a:rPr>
              <a:t> </a:t>
            </a:r>
            <a:r>
              <a:rPr sz="2800" spc="-10" dirty="0">
                <a:solidFill>
                  <a:srgbClr val="3D1EC4"/>
                </a:solidFill>
              </a:rPr>
              <a:t>All</a:t>
            </a:r>
            <a:r>
              <a:rPr sz="2800" spc="-95" dirty="0">
                <a:solidFill>
                  <a:srgbClr val="3D1EC4"/>
                </a:solidFill>
              </a:rPr>
              <a:t>o</a:t>
            </a:r>
            <a:r>
              <a:rPr sz="2800" spc="-135" dirty="0">
                <a:solidFill>
                  <a:srgbClr val="3D1EC4"/>
                </a:solidFill>
              </a:rPr>
              <a:t>w</a:t>
            </a:r>
            <a:r>
              <a:rPr sz="2800" spc="-15" dirty="0">
                <a:solidFill>
                  <a:srgbClr val="3D1EC4"/>
                </a:solidFill>
              </a:rPr>
              <a:t>anc</a:t>
            </a:r>
            <a:r>
              <a:rPr sz="2800" spc="-5" dirty="0">
                <a:solidFill>
                  <a:srgbClr val="3D1EC4"/>
                </a:solidFill>
              </a:rPr>
              <a:t>e</a:t>
            </a:r>
            <a:r>
              <a:rPr sz="2800" spc="-10" dirty="0">
                <a:solidFill>
                  <a:srgbClr val="3D1EC4"/>
                </a:solidFill>
              </a:rPr>
              <a:t>s</a:t>
            </a:r>
            <a:endParaRPr sz="2800">
              <a:latin typeface="Times New Roman"/>
              <a:cs typeface="Times New Roman"/>
            </a:endParaRPr>
          </a:p>
        </p:txBody>
      </p:sp>
      <p:sp>
        <p:nvSpPr>
          <p:cNvPr id="3" name="object 3"/>
          <p:cNvSpPr/>
          <p:nvPr/>
        </p:nvSpPr>
        <p:spPr>
          <a:xfrm>
            <a:off x="534162" y="1905761"/>
            <a:ext cx="3982720" cy="3886200"/>
          </a:xfrm>
          <a:custGeom>
            <a:avLst/>
            <a:gdLst/>
            <a:ahLst/>
            <a:cxnLst/>
            <a:rect l="l" t="t" r="r" b="b"/>
            <a:pathLst>
              <a:path w="3982720" h="3886200">
                <a:moveTo>
                  <a:pt x="0" y="3886200"/>
                </a:moveTo>
                <a:lnTo>
                  <a:pt x="3982212" y="3886200"/>
                </a:lnTo>
                <a:lnTo>
                  <a:pt x="3982212" y="0"/>
                </a:lnTo>
                <a:lnTo>
                  <a:pt x="0" y="0"/>
                </a:lnTo>
                <a:lnTo>
                  <a:pt x="0" y="3886200"/>
                </a:lnTo>
                <a:close/>
              </a:path>
            </a:pathLst>
          </a:custGeom>
          <a:ln w="28956">
            <a:solidFill>
              <a:srgbClr val="000000"/>
            </a:solidFill>
          </a:ln>
        </p:spPr>
        <p:txBody>
          <a:bodyPr wrap="square" lIns="0" tIns="0" rIns="0" bIns="0" rtlCol="0"/>
          <a:lstStyle/>
          <a:p>
            <a:endParaRPr/>
          </a:p>
        </p:txBody>
      </p:sp>
      <p:sp>
        <p:nvSpPr>
          <p:cNvPr id="4" name="object 4"/>
          <p:cNvSpPr txBox="1"/>
          <p:nvPr/>
        </p:nvSpPr>
        <p:spPr>
          <a:xfrm>
            <a:off x="1232712" y="1923104"/>
            <a:ext cx="2581910" cy="266700"/>
          </a:xfrm>
          <a:prstGeom prst="rect">
            <a:avLst/>
          </a:prstGeom>
        </p:spPr>
        <p:txBody>
          <a:bodyPr vert="horz" wrap="square" lIns="0" tIns="0" rIns="0" bIns="0" rtlCol="0">
            <a:spAutoFit/>
          </a:bodyPr>
          <a:lstStyle/>
          <a:p>
            <a:pPr marL="12700">
              <a:lnSpc>
                <a:spcPct val="100000"/>
              </a:lnSpc>
            </a:pPr>
            <a:r>
              <a:rPr sz="1900" spc="-10" dirty="0">
                <a:solidFill>
                  <a:srgbClr val="252525"/>
                </a:solidFill>
                <a:latin typeface="Tw Cen MT"/>
                <a:cs typeface="Tw Cen MT"/>
              </a:rPr>
              <a:t>Stand</a:t>
            </a:r>
            <a:r>
              <a:rPr sz="1900" spc="-25" dirty="0">
                <a:solidFill>
                  <a:srgbClr val="252525"/>
                </a:solidFill>
                <a:latin typeface="Tw Cen MT"/>
                <a:cs typeface="Tw Cen MT"/>
              </a:rPr>
              <a:t>a</a:t>
            </a:r>
            <a:r>
              <a:rPr sz="1900" spc="-10" dirty="0">
                <a:solidFill>
                  <a:srgbClr val="252525"/>
                </a:solidFill>
                <a:latin typeface="Tw Cen MT"/>
                <a:cs typeface="Tw Cen MT"/>
              </a:rPr>
              <a:t>rd</a:t>
            </a:r>
            <a:r>
              <a:rPr sz="1900" spc="40" dirty="0">
                <a:solidFill>
                  <a:srgbClr val="252525"/>
                </a:solidFill>
                <a:latin typeface="Tw Cen MT"/>
                <a:cs typeface="Tw Cen MT"/>
              </a:rPr>
              <a:t> </a:t>
            </a:r>
            <a:r>
              <a:rPr sz="1900" spc="-10" dirty="0">
                <a:solidFill>
                  <a:srgbClr val="252525"/>
                </a:solidFill>
                <a:latin typeface="Tw Cen MT"/>
                <a:cs typeface="Tw Cen MT"/>
              </a:rPr>
              <a:t>Allowable</a:t>
            </a:r>
            <a:r>
              <a:rPr sz="1900" spc="-5" dirty="0">
                <a:solidFill>
                  <a:srgbClr val="252525"/>
                </a:solidFill>
                <a:latin typeface="Tw Cen MT"/>
                <a:cs typeface="Tw Cen MT"/>
              </a:rPr>
              <a:t> </a:t>
            </a:r>
            <a:r>
              <a:rPr sz="1900" spc="-10" dirty="0">
                <a:solidFill>
                  <a:srgbClr val="252525"/>
                </a:solidFill>
                <a:latin typeface="Tw Cen MT"/>
                <a:cs typeface="Tw Cen MT"/>
              </a:rPr>
              <a:t>Cost</a:t>
            </a:r>
            <a:r>
              <a:rPr sz="1900" spc="-5" dirty="0">
                <a:solidFill>
                  <a:srgbClr val="252525"/>
                </a:solidFill>
                <a:latin typeface="Tw Cen MT"/>
                <a:cs typeface="Tw Cen MT"/>
              </a:rPr>
              <a:t>s:</a:t>
            </a:r>
            <a:endParaRPr sz="1900">
              <a:latin typeface="Tw Cen MT"/>
              <a:cs typeface="Tw Cen MT"/>
            </a:endParaRPr>
          </a:p>
        </p:txBody>
      </p:sp>
      <p:sp>
        <p:nvSpPr>
          <p:cNvPr id="6" name="object 6"/>
          <p:cNvSpPr txBox="1"/>
          <p:nvPr/>
        </p:nvSpPr>
        <p:spPr>
          <a:xfrm>
            <a:off x="612140" y="4496251"/>
            <a:ext cx="3491229" cy="1121846"/>
          </a:xfrm>
          <a:prstGeom prst="rect">
            <a:avLst/>
          </a:prstGeom>
        </p:spPr>
        <p:txBody>
          <a:bodyPr vert="horz" wrap="square" lIns="0" tIns="0" rIns="0" bIns="0" rtlCol="0">
            <a:spAutoFit/>
          </a:bodyPr>
          <a:lstStyle/>
          <a:p>
            <a:pPr marL="12700" marR="5080">
              <a:lnSpc>
                <a:spcPct val="135300"/>
              </a:lnSpc>
              <a:tabLst>
                <a:tab pos="2410460" algn="l"/>
                <a:tab pos="2647950" algn="l"/>
              </a:tabLst>
            </a:pPr>
            <a:r>
              <a:rPr sz="1900" spc="-10" dirty="0">
                <a:solidFill>
                  <a:srgbClr val="252525"/>
                </a:solidFill>
                <a:latin typeface="Tw Cen MT"/>
                <a:cs typeface="Tw Cen MT"/>
              </a:rPr>
              <a:t>Total s</a:t>
            </a:r>
            <a:r>
              <a:rPr sz="1900" spc="-5" dirty="0">
                <a:solidFill>
                  <a:srgbClr val="252525"/>
                </a:solidFill>
                <a:latin typeface="Tw Cen MT"/>
                <a:cs typeface="Tw Cen MT"/>
              </a:rPr>
              <a:t>t</a:t>
            </a:r>
            <a:r>
              <a:rPr sz="1900" spc="-10" dirty="0">
                <a:solidFill>
                  <a:srgbClr val="252525"/>
                </a:solidFill>
                <a:latin typeface="Tw Cen MT"/>
                <a:cs typeface="Tw Cen MT"/>
              </a:rPr>
              <a:t>an</a:t>
            </a:r>
            <a:r>
              <a:rPr sz="1900" spc="-25" dirty="0">
                <a:solidFill>
                  <a:srgbClr val="252525"/>
                </a:solidFill>
                <a:latin typeface="Tw Cen MT"/>
                <a:cs typeface="Tw Cen MT"/>
              </a:rPr>
              <a:t>d</a:t>
            </a:r>
            <a:r>
              <a:rPr sz="1900" spc="-10" dirty="0">
                <a:solidFill>
                  <a:srgbClr val="252525"/>
                </a:solidFill>
                <a:latin typeface="Tw Cen MT"/>
                <a:cs typeface="Tw Cen MT"/>
              </a:rPr>
              <a:t>ard</a:t>
            </a:r>
            <a:r>
              <a:rPr sz="1900" spc="35" dirty="0">
                <a:solidFill>
                  <a:srgbClr val="252525"/>
                </a:solidFill>
                <a:latin typeface="Tw Cen MT"/>
                <a:cs typeface="Tw Cen MT"/>
              </a:rPr>
              <a:t> </a:t>
            </a:r>
            <a:r>
              <a:rPr sz="1900" spc="-10" dirty="0">
                <a:solidFill>
                  <a:srgbClr val="252525"/>
                </a:solidFill>
                <a:latin typeface="Tw Cen MT"/>
                <a:cs typeface="Tw Cen MT"/>
              </a:rPr>
              <a:t>allow</a:t>
            </a:r>
            <a:r>
              <a:rPr sz="1900" spc="-25" dirty="0">
                <a:solidFill>
                  <a:srgbClr val="252525"/>
                </a:solidFill>
                <a:latin typeface="Tw Cen MT"/>
                <a:cs typeface="Tw Cen MT"/>
              </a:rPr>
              <a:t>a</a:t>
            </a:r>
            <a:r>
              <a:rPr sz="1900" spc="-10" dirty="0">
                <a:solidFill>
                  <a:srgbClr val="252525"/>
                </a:solidFill>
                <a:latin typeface="Tw Cen MT"/>
                <a:cs typeface="Tw Cen MT"/>
              </a:rPr>
              <a:t>nce:</a:t>
            </a:r>
            <a:r>
              <a:rPr sz="1900" dirty="0">
                <a:solidFill>
                  <a:srgbClr val="252525"/>
                </a:solidFill>
                <a:latin typeface="Tw Cen MT"/>
                <a:cs typeface="Tw Cen MT"/>
              </a:rPr>
              <a:t>	</a:t>
            </a:r>
            <a:r>
              <a:rPr sz="1900" b="1" spc="-10" dirty="0">
                <a:solidFill>
                  <a:srgbClr val="006C30"/>
                </a:solidFill>
                <a:latin typeface="Tw Cen MT"/>
                <a:cs typeface="Tw Cen MT"/>
              </a:rPr>
              <a:t>$1</a:t>
            </a:r>
            <a:r>
              <a:rPr lang="en-US" sz="1900" b="1" spc="-10" dirty="0">
                <a:solidFill>
                  <a:srgbClr val="006C30"/>
                </a:solidFill>
                <a:latin typeface="Tw Cen MT"/>
                <a:cs typeface="Tw Cen MT"/>
              </a:rPr>
              <a:t>3</a:t>
            </a:r>
            <a:r>
              <a:rPr sz="1900" b="1" spc="-10" dirty="0">
                <a:solidFill>
                  <a:srgbClr val="006C30"/>
                </a:solidFill>
                <a:latin typeface="Tw Cen MT"/>
                <a:cs typeface="Tw Cen MT"/>
              </a:rPr>
              <a:t>,</a:t>
            </a:r>
            <a:r>
              <a:rPr lang="en-US" sz="1900" b="1" spc="-10" dirty="0">
                <a:solidFill>
                  <a:srgbClr val="006C30"/>
                </a:solidFill>
                <a:latin typeface="Tw Cen MT"/>
                <a:cs typeface="Tw Cen MT"/>
              </a:rPr>
              <a:t>320</a:t>
            </a:r>
            <a:r>
              <a:rPr sz="1900" b="1" spc="-10" dirty="0">
                <a:solidFill>
                  <a:srgbClr val="006C30"/>
                </a:solidFill>
                <a:latin typeface="Tw Cen MT"/>
                <a:cs typeface="Tw Cen MT"/>
              </a:rPr>
              <a:t> </a:t>
            </a:r>
            <a:r>
              <a:rPr sz="1600" spc="-5" dirty="0">
                <a:solidFill>
                  <a:srgbClr val="252525"/>
                </a:solidFill>
                <a:latin typeface="Tw Cen MT"/>
                <a:cs typeface="Tw Cen MT"/>
              </a:rPr>
              <a:t>(</a:t>
            </a:r>
            <a:r>
              <a:rPr sz="1600" spc="-15" dirty="0">
                <a:solidFill>
                  <a:srgbClr val="252525"/>
                </a:solidFill>
                <a:latin typeface="Tw Cen MT"/>
                <a:cs typeface="Tw Cen MT"/>
              </a:rPr>
              <a:t>ba</a:t>
            </a:r>
            <a:r>
              <a:rPr sz="1600" spc="-10" dirty="0">
                <a:solidFill>
                  <a:srgbClr val="252525"/>
                </a:solidFill>
                <a:latin typeface="Tw Cen MT"/>
                <a:cs typeface="Tw Cen MT"/>
              </a:rPr>
              <a:t>sed</a:t>
            </a:r>
            <a:r>
              <a:rPr sz="1600" spc="30" dirty="0">
                <a:solidFill>
                  <a:srgbClr val="252525"/>
                </a:solidFill>
                <a:latin typeface="Tw Cen MT"/>
                <a:cs typeface="Tw Cen MT"/>
              </a:rPr>
              <a:t> </a:t>
            </a:r>
            <a:r>
              <a:rPr sz="1600" spc="-10" dirty="0">
                <a:solidFill>
                  <a:srgbClr val="252525"/>
                </a:solidFill>
                <a:latin typeface="Tw Cen MT"/>
                <a:cs typeface="Tw Cen MT"/>
              </a:rPr>
              <a:t>on</a:t>
            </a:r>
            <a:r>
              <a:rPr sz="1600" dirty="0">
                <a:solidFill>
                  <a:srgbClr val="252525"/>
                </a:solidFill>
                <a:latin typeface="Tw Cen MT"/>
                <a:cs typeface="Tw Cen MT"/>
              </a:rPr>
              <a:t> </a:t>
            </a:r>
            <a:r>
              <a:rPr sz="1600" spc="-15" dirty="0">
                <a:solidFill>
                  <a:srgbClr val="252525"/>
                </a:solidFill>
                <a:latin typeface="Tw Cen MT"/>
                <a:cs typeface="Tw Cen MT"/>
              </a:rPr>
              <a:t>1</a:t>
            </a:r>
            <a:r>
              <a:rPr lang="en-US" sz="1600" spc="-15" dirty="0">
                <a:solidFill>
                  <a:srgbClr val="252525"/>
                </a:solidFill>
                <a:latin typeface="Tw Cen MT"/>
                <a:cs typeface="Tw Cen MT"/>
              </a:rPr>
              <a:t>8</a:t>
            </a:r>
            <a:r>
              <a:rPr sz="1600" spc="-15" dirty="0">
                <a:solidFill>
                  <a:srgbClr val="252525"/>
                </a:solidFill>
                <a:latin typeface="Tw Cen MT"/>
                <a:cs typeface="Tw Cen MT"/>
              </a:rPr>
              <a:t>-1</a:t>
            </a:r>
            <a:r>
              <a:rPr lang="en-US" sz="1600" spc="-15" dirty="0">
                <a:solidFill>
                  <a:srgbClr val="252525"/>
                </a:solidFill>
                <a:latin typeface="Tw Cen MT"/>
                <a:cs typeface="Tw Cen MT"/>
              </a:rPr>
              <a:t>9</a:t>
            </a:r>
            <a:r>
              <a:rPr sz="1600" spc="45" dirty="0">
                <a:solidFill>
                  <a:srgbClr val="252525"/>
                </a:solidFill>
                <a:latin typeface="Tw Cen MT"/>
                <a:cs typeface="Tw Cen MT"/>
              </a:rPr>
              <a:t> </a:t>
            </a:r>
            <a:r>
              <a:rPr sz="1600" spc="-10" dirty="0">
                <a:solidFill>
                  <a:srgbClr val="252525"/>
                </a:solidFill>
                <a:latin typeface="Tw Cen MT"/>
                <a:cs typeface="Tw Cen MT"/>
              </a:rPr>
              <a:t>‘not</a:t>
            </a:r>
            <a:r>
              <a:rPr sz="1600" spc="-5" dirty="0">
                <a:solidFill>
                  <a:srgbClr val="252525"/>
                </a:solidFill>
                <a:latin typeface="Tw Cen MT"/>
                <a:cs typeface="Tw Cen MT"/>
              </a:rPr>
              <a:t> </a:t>
            </a:r>
            <a:r>
              <a:rPr sz="1600" spc="-10" dirty="0">
                <a:solidFill>
                  <a:srgbClr val="252525"/>
                </a:solidFill>
                <a:latin typeface="Tw Cen MT"/>
                <a:cs typeface="Tw Cen MT"/>
              </a:rPr>
              <a:t>p</a:t>
            </a:r>
            <a:r>
              <a:rPr sz="1600" spc="-15" dirty="0">
                <a:solidFill>
                  <a:srgbClr val="252525"/>
                </a:solidFill>
                <a:latin typeface="Tw Cen MT"/>
                <a:cs typeface="Tw Cen MT"/>
              </a:rPr>
              <a:t>a</a:t>
            </a:r>
            <a:r>
              <a:rPr sz="1600" spc="-10" dirty="0">
                <a:solidFill>
                  <a:srgbClr val="252525"/>
                </a:solidFill>
                <a:latin typeface="Tw Cen MT"/>
                <a:cs typeface="Tw Cen MT"/>
              </a:rPr>
              <a:t>ying</a:t>
            </a:r>
            <a:r>
              <a:rPr sz="1600" spc="10" dirty="0">
                <a:solidFill>
                  <a:srgbClr val="252525"/>
                </a:solidFill>
                <a:latin typeface="Tw Cen MT"/>
                <a:cs typeface="Tw Cen MT"/>
              </a:rPr>
              <a:t> </a:t>
            </a:r>
            <a:r>
              <a:rPr sz="1600" spc="-10" dirty="0">
                <a:solidFill>
                  <a:srgbClr val="252525"/>
                </a:solidFill>
                <a:latin typeface="Tw Cen MT"/>
                <a:cs typeface="Tw Cen MT"/>
              </a:rPr>
              <a:t>rent’</a:t>
            </a:r>
            <a:r>
              <a:rPr sz="1600" spc="15" dirty="0">
                <a:solidFill>
                  <a:srgbClr val="252525"/>
                </a:solidFill>
                <a:latin typeface="Tw Cen MT"/>
                <a:cs typeface="Tw Cen MT"/>
              </a:rPr>
              <a:t> </a:t>
            </a:r>
            <a:r>
              <a:rPr sz="1600" spc="-10" dirty="0">
                <a:solidFill>
                  <a:srgbClr val="252525"/>
                </a:solidFill>
                <a:latin typeface="Tw Cen MT"/>
                <a:cs typeface="Tw Cen MT"/>
              </a:rPr>
              <a:t>COA) (</a:t>
            </a:r>
            <a:r>
              <a:rPr sz="1600" spc="-20" dirty="0">
                <a:solidFill>
                  <a:srgbClr val="252525"/>
                </a:solidFill>
                <a:latin typeface="Tw Cen MT"/>
                <a:cs typeface="Tw Cen MT"/>
              </a:rPr>
              <a:t>1</a:t>
            </a:r>
            <a:r>
              <a:rPr lang="en-US" sz="1600" spc="-20" dirty="0">
                <a:solidFill>
                  <a:srgbClr val="252525"/>
                </a:solidFill>
                <a:latin typeface="Tw Cen MT"/>
                <a:cs typeface="Tw Cen MT"/>
              </a:rPr>
              <a:t>8</a:t>
            </a:r>
            <a:r>
              <a:rPr sz="1600" spc="-15" dirty="0">
                <a:solidFill>
                  <a:srgbClr val="252525"/>
                </a:solidFill>
                <a:latin typeface="Tw Cen MT"/>
                <a:cs typeface="Tw Cen MT"/>
              </a:rPr>
              <a:t>-</a:t>
            </a:r>
            <a:r>
              <a:rPr sz="1600" spc="-20" dirty="0">
                <a:solidFill>
                  <a:srgbClr val="252525"/>
                </a:solidFill>
                <a:latin typeface="Tw Cen MT"/>
                <a:cs typeface="Tw Cen MT"/>
              </a:rPr>
              <a:t>1</a:t>
            </a:r>
            <a:r>
              <a:rPr lang="en-US" sz="1600" spc="-10" dirty="0">
                <a:solidFill>
                  <a:srgbClr val="252525"/>
                </a:solidFill>
                <a:latin typeface="Tw Cen MT"/>
                <a:cs typeface="Tw Cen MT"/>
              </a:rPr>
              <a:t>9</a:t>
            </a:r>
            <a:r>
              <a:rPr sz="1600" spc="50" dirty="0">
                <a:solidFill>
                  <a:srgbClr val="252525"/>
                </a:solidFill>
                <a:latin typeface="Tw Cen MT"/>
                <a:cs typeface="Tw Cen MT"/>
              </a:rPr>
              <a:t> </a:t>
            </a:r>
            <a:r>
              <a:rPr sz="1600" spc="-5" dirty="0">
                <a:solidFill>
                  <a:srgbClr val="252525"/>
                </a:solidFill>
                <a:latin typeface="Tw Cen MT"/>
                <a:cs typeface="Tw Cen MT"/>
              </a:rPr>
              <a:t>‘</a:t>
            </a:r>
            <a:r>
              <a:rPr sz="1600" spc="-20" dirty="0">
                <a:solidFill>
                  <a:srgbClr val="252525"/>
                </a:solidFill>
                <a:latin typeface="Tw Cen MT"/>
                <a:cs typeface="Tw Cen MT"/>
              </a:rPr>
              <a:t>pa</a:t>
            </a:r>
            <a:r>
              <a:rPr sz="1600" spc="-10" dirty="0">
                <a:solidFill>
                  <a:srgbClr val="252525"/>
                </a:solidFill>
                <a:latin typeface="Tw Cen MT"/>
                <a:cs typeface="Tw Cen MT"/>
              </a:rPr>
              <a:t>yi</a:t>
            </a:r>
            <a:r>
              <a:rPr sz="1600" spc="-20" dirty="0">
                <a:solidFill>
                  <a:srgbClr val="252525"/>
                </a:solidFill>
                <a:latin typeface="Tw Cen MT"/>
                <a:cs typeface="Tw Cen MT"/>
              </a:rPr>
              <a:t>n</a:t>
            </a:r>
            <a:r>
              <a:rPr sz="1600" spc="-10" dirty="0">
                <a:solidFill>
                  <a:srgbClr val="252525"/>
                </a:solidFill>
                <a:latin typeface="Tw Cen MT"/>
                <a:cs typeface="Tw Cen MT"/>
              </a:rPr>
              <a:t>g</a:t>
            </a:r>
            <a:r>
              <a:rPr sz="1600" spc="15" dirty="0">
                <a:solidFill>
                  <a:srgbClr val="252525"/>
                </a:solidFill>
                <a:latin typeface="Tw Cen MT"/>
                <a:cs typeface="Tw Cen MT"/>
              </a:rPr>
              <a:t> </a:t>
            </a:r>
            <a:r>
              <a:rPr sz="1600" spc="-10" dirty="0">
                <a:solidFill>
                  <a:srgbClr val="252525"/>
                </a:solidFill>
                <a:latin typeface="Tw Cen MT"/>
                <a:cs typeface="Tw Cen MT"/>
              </a:rPr>
              <a:t>rent’</a:t>
            </a:r>
            <a:r>
              <a:rPr sz="1600" spc="5" dirty="0">
                <a:solidFill>
                  <a:srgbClr val="252525"/>
                </a:solidFill>
                <a:latin typeface="Tw Cen MT"/>
                <a:cs typeface="Tw Cen MT"/>
              </a:rPr>
              <a:t> </a:t>
            </a:r>
            <a:r>
              <a:rPr sz="1600" spc="-15" dirty="0">
                <a:solidFill>
                  <a:srgbClr val="252525"/>
                </a:solidFill>
                <a:latin typeface="Tw Cen MT"/>
                <a:cs typeface="Tw Cen MT"/>
              </a:rPr>
              <a:t>COA</a:t>
            </a:r>
            <a:r>
              <a:rPr sz="1600" dirty="0">
                <a:solidFill>
                  <a:srgbClr val="252525"/>
                </a:solidFill>
                <a:latin typeface="Tw Cen MT"/>
                <a:cs typeface="Tw Cen MT"/>
              </a:rPr>
              <a:t>	</a:t>
            </a:r>
            <a:r>
              <a:rPr sz="1900" b="1" spc="-10" dirty="0">
                <a:solidFill>
                  <a:srgbClr val="006C30"/>
                </a:solidFill>
                <a:latin typeface="Tw Cen MT"/>
                <a:cs typeface="Tw Cen MT"/>
              </a:rPr>
              <a:t>$2</a:t>
            </a:r>
            <a:r>
              <a:rPr lang="en-US" sz="1900" b="1" spc="-10" dirty="0">
                <a:solidFill>
                  <a:srgbClr val="006C30"/>
                </a:solidFill>
                <a:latin typeface="Tw Cen MT"/>
                <a:cs typeface="Tw Cen MT"/>
              </a:rPr>
              <a:t>1</a:t>
            </a:r>
            <a:r>
              <a:rPr sz="1900" b="1" spc="-10" dirty="0">
                <a:solidFill>
                  <a:srgbClr val="006C30"/>
                </a:solidFill>
                <a:latin typeface="Tw Cen MT"/>
                <a:cs typeface="Tw Cen MT"/>
              </a:rPr>
              <a:t>,</a:t>
            </a:r>
            <a:r>
              <a:rPr lang="en-US" sz="1900" b="1" spc="-10" dirty="0">
                <a:solidFill>
                  <a:srgbClr val="006C30"/>
                </a:solidFill>
                <a:latin typeface="Tw Cen MT"/>
                <a:cs typeface="Tw Cen MT"/>
              </a:rPr>
              <a:t>681</a:t>
            </a:r>
            <a:r>
              <a:rPr sz="1800" dirty="0">
                <a:solidFill>
                  <a:srgbClr val="252525"/>
                </a:solidFill>
                <a:latin typeface="Tw Cen MT"/>
                <a:cs typeface="Tw Cen MT"/>
              </a:rPr>
              <a:t>)</a:t>
            </a:r>
            <a:endParaRPr sz="1800" dirty="0">
              <a:latin typeface="Tw Cen MT"/>
              <a:cs typeface="Tw Cen MT"/>
            </a:endParaRPr>
          </a:p>
        </p:txBody>
      </p:sp>
      <p:sp>
        <p:nvSpPr>
          <p:cNvPr id="7" name="object 7"/>
          <p:cNvSpPr txBox="1"/>
          <p:nvPr/>
        </p:nvSpPr>
        <p:spPr>
          <a:xfrm>
            <a:off x="4648961" y="1905761"/>
            <a:ext cx="3837940" cy="3886200"/>
          </a:xfrm>
          <a:prstGeom prst="rect">
            <a:avLst/>
          </a:prstGeom>
          <a:ln w="28956">
            <a:solidFill>
              <a:srgbClr val="000000"/>
            </a:solidFill>
          </a:ln>
        </p:spPr>
        <p:txBody>
          <a:bodyPr vert="horz" wrap="square" lIns="0" tIns="0" rIns="0" bIns="0" rtlCol="0">
            <a:spAutoFit/>
          </a:bodyPr>
          <a:lstStyle/>
          <a:p>
            <a:pPr marL="518795">
              <a:lnSpc>
                <a:spcPct val="100000"/>
              </a:lnSpc>
            </a:pPr>
            <a:r>
              <a:rPr sz="2000" dirty="0">
                <a:solidFill>
                  <a:srgbClr val="252525"/>
                </a:solidFill>
                <a:latin typeface="Tw Cen MT"/>
                <a:cs typeface="Tw Cen MT"/>
              </a:rPr>
              <a:t>Additi</a:t>
            </a:r>
            <a:r>
              <a:rPr sz="2000" spc="5" dirty="0">
                <a:solidFill>
                  <a:srgbClr val="252525"/>
                </a:solidFill>
                <a:latin typeface="Tw Cen MT"/>
                <a:cs typeface="Tw Cen MT"/>
              </a:rPr>
              <a:t>o</a:t>
            </a:r>
            <a:r>
              <a:rPr sz="2000" dirty="0">
                <a:solidFill>
                  <a:srgbClr val="252525"/>
                </a:solidFill>
                <a:latin typeface="Tw Cen MT"/>
                <a:cs typeface="Tw Cen MT"/>
              </a:rPr>
              <a:t>nal</a:t>
            </a:r>
            <a:r>
              <a:rPr sz="2000" spc="-50" dirty="0">
                <a:solidFill>
                  <a:srgbClr val="252525"/>
                </a:solidFill>
                <a:latin typeface="Tw Cen MT"/>
                <a:cs typeface="Tw Cen MT"/>
              </a:rPr>
              <a:t> </a:t>
            </a:r>
            <a:r>
              <a:rPr sz="2000" dirty="0">
                <a:solidFill>
                  <a:srgbClr val="252525"/>
                </a:solidFill>
                <a:latin typeface="Tw Cen MT"/>
                <a:cs typeface="Tw Cen MT"/>
              </a:rPr>
              <a:t>Al</a:t>
            </a:r>
            <a:r>
              <a:rPr sz="2000" spc="-5" dirty="0">
                <a:solidFill>
                  <a:srgbClr val="252525"/>
                </a:solidFill>
                <a:latin typeface="Tw Cen MT"/>
                <a:cs typeface="Tw Cen MT"/>
              </a:rPr>
              <a:t>l</a:t>
            </a:r>
            <a:r>
              <a:rPr sz="2000" spc="-50" dirty="0">
                <a:solidFill>
                  <a:srgbClr val="252525"/>
                </a:solidFill>
                <a:latin typeface="Tw Cen MT"/>
                <a:cs typeface="Tw Cen MT"/>
              </a:rPr>
              <a:t>o</a:t>
            </a:r>
            <a:r>
              <a:rPr sz="2000" spc="-90" dirty="0">
                <a:solidFill>
                  <a:srgbClr val="252525"/>
                </a:solidFill>
                <a:latin typeface="Tw Cen MT"/>
                <a:cs typeface="Tw Cen MT"/>
              </a:rPr>
              <a:t>w</a:t>
            </a:r>
            <a:r>
              <a:rPr sz="2000" dirty="0">
                <a:solidFill>
                  <a:srgbClr val="252525"/>
                </a:solidFill>
                <a:latin typeface="Tw Cen MT"/>
                <a:cs typeface="Tw Cen MT"/>
              </a:rPr>
              <a:t>able</a:t>
            </a:r>
            <a:r>
              <a:rPr sz="2000" spc="-35" dirty="0">
                <a:solidFill>
                  <a:srgbClr val="252525"/>
                </a:solidFill>
                <a:latin typeface="Tw Cen MT"/>
                <a:cs typeface="Tw Cen MT"/>
              </a:rPr>
              <a:t> </a:t>
            </a:r>
            <a:r>
              <a:rPr sz="2000" dirty="0">
                <a:solidFill>
                  <a:srgbClr val="252525"/>
                </a:solidFill>
                <a:latin typeface="Tw Cen MT"/>
                <a:cs typeface="Tw Cen MT"/>
              </a:rPr>
              <a:t>C</a:t>
            </a:r>
            <a:r>
              <a:rPr sz="2000" spc="5" dirty="0">
                <a:solidFill>
                  <a:srgbClr val="252525"/>
                </a:solidFill>
                <a:latin typeface="Tw Cen MT"/>
                <a:cs typeface="Tw Cen MT"/>
              </a:rPr>
              <a:t>o</a:t>
            </a:r>
            <a:r>
              <a:rPr sz="2000" dirty="0">
                <a:solidFill>
                  <a:srgbClr val="252525"/>
                </a:solidFill>
                <a:latin typeface="Tw Cen MT"/>
                <a:cs typeface="Tw Cen MT"/>
              </a:rPr>
              <a:t>sts:</a:t>
            </a:r>
            <a:endParaRPr sz="2000">
              <a:latin typeface="Tw Cen MT"/>
              <a:cs typeface="Tw Cen MT"/>
            </a:endParaRPr>
          </a:p>
          <a:p>
            <a:pPr marL="351155" indent="-274320">
              <a:lnSpc>
                <a:spcPct val="100000"/>
              </a:lnSpc>
              <a:spcBef>
                <a:spcPts val="1320"/>
              </a:spcBef>
              <a:buClr>
                <a:srgbClr val="58AFB8"/>
              </a:buClr>
              <a:buSzPct val="95000"/>
              <a:buFont typeface="Wingdings 2"/>
              <a:buChar char=""/>
              <a:tabLst>
                <a:tab pos="351790" algn="l"/>
              </a:tabLst>
            </a:pPr>
            <a:r>
              <a:rPr sz="2000" dirty="0">
                <a:solidFill>
                  <a:srgbClr val="252525"/>
                </a:solidFill>
                <a:latin typeface="Tw Cen MT"/>
                <a:cs typeface="Tw Cen MT"/>
              </a:rPr>
              <a:t>D</a:t>
            </a:r>
            <a:r>
              <a:rPr sz="2000" spc="5" dirty="0">
                <a:solidFill>
                  <a:srgbClr val="252525"/>
                </a:solidFill>
                <a:latin typeface="Tw Cen MT"/>
                <a:cs typeface="Tw Cen MT"/>
              </a:rPr>
              <a:t>e</a:t>
            </a:r>
            <a:r>
              <a:rPr sz="2000" dirty="0">
                <a:solidFill>
                  <a:srgbClr val="252525"/>
                </a:solidFill>
                <a:latin typeface="Tw Cen MT"/>
                <a:cs typeface="Tw Cen MT"/>
              </a:rPr>
              <a:t>pendent</a:t>
            </a:r>
            <a:r>
              <a:rPr sz="2000" spc="-40" dirty="0">
                <a:solidFill>
                  <a:srgbClr val="252525"/>
                </a:solidFill>
                <a:latin typeface="Tw Cen MT"/>
                <a:cs typeface="Tw Cen MT"/>
              </a:rPr>
              <a:t> </a:t>
            </a:r>
            <a:r>
              <a:rPr sz="2000" dirty="0">
                <a:solidFill>
                  <a:srgbClr val="252525"/>
                </a:solidFill>
                <a:latin typeface="Tw Cen MT"/>
                <a:cs typeface="Tw Cen MT"/>
              </a:rPr>
              <a:t>care</a:t>
            </a:r>
            <a:endParaRPr sz="2000">
              <a:latin typeface="Tw Cen MT"/>
              <a:cs typeface="Tw Cen MT"/>
            </a:endParaRPr>
          </a:p>
          <a:p>
            <a:pPr marL="351155" indent="-274320">
              <a:lnSpc>
                <a:spcPct val="100000"/>
              </a:lnSpc>
              <a:spcBef>
                <a:spcPts val="1320"/>
              </a:spcBef>
              <a:buClr>
                <a:srgbClr val="58AFB8"/>
              </a:buClr>
              <a:buSzPct val="95000"/>
              <a:buFont typeface="Wingdings 2"/>
              <a:buChar char=""/>
              <a:tabLst>
                <a:tab pos="351790" algn="l"/>
              </a:tabLst>
            </a:pPr>
            <a:r>
              <a:rPr sz="2000" dirty="0">
                <a:solidFill>
                  <a:srgbClr val="252525"/>
                </a:solidFill>
                <a:latin typeface="Tw Cen MT"/>
                <a:cs typeface="Tw Cen MT"/>
              </a:rPr>
              <a:t>Stu</a:t>
            </a:r>
            <a:r>
              <a:rPr sz="2000" spc="-60" dirty="0">
                <a:solidFill>
                  <a:srgbClr val="252525"/>
                </a:solidFill>
                <a:latin typeface="Tw Cen MT"/>
                <a:cs typeface="Tw Cen MT"/>
              </a:rPr>
              <a:t>d</a:t>
            </a:r>
            <a:r>
              <a:rPr sz="2000" spc="5" dirty="0">
                <a:solidFill>
                  <a:srgbClr val="252525"/>
                </a:solidFill>
                <a:latin typeface="Tw Cen MT"/>
                <a:cs typeface="Tw Cen MT"/>
              </a:rPr>
              <a:t>y</a:t>
            </a:r>
            <a:r>
              <a:rPr sz="2000" dirty="0">
                <a:solidFill>
                  <a:srgbClr val="252525"/>
                </a:solidFill>
                <a:latin typeface="Tw Cen MT"/>
                <a:cs typeface="Tw Cen MT"/>
              </a:rPr>
              <a:t>-a</a:t>
            </a:r>
            <a:r>
              <a:rPr sz="2000" spc="-20" dirty="0">
                <a:solidFill>
                  <a:srgbClr val="252525"/>
                </a:solidFill>
                <a:latin typeface="Tw Cen MT"/>
                <a:cs typeface="Tw Cen MT"/>
              </a:rPr>
              <a:t>b</a:t>
            </a:r>
            <a:r>
              <a:rPr sz="2000" spc="-45" dirty="0">
                <a:solidFill>
                  <a:srgbClr val="252525"/>
                </a:solidFill>
                <a:latin typeface="Tw Cen MT"/>
                <a:cs typeface="Tw Cen MT"/>
              </a:rPr>
              <a:t>r</a:t>
            </a:r>
            <a:r>
              <a:rPr sz="2000" dirty="0">
                <a:solidFill>
                  <a:srgbClr val="252525"/>
                </a:solidFill>
                <a:latin typeface="Tw Cen MT"/>
                <a:cs typeface="Tw Cen MT"/>
              </a:rPr>
              <a:t>o</a:t>
            </a:r>
            <a:r>
              <a:rPr sz="2000" spc="-10" dirty="0">
                <a:solidFill>
                  <a:srgbClr val="252525"/>
                </a:solidFill>
                <a:latin typeface="Tw Cen MT"/>
                <a:cs typeface="Tw Cen MT"/>
              </a:rPr>
              <a:t>a</a:t>
            </a:r>
            <a:r>
              <a:rPr sz="2000" dirty="0">
                <a:solidFill>
                  <a:srgbClr val="252525"/>
                </a:solidFill>
                <a:latin typeface="Tw Cen MT"/>
                <a:cs typeface="Tw Cen MT"/>
              </a:rPr>
              <a:t>d</a:t>
            </a:r>
            <a:endParaRPr sz="2000">
              <a:latin typeface="Tw Cen MT"/>
              <a:cs typeface="Tw Cen MT"/>
            </a:endParaRPr>
          </a:p>
          <a:p>
            <a:pPr marL="351155" indent="-274320">
              <a:lnSpc>
                <a:spcPct val="100000"/>
              </a:lnSpc>
              <a:spcBef>
                <a:spcPts val="1320"/>
              </a:spcBef>
              <a:buClr>
                <a:srgbClr val="58AFB8"/>
              </a:buClr>
              <a:buSzPct val="95000"/>
              <a:buFont typeface="Wingdings 2"/>
              <a:buChar char=""/>
              <a:tabLst>
                <a:tab pos="351790" algn="l"/>
              </a:tabLst>
            </a:pPr>
            <a:r>
              <a:rPr sz="2000" dirty="0">
                <a:solidFill>
                  <a:srgbClr val="252525"/>
                </a:solidFill>
                <a:latin typeface="Tw Cen MT"/>
                <a:cs typeface="Tw Cen MT"/>
              </a:rPr>
              <a:t>Disabi</a:t>
            </a:r>
            <a:r>
              <a:rPr sz="2000" spc="5" dirty="0">
                <a:solidFill>
                  <a:srgbClr val="252525"/>
                </a:solidFill>
                <a:latin typeface="Tw Cen MT"/>
                <a:cs typeface="Tw Cen MT"/>
              </a:rPr>
              <a:t>l</a:t>
            </a:r>
            <a:r>
              <a:rPr sz="2000" spc="-10" dirty="0">
                <a:solidFill>
                  <a:srgbClr val="252525"/>
                </a:solidFill>
                <a:latin typeface="Tw Cen MT"/>
                <a:cs typeface="Tw Cen MT"/>
              </a:rPr>
              <a:t>i</a:t>
            </a:r>
            <a:r>
              <a:rPr sz="2000" dirty="0">
                <a:solidFill>
                  <a:srgbClr val="252525"/>
                </a:solidFill>
                <a:latin typeface="Tw Cen MT"/>
                <a:cs typeface="Tw Cen MT"/>
              </a:rPr>
              <a:t>t</a:t>
            </a:r>
            <a:r>
              <a:rPr sz="2000" spc="5" dirty="0">
                <a:solidFill>
                  <a:srgbClr val="252525"/>
                </a:solidFill>
                <a:latin typeface="Tw Cen MT"/>
                <a:cs typeface="Tw Cen MT"/>
              </a:rPr>
              <a:t>y</a:t>
            </a:r>
            <a:r>
              <a:rPr sz="2000" spc="-10" dirty="0">
                <a:solidFill>
                  <a:srgbClr val="252525"/>
                </a:solidFill>
                <a:latin typeface="Tw Cen MT"/>
                <a:cs typeface="Tw Cen MT"/>
              </a:rPr>
              <a:t>-r</a:t>
            </a:r>
            <a:r>
              <a:rPr sz="2000" dirty="0">
                <a:solidFill>
                  <a:srgbClr val="252525"/>
                </a:solidFill>
                <a:latin typeface="Tw Cen MT"/>
                <a:cs typeface="Tw Cen MT"/>
              </a:rPr>
              <a:t>el</a:t>
            </a:r>
            <a:r>
              <a:rPr sz="2000" spc="-20" dirty="0">
                <a:solidFill>
                  <a:srgbClr val="252525"/>
                </a:solidFill>
                <a:latin typeface="Tw Cen MT"/>
                <a:cs typeface="Tw Cen MT"/>
              </a:rPr>
              <a:t>a</a:t>
            </a:r>
            <a:r>
              <a:rPr sz="2000" dirty="0">
                <a:solidFill>
                  <a:srgbClr val="252525"/>
                </a:solidFill>
                <a:latin typeface="Tw Cen MT"/>
                <a:cs typeface="Tw Cen MT"/>
              </a:rPr>
              <a:t>ted</a:t>
            </a:r>
            <a:endParaRPr sz="2000">
              <a:latin typeface="Tw Cen MT"/>
              <a:cs typeface="Tw Cen MT"/>
            </a:endParaRPr>
          </a:p>
          <a:p>
            <a:pPr marL="351155" indent="-274320">
              <a:lnSpc>
                <a:spcPct val="100000"/>
              </a:lnSpc>
              <a:spcBef>
                <a:spcPts val="1320"/>
              </a:spcBef>
              <a:buClr>
                <a:srgbClr val="58AFB8"/>
              </a:buClr>
              <a:buSzPct val="95000"/>
              <a:buFont typeface="Wingdings 2"/>
              <a:buChar char=""/>
              <a:tabLst>
                <a:tab pos="351790" algn="l"/>
              </a:tabLst>
            </a:pPr>
            <a:r>
              <a:rPr sz="2000" dirty="0">
                <a:solidFill>
                  <a:srgbClr val="252525"/>
                </a:solidFill>
                <a:latin typeface="Tw Cen MT"/>
                <a:cs typeface="Tw Cen MT"/>
              </a:rPr>
              <a:t>E</a:t>
            </a:r>
            <a:r>
              <a:rPr sz="2000" spc="-10" dirty="0">
                <a:solidFill>
                  <a:srgbClr val="252525"/>
                </a:solidFill>
                <a:latin typeface="Tw Cen MT"/>
                <a:cs typeface="Tw Cen MT"/>
              </a:rPr>
              <a:t>m</a:t>
            </a:r>
            <a:r>
              <a:rPr sz="2000" dirty="0">
                <a:solidFill>
                  <a:srgbClr val="252525"/>
                </a:solidFill>
                <a:latin typeface="Tw Cen MT"/>
                <a:cs typeface="Tw Cen MT"/>
              </a:rPr>
              <a:t>pl</a:t>
            </a:r>
            <a:r>
              <a:rPr sz="2000" spc="-35" dirty="0">
                <a:solidFill>
                  <a:srgbClr val="252525"/>
                </a:solidFill>
                <a:latin typeface="Tw Cen MT"/>
                <a:cs typeface="Tw Cen MT"/>
              </a:rPr>
              <a:t>o</a:t>
            </a:r>
            <a:r>
              <a:rPr sz="2000" dirty="0">
                <a:solidFill>
                  <a:srgbClr val="252525"/>
                </a:solidFill>
                <a:latin typeface="Tw Cen MT"/>
                <a:cs typeface="Tw Cen MT"/>
              </a:rPr>
              <a:t>yment</a:t>
            </a:r>
            <a:r>
              <a:rPr sz="2000" spc="-40" dirty="0">
                <a:solidFill>
                  <a:srgbClr val="252525"/>
                </a:solidFill>
                <a:latin typeface="Tw Cen MT"/>
                <a:cs typeface="Tw Cen MT"/>
              </a:rPr>
              <a:t> </a:t>
            </a:r>
            <a:r>
              <a:rPr sz="2000" spc="-60" dirty="0">
                <a:solidFill>
                  <a:srgbClr val="252525"/>
                </a:solidFill>
                <a:latin typeface="Tw Cen MT"/>
                <a:cs typeface="Tw Cen MT"/>
              </a:rPr>
              <a:t>e</a:t>
            </a:r>
            <a:r>
              <a:rPr sz="2000" dirty="0">
                <a:solidFill>
                  <a:srgbClr val="252525"/>
                </a:solidFill>
                <a:latin typeface="Tw Cen MT"/>
                <a:cs typeface="Tw Cen MT"/>
              </a:rPr>
              <a:t>xpens</a:t>
            </a:r>
            <a:r>
              <a:rPr sz="2000" spc="-10" dirty="0">
                <a:solidFill>
                  <a:srgbClr val="252525"/>
                </a:solidFill>
                <a:latin typeface="Tw Cen MT"/>
                <a:cs typeface="Tw Cen MT"/>
              </a:rPr>
              <a:t>e</a:t>
            </a:r>
            <a:r>
              <a:rPr sz="2000" dirty="0">
                <a:solidFill>
                  <a:srgbClr val="252525"/>
                </a:solidFill>
                <a:latin typeface="Tw Cen MT"/>
                <a:cs typeface="Tw Cen MT"/>
              </a:rPr>
              <a:t>s</a:t>
            </a:r>
            <a:r>
              <a:rPr sz="2000" spc="-45" dirty="0">
                <a:solidFill>
                  <a:srgbClr val="252525"/>
                </a:solidFill>
                <a:latin typeface="Tw Cen MT"/>
                <a:cs typeface="Tw Cen MT"/>
              </a:rPr>
              <a:t> </a:t>
            </a:r>
            <a:r>
              <a:rPr sz="2000" spc="-35" dirty="0">
                <a:solidFill>
                  <a:srgbClr val="252525"/>
                </a:solidFill>
                <a:latin typeface="Tw Cen MT"/>
                <a:cs typeface="Tw Cen MT"/>
              </a:rPr>
              <a:t>f</a:t>
            </a:r>
            <a:r>
              <a:rPr sz="2000" dirty="0">
                <a:solidFill>
                  <a:srgbClr val="252525"/>
                </a:solidFill>
                <a:latin typeface="Tw Cen MT"/>
                <a:cs typeface="Tw Cen MT"/>
              </a:rPr>
              <a:t>or</a:t>
            </a:r>
            <a:endParaRPr sz="2000">
              <a:latin typeface="Tw Cen MT"/>
              <a:cs typeface="Tw Cen MT"/>
            </a:endParaRPr>
          </a:p>
          <a:p>
            <a:pPr marL="426084">
              <a:lnSpc>
                <a:spcPct val="100000"/>
              </a:lnSpc>
              <a:spcBef>
                <a:spcPts val="1320"/>
              </a:spcBef>
            </a:pPr>
            <a:r>
              <a:rPr sz="2000" spc="-5" dirty="0">
                <a:solidFill>
                  <a:srgbClr val="252525"/>
                </a:solidFill>
                <a:latin typeface="Tw Cen MT"/>
                <a:cs typeface="Tw Cen MT"/>
              </a:rPr>
              <a:t>c</a:t>
            </a:r>
            <a:r>
              <a:rPr sz="2000" spc="5" dirty="0">
                <a:solidFill>
                  <a:srgbClr val="252525"/>
                </a:solidFill>
                <a:latin typeface="Tw Cen MT"/>
                <a:cs typeface="Tw Cen MT"/>
              </a:rPr>
              <a:t>o</a:t>
            </a:r>
            <a:r>
              <a:rPr sz="2000" dirty="0">
                <a:solidFill>
                  <a:srgbClr val="252525"/>
                </a:solidFill>
                <a:latin typeface="Tw Cen MT"/>
                <a:cs typeface="Tw Cen MT"/>
              </a:rPr>
              <a:t>-op</a:t>
            </a:r>
            <a:r>
              <a:rPr sz="2000" spc="-25" dirty="0">
                <a:solidFill>
                  <a:srgbClr val="252525"/>
                </a:solidFill>
                <a:latin typeface="Tw Cen MT"/>
                <a:cs typeface="Tw Cen MT"/>
              </a:rPr>
              <a:t> </a:t>
            </a:r>
            <a:r>
              <a:rPr sz="2000" dirty="0">
                <a:solidFill>
                  <a:srgbClr val="252525"/>
                </a:solidFill>
                <a:latin typeface="Tw Cen MT"/>
                <a:cs typeface="Tw Cen MT"/>
              </a:rPr>
              <a:t>stu</a:t>
            </a:r>
            <a:r>
              <a:rPr sz="2000" spc="-65" dirty="0">
                <a:solidFill>
                  <a:srgbClr val="252525"/>
                </a:solidFill>
                <a:latin typeface="Tw Cen MT"/>
                <a:cs typeface="Tw Cen MT"/>
              </a:rPr>
              <a:t>d</a:t>
            </a:r>
            <a:r>
              <a:rPr sz="2000" dirty="0">
                <a:solidFill>
                  <a:srgbClr val="252525"/>
                </a:solidFill>
                <a:latin typeface="Tw Cen MT"/>
                <a:cs typeface="Tw Cen MT"/>
              </a:rPr>
              <a:t>y</a:t>
            </a:r>
            <a:endParaRPr sz="2000">
              <a:latin typeface="Tw Cen MT"/>
              <a:cs typeface="Tw Cen MT"/>
            </a:endParaRPr>
          </a:p>
          <a:p>
            <a:pPr marL="351155" indent="-274320">
              <a:lnSpc>
                <a:spcPct val="100000"/>
              </a:lnSpc>
              <a:spcBef>
                <a:spcPts val="1320"/>
              </a:spcBef>
              <a:buClr>
                <a:srgbClr val="58AFB8"/>
              </a:buClr>
              <a:buSzPct val="95000"/>
              <a:buFont typeface="Wingdings 2"/>
              <a:buChar char=""/>
              <a:tabLst>
                <a:tab pos="351790" algn="l"/>
              </a:tabLst>
            </a:pPr>
            <a:r>
              <a:rPr sz="2000" dirty="0">
                <a:solidFill>
                  <a:srgbClr val="252525"/>
                </a:solidFill>
                <a:latin typeface="Tw Cen MT"/>
                <a:cs typeface="Tw Cen MT"/>
              </a:rPr>
              <a:t>Student</a:t>
            </a:r>
            <a:r>
              <a:rPr sz="2000" spc="-25" dirty="0">
                <a:solidFill>
                  <a:srgbClr val="252525"/>
                </a:solidFill>
                <a:latin typeface="Tw Cen MT"/>
                <a:cs typeface="Tw Cen MT"/>
              </a:rPr>
              <a:t> </a:t>
            </a:r>
            <a:r>
              <a:rPr sz="2000" spc="-5" dirty="0">
                <a:solidFill>
                  <a:srgbClr val="252525"/>
                </a:solidFill>
                <a:latin typeface="Tw Cen MT"/>
                <a:cs typeface="Tw Cen MT"/>
              </a:rPr>
              <a:t>l</a:t>
            </a:r>
            <a:r>
              <a:rPr sz="2000" spc="10" dirty="0">
                <a:solidFill>
                  <a:srgbClr val="252525"/>
                </a:solidFill>
                <a:latin typeface="Tw Cen MT"/>
                <a:cs typeface="Tw Cen MT"/>
              </a:rPr>
              <a:t>o</a:t>
            </a:r>
            <a:r>
              <a:rPr sz="2000" dirty="0">
                <a:solidFill>
                  <a:srgbClr val="252525"/>
                </a:solidFill>
                <a:latin typeface="Tw Cen MT"/>
                <a:cs typeface="Tw Cen MT"/>
              </a:rPr>
              <a:t>an</a:t>
            </a:r>
            <a:r>
              <a:rPr sz="2000" spc="-30" dirty="0">
                <a:solidFill>
                  <a:srgbClr val="252525"/>
                </a:solidFill>
                <a:latin typeface="Tw Cen MT"/>
                <a:cs typeface="Tw Cen MT"/>
              </a:rPr>
              <a:t> </a:t>
            </a:r>
            <a:r>
              <a:rPr sz="2000" dirty="0">
                <a:solidFill>
                  <a:srgbClr val="252525"/>
                </a:solidFill>
                <a:latin typeface="Tw Cen MT"/>
                <a:cs typeface="Tw Cen MT"/>
              </a:rPr>
              <a:t>f</a:t>
            </a:r>
            <a:r>
              <a:rPr sz="2000" spc="5" dirty="0">
                <a:solidFill>
                  <a:srgbClr val="252525"/>
                </a:solidFill>
                <a:latin typeface="Tw Cen MT"/>
                <a:cs typeface="Tw Cen MT"/>
              </a:rPr>
              <a:t>e</a:t>
            </a:r>
            <a:r>
              <a:rPr sz="2000" dirty="0">
                <a:solidFill>
                  <a:srgbClr val="252525"/>
                </a:solidFill>
                <a:latin typeface="Tw Cen MT"/>
                <a:cs typeface="Tw Cen MT"/>
              </a:rPr>
              <a:t>es</a:t>
            </a:r>
            <a:endParaRPr sz="2000">
              <a:latin typeface="Tw Cen MT"/>
              <a:cs typeface="Tw Cen MT"/>
            </a:endParaRPr>
          </a:p>
        </p:txBody>
      </p:sp>
      <p:sp>
        <p:nvSpPr>
          <p:cNvPr id="8" name="object 8"/>
          <p:cNvSpPr/>
          <p:nvPr/>
        </p:nvSpPr>
        <p:spPr>
          <a:xfrm>
            <a:off x="76200" y="76200"/>
            <a:ext cx="548640" cy="67056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993444" y="5938649"/>
            <a:ext cx="6721475" cy="830997"/>
          </a:xfrm>
          <a:prstGeom prst="rect">
            <a:avLst/>
          </a:prstGeom>
        </p:spPr>
        <p:txBody>
          <a:bodyPr vert="horz" wrap="square" lIns="0" tIns="0" rIns="0" bIns="0" rtlCol="0">
            <a:spAutoFit/>
          </a:bodyPr>
          <a:lstStyle/>
          <a:p>
            <a:pPr marL="12700" marR="5080">
              <a:lnSpc>
                <a:spcPct val="100000"/>
              </a:lnSpc>
            </a:pPr>
            <a:r>
              <a:rPr sz="1800" spc="-10" dirty="0">
                <a:latin typeface="Tw Cen MT"/>
                <a:cs typeface="Tw Cen MT"/>
              </a:rPr>
              <a:t>Ea</a:t>
            </a:r>
            <a:r>
              <a:rPr sz="1800" spc="55" dirty="0">
                <a:latin typeface="Tw Cen MT"/>
                <a:cs typeface="Tw Cen MT"/>
              </a:rPr>
              <a:t>c</a:t>
            </a:r>
            <a:r>
              <a:rPr sz="1800" spc="-10" dirty="0">
                <a:latin typeface="Tw Cen MT"/>
                <a:cs typeface="Tw Cen MT"/>
              </a:rPr>
              <a:t>h</a:t>
            </a:r>
            <a:r>
              <a:rPr sz="1800" spc="-30" dirty="0">
                <a:latin typeface="Tw Cen MT"/>
                <a:cs typeface="Tw Cen MT"/>
              </a:rPr>
              <a:t> </a:t>
            </a:r>
            <a:r>
              <a:rPr sz="1800" spc="-10" dirty="0">
                <a:latin typeface="Tw Cen MT"/>
                <a:cs typeface="Tw Cen MT"/>
              </a:rPr>
              <a:t>st</a:t>
            </a:r>
            <a:r>
              <a:rPr sz="1800" spc="-5" dirty="0">
                <a:latin typeface="Tw Cen MT"/>
                <a:cs typeface="Tw Cen MT"/>
              </a:rPr>
              <a:t>u</a:t>
            </a:r>
            <a:r>
              <a:rPr sz="1800" spc="-10" dirty="0">
                <a:latin typeface="Tw Cen MT"/>
                <a:cs typeface="Tw Cen MT"/>
              </a:rPr>
              <a:t>dent</a:t>
            </a:r>
            <a:r>
              <a:rPr sz="1800" spc="-15" dirty="0">
                <a:latin typeface="Tw Cen MT"/>
                <a:cs typeface="Tw Cen MT"/>
              </a:rPr>
              <a:t> </a:t>
            </a:r>
            <a:r>
              <a:rPr sz="1800" dirty="0">
                <a:latin typeface="Tw Cen MT"/>
                <a:cs typeface="Tw Cen MT"/>
              </a:rPr>
              <a:t>will</a:t>
            </a:r>
            <a:r>
              <a:rPr sz="1800" spc="20" dirty="0">
                <a:latin typeface="Tw Cen MT"/>
                <a:cs typeface="Tw Cen MT"/>
              </a:rPr>
              <a:t> </a:t>
            </a:r>
            <a:r>
              <a:rPr sz="1800" spc="-10" dirty="0">
                <a:latin typeface="Tw Cen MT"/>
                <a:cs typeface="Tw Cen MT"/>
              </a:rPr>
              <a:t>be</a:t>
            </a:r>
            <a:r>
              <a:rPr sz="1800" spc="-5" dirty="0">
                <a:latin typeface="Tw Cen MT"/>
                <a:cs typeface="Tw Cen MT"/>
              </a:rPr>
              <a:t> </a:t>
            </a:r>
            <a:r>
              <a:rPr sz="1800" spc="-10" dirty="0">
                <a:latin typeface="Tw Cen MT"/>
                <a:cs typeface="Tw Cen MT"/>
              </a:rPr>
              <a:t>assig</a:t>
            </a:r>
            <a:r>
              <a:rPr sz="1800" spc="-5" dirty="0">
                <a:latin typeface="Tw Cen MT"/>
                <a:cs typeface="Tw Cen MT"/>
              </a:rPr>
              <a:t>n</a:t>
            </a:r>
            <a:r>
              <a:rPr sz="1800" spc="-10" dirty="0">
                <a:latin typeface="Tw Cen MT"/>
                <a:cs typeface="Tw Cen MT"/>
              </a:rPr>
              <a:t>ed</a:t>
            </a:r>
            <a:r>
              <a:rPr sz="1800" spc="-30" dirty="0">
                <a:latin typeface="Tw Cen MT"/>
                <a:cs typeface="Tw Cen MT"/>
              </a:rPr>
              <a:t> </a:t>
            </a:r>
            <a:r>
              <a:rPr sz="1800" spc="-10" dirty="0">
                <a:latin typeface="Tw Cen MT"/>
                <a:cs typeface="Tw Cen MT"/>
              </a:rPr>
              <a:t>a</a:t>
            </a:r>
            <a:r>
              <a:rPr sz="1800" dirty="0">
                <a:latin typeface="Tw Cen MT"/>
                <a:cs typeface="Tw Cen MT"/>
              </a:rPr>
              <a:t> C</a:t>
            </a:r>
            <a:r>
              <a:rPr sz="1800" spc="-30" dirty="0">
                <a:latin typeface="Tw Cen MT"/>
                <a:cs typeface="Tw Cen MT"/>
              </a:rPr>
              <a:t>O</a:t>
            </a:r>
            <a:r>
              <a:rPr sz="1800" spc="-10" dirty="0">
                <a:latin typeface="Tw Cen MT"/>
                <a:cs typeface="Tw Cen MT"/>
              </a:rPr>
              <a:t>A/</a:t>
            </a:r>
            <a:r>
              <a:rPr sz="1800" spc="-5" dirty="0">
                <a:latin typeface="Tw Cen MT"/>
                <a:cs typeface="Tw Cen MT"/>
              </a:rPr>
              <a:t>b</a:t>
            </a:r>
            <a:r>
              <a:rPr sz="1800" spc="-10" dirty="0">
                <a:latin typeface="Tw Cen MT"/>
                <a:cs typeface="Tw Cen MT"/>
              </a:rPr>
              <a:t>ud</a:t>
            </a:r>
            <a:r>
              <a:rPr sz="1800" spc="-55" dirty="0">
                <a:latin typeface="Tw Cen MT"/>
                <a:cs typeface="Tw Cen MT"/>
              </a:rPr>
              <a:t>g</a:t>
            </a:r>
            <a:r>
              <a:rPr sz="1800" spc="-10" dirty="0">
                <a:latin typeface="Tw Cen MT"/>
                <a:cs typeface="Tw Cen MT"/>
              </a:rPr>
              <a:t>et</a:t>
            </a:r>
            <a:r>
              <a:rPr sz="1800" spc="-30" dirty="0">
                <a:latin typeface="Tw Cen MT"/>
                <a:cs typeface="Tw Cen MT"/>
              </a:rPr>
              <a:t> </a:t>
            </a:r>
            <a:r>
              <a:rPr sz="1800" spc="-10" dirty="0">
                <a:latin typeface="Tw Cen MT"/>
                <a:cs typeface="Tw Cen MT"/>
              </a:rPr>
              <a:t>based</a:t>
            </a:r>
            <a:r>
              <a:rPr sz="1800" spc="-30" dirty="0">
                <a:latin typeface="Tw Cen MT"/>
                <a:cs typeface="Tw Cen MT"/>
              </a:rPr>
              <a:t> </a:t>
            </a:r>
            <a:r>
              <a:rPr sz="1800" spc="-10" dirty="0">
                <a:latin typeface="Tw Cen MT"/>
                <a:cs typeface="Tw Cen MT"/>
              </a:rPr>
              <a:t>on</a:t>
            </a:r>
            <a:r>
              <a:rPr sz="1800" spc="5" dirty="0">
                <a:latin typeface="Tw Cen MT"/>
                <a:cs typeface="Tw Cen MT"/>
              </a:rPr>
              <a:t> </a:t>
            </a:r>
            <a:r>
              <a:rPr sz="1800" spc="-10" dirty="0">
                <a:latin typeface="Tw Cen MT"/>
                <a:cs typeface="Tw Cen MT"/>
              </a:rPr>
              <a:t>ho</a:t>
            </a:r>
            <a:r>
              <a:rPr sz="1800" spc="-5" dirty="0">
                <a:latin typeface="Tw Cen MT"/>
                <a:cs typeface="Tw Cen MT"/>
              </a:rPr>
              <a:t>u</a:t>
            </a:r>
            <a:r>
              <a:rPr sz="1800" dirty="0">
                <a:latin typeface="Tw Cen MT"/>
                <a:cs typeface="Tw Cen MT"/>
              </a:rPr>
              <a:t>sin</a:t>
            </a:r>
            <a:r>
              <a:rPr sz="1800" spc="-10" dirty="0">
                <a:latin typeface="Tw Cen MT"/>
                <a:cs typeface="Tw Cen MT"/>
              </a:rPr>
              <a:t>g</a:t>
            </a:r>
            <a:r>
              <a:rPr sz="1800" spc="-15" dirty="0">
                <a:latin typeface="Tw Cen MT"/>
                <a:cs typeface="Tw Cen MT"/>
              </a:rPr>
              <a:t> </a:t>
            </a:r>
            <a:r>
              <a:rPr sz="1800" spc="-10" dirty="0">
                <a:latin typeface="Tw Cen MT"/>
                <a:cs typeface="Tw Cen MT"/>
              </a:rPr>
              <a:t>pl</a:t>
            </a:r>
            <a:r>
              <a:rPr sz="1800" spc="-5" dirty="0">
                <a:latin typeface="Tw Cen MT"/>
                <a:cs typeface="Tw Cen MT"/>
              </a:rPr>
              <a:t>a</a:t>
            </a:r>
            <a:r>
              <a:rPr sz="1800" dirty="0">
                <a:latin typeface="Tw Cen MT"/>
                <a:cs typeface="Tw Cen MT"/>
              </a:rPr>
              <a:t>n:</a:t>
            </a:r>
            <a:r>
              <a:rPr sz="1800" spc="-15" dirty="0">
                <a:latin typeface="Tw Cen MT"/>
                <a:cs typeface="Tw Cen MT"/>
              </a:rPr>
              <a:t> </a:t>
            </a:r>
            <a:r>
              <a:rPr sz="1800" dirty="0">
                <a:latin typeface="Tw Cen MT"/>
                <a:cs typeface="Tw Cen MT"/>
              </a:rPr>
              <a:t>wit</a:t>
            </a:r>
            <a:r>
              <a:rPr sz="1800" spc="-10" dirty="0">
                <a:latin typeface="Tw Cen MT"/>
                <a:cs typeface="Tw Cen MT"/>
              </a:rPr>
              <a:t>h paren</a:t>
            </a:r>
            <a:r>
              <a:rPr sz="1800" dirty="0">
                <a:latin typeface="Tw Cen MT"/>
                <a:cs typeface="Tw Cen MT"/>
              </a:rPr>
              <a:t>t</a:t>
            </a:r>
            <a:r>
              <a:rPr sz="1800" spc="-10" dirty="0">
                <a:latin typeface="Tw Cen MT"/>
                <a:cs typeface="Tw Cen MT"/>
              </a:rPr>
              <a:t>/</a:t>
            </a:r>
            <a:r>
              <a:rPr lang="en-US" sz="1800" spc="-10" dirty="0">
                <a:latin typeface="Tw Cen MT"/>
                <a:cs typeface="Tw Cen MT"/>
              </a:rPr>
              <a:t>relatives</a:t>
            </a:r>
            <a:r>
              <a:rPr sz="1800" spc="-5" dirty="0">
                <a:latin typeface="Tw Cen MT"/>
                <a:cs typeface="Tw Cen MT"/>
              </a:rPr>
              <a:t>;</a:t>
            </a:r>
            <a:r>
              <a:rPr sz="1800" dirty="0">
                <a:latin typeface="Tw Cen MT"/>
                <a:cs typeface="Tw Cen MT"/>
              </a:rPr>
              <a:t> </a:t>
            </a:r>
            <a:r>
              <a:rPr sz="1800" spc="-10" dirty="0">
                <a:latin typeface="Tw Cen MT"/>
                <a:cs typeface="Tw Cen MT"/>
              </a:rPr>
              <a:t>on</a:t>
            </a:r>
            <a:r>
              <a:rPr sz="1800" dirty="0">
                <a:latin typeface="Tw Cen MT"/>
                <a:cs typeface="Tw Cen MT"/>
              </a:rPr>
              <a:t> </a:t>
            </a:r>
            <a:r>
              <a:rPr sz="1800" spc="-10" dirty="0">
                <a:latin typeface="Tw Cen MT"/>
                <a:cs typeface="Tw Cen MT"/>
              </a:rPr>
              <a:t>camp</a:t>
            </a:r>
            <a:r>
              <a:rPr sz="1800" spc="-5" dirty="0">
                <a:latin typeface="Tw Cen MT"/>
                <a:cs typeface="Tw Cen MT"/>
              </a:rPr>
              <a:t>u</a:t>
            </a:r>
            <a:r>
              <a:rPr sz="1800" dirty="0">
                <a:latin typeface="Tw Cen MT"/>
                <a:cs typeface="Tw Cen MT"/>
              </a:rPr>
              <a:t>s;</a:t>
            </a:r>
            <a:r>
              <a:rPr sz="1800" spc="-25" dirty="0">
                <a:latin typeface="Tw Cen MT"/>
                <a:cs typeface="Tw Cen MT"/>
              </a:rPr>
              <a:t> </a:t>
            </a:r>
            <a:r>
              <a:rPr sz="1800" dirty="0">
                <a:latin typeface="Tw Cen MT"/>
                <a:cs typeface="Tw Cen MT"/>
              </a:rPr>
              <a:t>off</a:t>
            </a:r>
            <a:r>
              <a:rPr sz="1800" spc="50" dirty="0">
                <a:latin typeface="Tw Cen MT"/>
                <a:cs typeface="Tw Cen MT"/>
              </a:rPr>
              <a:t> </a:t>
            </a:r>
            <a:r>
              <a:rPr sz="1800" spc="-10" dirty="0">
                <a:latin typeface="Tw Cen MT"/>
                <a:cs typeface="Tw Cen MT"/>
              </a:rPr>
              <a:t>campu</a:t>
            </a:r>
            <a:r>
              <a:rPr sz="1800" spc="-15" dirty="0">
                <a:latin typeface="Tw Cen MT"/>
                <a:cs typeface="Tw Cen MT"/>
              </a:rPr>
              <a:t>s</a:t>
            </a:r>
            <a:r>
              <a:rPr sz="1800" dirty="0">
                <a:latin typeface="Tw Cen MT"/>
                <a:cs typeface="Tw Cen MT"/>
              </a:rPr>
              <a:t>.</a:t>
            </a:r>
            <a:r>
              <a:rPr sz="1800" spc="-30" dirty="0">
                <a:latin typeface="Tw Cen MT"/>
                <a:cs typeface="Tw Cen MT"/>
              </a:rPr>
              <a:t> </a:t>
            </a:r>
            <a:r>
              <a:rPr sz="1800" spc="-80" dirty="0">
                <a:latin typeface="Tw Cen MT"/>
                <a:cs typeface="Tw Cen MT"/>
              </a:rPr>
              <a:t>T</a:t>
            </a:r>
            <a:r>
              <a:rPr sz="1800" dirty="0">
                <a:latin typeface="Tw Cen MT"/>
                <a:cs typeface="Tw Cen MT"/>
              </a:rPr>
              <a:t>ui</a:t>
            </a:r>
            <a:r>
              <a:rPr sz="1800" spc="5" dirty="0">
                <a:latin typeface="Tw Cen MT"/>
                <a:cs typeface="Tw Cen MT"/>
              </a:rPr>
              <a:t>t</a:t>
            </a:r>
            <a:r>
              <a:rPr sz="1800" spc="-5" dirty="0">
                <a:latin typeface="Tw Cen MT"/>
                <a:cs typeface="Tw Cen MT"/>
              </a:rPr>
              <a:t>io</a:t>
            </a:r>
            <a:r>
              <a:rPr sz="1800" dirty="0">
                <a:latin typeface="Tw Cen MT"/>
                <a:cs typeface="Tw Cen MT"/>
              </a:rPr>
              <a:t>n </a:t>
            </a:r>
            <a:r>
              <a:rPr sz="1800" spc="-5" dirty="0">
                <a:latin typeface="Tw Cen MT"/>
                <a:cs typeface="Tw Cen MT"/>
              </a:rPr>
              <a:t>i</a:t>
            </a:r>
            <a:r>
              <a:rPr sz="1800" dirty="0">
                <a:latin typeface="Tw Cen MT"/>
                <a:cs typeface="Tw Cen MT"/>
              </a:rPr>
              <a:t>s </a:t>
            </a:r>
            <a:r>
              <a:rPr sz="1800" spc="-15" dirty="0">
                <a:latin typeface="Tw Cen MT"/>
                <a:cs typeface="Tw Cen MT"/>
              </a:rPr>
              <a:t>w</a:t>
            </a:r>
            <a:r>
              <a:rPr sz="1800" spc="-5" dirty="0">
                <a:latin typeface="Tw Cen MT"/>
                <a:cs typeface="Tw Cen MT"/>
              </a:rPr>
              <a:t>h</a:t>
            </a:r>
            <a:r>
              <a:rPr sz="1800" spc="-10" dirty="0">
                <a:latin typeface="Tw Cen MT"/>
                <a:cs typeface="Tw Cen MT"/>
              </a:rPr>
              <a:t>at</a:t>
            </a:r>
            <a:r>
              <a:rPr sz="1800" spc="-15" dirty="0">
                <a:latin typeface="Tw Cen MT"/>
                <a:cs typeface="Tw Cen MT"/>
              </a:rPr>
              <a:t> </a:t>
            </a:r>
            <a:r>
              <a:rPr sz="1800" spc="-5" dirty="0">
                <a:latin typeface="Tw Cen MT"/>
                <a:cs typeface="Tw Cen MT"/>
              </a:rPr>
              <a:t>th</a:t>
            </a:r>
            <a:r>
              <a:rPr sz="1800" dirty="0">
                <a:latin typeface="Tw Cen MT"/>
                <a:cs typeface="Tw Cen MT"/>
              </a:rPr>
              <a:t>e big</a:t>
            </a:r>
            <a:r>
              <a:rPr sz="1800" spc="-35" dirty="0">
                <a:latin typeface="Tw Cen MT"/>
                <a:cs typeface="Tw Cen MT"/>
              </a:rPr>
              <a:t>g</a:t>
            </a:r>
            <a:r>
              <a:rPr sz="1800" dirty="0">
                <a:latin typeface="Tw Cen MT"/>
                <a:cs typeface="Tw Cen MT"/>
              </a:rPr>
              <a:t>est</a:t>
            </a:r>
            <a:r>
              <a:rPr sz="1800" spc="-30" dirty="0">
                <a:latin typeface="Tw Cen MT"/>
                <a:cs typeface="Tw Cen MT"/>
              </a:rPr>
              <a:t> </a:t>
            </a:r>
            <a:r>
              <a:rPr sz="1800" dirty="0">
                <a:latin typeface="Tw Cen MT"/>
                <a:cs typeface="Tw Cen MT"/>
              </a:rPr>
              <a:t>difference</a:t>
            </a:r>
            <a:r>
              <a:rPr sz="1800" spc="-10" dirty="0">
                <a:latin typeface="Tw Cen MT"/>
                <a:cs typeface="Tw Cen MT"/>
              </a:rPr>
              <a:t> </a:t>
            </a:r>
            <a:r>
              <a:rPr sz="1800" dirty="0">
                <a:latin typeface="Tw Cen MT"/>
                <a:cs typeface="Tw Cen MT"/>
              </a:rPr>
              <a:t>among</a:t>
            </a:r>
            <a:r>
              <a:rPr sz="1800" spc="-20" dirty="0">
                <a:latin typeface="Tw Cen MT"/>
                <a:cs typeface="Tw Cen MT"/>
              </a:rPr>
              <a:t> </a:t>
            </a:r>
            <a:r>
              <a:rPr sz="1800" dirty="0">
                <a:latin typeface="Tw Cen MT"/>
                <a:cs typeface="Tw Cen MT"/>
              </a:rPr>
              <a:t>colle</a:t>
            </a:r>
            <a:r>
              <a:rPr sz="1800" spc="-35" dirty="0">
                <a:latin typeface="Tw Cen MT"/>
                <a:cs typeface="Tw Cen MT"/>
              </a:rPr>
              <a:t>g</a:t>
            </a:r>
            <a:r>
              <a:rPr sz="1800" dirty="0">
                <a:latin typeface="Tw Cen MT"/>
                <a:cs typeface="Tw Cen MT"/>
              </a:rPr>
              <a:t>es</a:t>
            </a:r>
            <a:r>
              <a:rPr sz="1800" spc="-10" dirty="0">
                <a:latin typeface="Tw Cen MT"/>
                <a:cs typeface="Tw Cen MT"/>
              </a:rPr>
              <a:t> </a:t>
            </a:r>
            <a:r>
              <a:rPr sz="1800" dirty="0">
                <a:latin typeface="Tw Cen MT"/>
                <a:cs typeface="Tw Cen MT"/>
              </a:rPr>
              <a:t>will</a:t>
            </a:r>
            <a:r>
              <a:rPr sz="1800" spc="5" dirty="0">
                <a:latin typeface="Tw Cen MT"/>
                <a:cs typeface="Tw Cen MT"/>
              </a:rPr>
              <a:t> </a:t>
            </a:r>
            <a:r>
              <a:rPr sz="1800" dirty="0">
                <a:latin typeface="Tw Cen MT"/>
                <a:cs typeface="Tw Cen MT"/>
              </a:rPr>
              <a:t>b</a:t>
            </a:r>
            <a:r>
              <a:rPr sz="1800" spc="-15" dirty="0">
                <a:latin typeface="Tw Cen MT"/>
                <a:cs typeface="Tw Cen MT"/>
              </a:rPr>
              <a:t>e</a:t>
            </a:r>
            <a:r>
              <a:rPr sz="1800" dirty="0">
                <a:latin typeface="Tw Cen MT"/>
                <a:cs typeface="Tw Cen MT"/>
              </a:rPr>
              <a:t>.</a:t>
            </a:r>
          </a:p>
        </p:txBody>
      </p:sp>
      <p:graphicFrame>
        <p:nvGraphicFramePr>
          <p:cNvPr id="5" name="object 5"/>
          <p:cNvGraphicFramePr>
            <a:graphicFrameLocks noGrp="1"/>
          </p:cNvGraphicFramePr>
          <p:nvPr>
            <p:extLst>
              <p:ext uri="{D42A27DB-BD31-4B8C-83A1-F6EECF244321}">
                <p14:modId xmlns:p14="http://schemas.microsoft.com/office/powerpoint/2010/main" val="3259678996"/>
              </p:ext>
            </p:extLst>
          </p:nvPr>
        </p:nvGraphicFramePr>
        <p:xfrm>
          <a:off x="589915" y="2270462"/>
          <a:ext cx="3568421" cy="1925243"/>
        </p:xfrm>
        <a:graphic>
          <a:graphicData uri="http://schemas.openxmlformats.org/drawingml/2006/table">
            <a:tbl>
              <a:tblPr firstRow="1" bandRow="1">
                <a:tableStyleId>{2D5ABB26-0587-4C30-8999-92F81FD0307C}</a:tableStyleId>
              </a:tblPr>
              <a:tblGrid>
                <a:gridCol w="2482707">
                  <a:extLst>
                    <a:ext uri="{9D8B030D-6E8A-4147-A177-3AD203B41FA5}">
                      <a16:colId xmlns:a16="http://schemas.microsoft.com/office/drawing/2014/main" val="20000"/>
                    </a:ext>
                  </a:extLst>
                </a:gridCol>
                <a:gridCol w="1085714">
                  <a:extLst>
                    <a:ext uri="{9D8B030D-6E8A-4147-A177-3AD203B41FA5}">
                      <a16:colId xmlns:a16="http://schemas.microsoft.com/office/drawing/2014/main" val="20001"/>
                    </a:ext>
                  </a:extLst>
                </a:gridCol>
              </a:tblGrid>
              <a:tr h="372358">
                <a:tc>
                  <a:txBody>
                    <a:bodyPr/>
                    <a:lstStyle/>
                    <a:p>
                      <a:pPr marL="354965" indent="-320040">
                        <a:lnSpc>
                          <a:spcPct val="100000"/>
                        </a:lnSpc>
                        <a:buClr>
                          <a:srgbClr val="97C622"/>
                        </a:buClr>
                        <a:buSzPct val="94736"/>
                        <a:buFont typeface="Wingdings 2"/>
                        <a:buChar char=""/>
                        <a:tabLst>
                          <a:tab pos="355600" algn="l"/>
                        </a:tabLst>
                      </a:pPr>
                      <a:r>
                        <a:rPr sz="1900" dirty="0">
                          <a:solidFill>
                            <a:srgbClr val="252525"/>
                          </a:solidFill>
                          <a:latin typeface="Tw Cen MT"/>
                          <a:cs typeface="Tw Cen MT"/>
                        </a:rPr>
                        <a:t>Tuition</a:t>
                      </a:r>
                      <a:r>
                        <a:rPr sz="1900" spc="10" dirty="0">
                          <a:solidFill>
                            <a:srgbClr val="252525"/>
                          </a:solidFill>
                          <a:latin typeface="Tw Cen MT"/>
                          <a:cs typeface="Tw Cen MT"/>
                        </a:rPr>
                        <a:t> </a:t>
                      </a:r>
                      <a:r>
                        <a:rPr sz="1900" dirty="0">
                          <a:solidFill>
                            <a:srgbClr val="252525"/>
                          </a:solidFill>
                          <a:latin typeface="Tw Cen MT"/>
                          <a:cs typeface="Tw Cen MT"/>
                        </a:rPr>
                        <a:t>and</a:t>
                      </a:r>
                      <a:r>
                        <a:rPr sz="1900" spc="5" dirty="0">
                          <a:solidFill>
                            <a:srgbClr val="252525"/>
                          </a:solidFill>
                          <a:latin typeface="Tw Cen MT"/>
                          <a:cs typeface="Tw Cen MT"/>
                        </a:rPr>
                        <a:t> </a:t>
                      </a:r>
                      <a:r>
                        <a:rPr sz="1900" dirty="0">
                          <a:solidFill>
                            <a:srgbClr val="252525"/>
                          </a:solidFill>
                          <a:latin typeface="Tw Cen MT"/>
                          <a:cs typeface="Tw Cen MT"/>
                        </a:rPr>
                        <a:t>fee</a:t>
                      </a:r>
                      <a:r>
                        <a:rPr sz="1900" spc="5" dirty="0">
                          <a:solidFill>
                            <a:srgbClr val="252525"/>
                          </a:solidFill>
                          <a:latin typeface="Tw Cen MT"/>
                          <a:cs typeface="Tw Cen MT"/>
                        </a:rPr>
                        <a:t>s</a:t>
                      </a:r>
                      <a:r>
                        <a:rPr sz="1900" dirty="0">
                          <a:solidFill>
                            <a:srgbClr val="252525"/>
                          </a:solidFill>
                          <a:latin typeface="Tw Cen MT"/>
                          <a:cs typeface="Tw Cen MT"/>
                        </a:rPr>
                        <a:t>:</a:t>
                      </a:r>
                      <a:endParaRPr sz="1900">
                        <a:latin typeface="Tw Cen MT"/>
                        <a:cs typeface="Tw Cen MT"/>
                      </a:endParaRPr>
                    </a:p>
                  </a:txBody>
                  <a:tcPr marL="0" marR="0" marT="0" marB="0"/>
                </a:tc>
                <a:tc>
                  <a:txBody>
                    <a:bodyPr/>
                    <a:lstStyle/>
                    <a:p>
                      <a:pPr marL="281940">
                        <a:lnSpc>
                          <a:spcPct val="100000"/>
                        </a:lnSpc>
                      </a:pPr>
                      <a:r>
                        <a:rPr sz="1900" b="1" dirty="0">
                          <a:solidFill>
                            <a:srgbClr val="006C30"/>
                          </a:solidFill>
                          <a:latin typeface="Tw Cen MT"/>
                          <a:cs typeface="Tw Cen MT"/>
                        </a:rPr>
                        <a:t>$</a:t>
                      </a:r>
                      <a:r>
                        <a:rPr sz="1900" b="1" spc="-5" dirty="0">
                          <a:solidFill>
                            <a:srgbClr val="006C30"/>
                          </a:solidFill>
                          <a:latin typeface="Tw Cen MT"/>
                          <a:cs typeface="Tw Cen MT"/>
                        </a:rPr>
                        <a:t> </a:t>
                      </a:r>
                      <a:r>
                        <a:rPr sz="1900" b="1" dirty="0">
                          <a:solidFill>
                            <a:srgbClr val="006C30"/>
                          </a:solidFill>
                          <a:latin typeface="Tw Cen MT"/>
                          <a:cs typeface="Tw Cen MT"/>
                        </a:rPr>
                        <a:t>1,380</a:t>
                      </a:r>
                      <a:endParaRPr sz="1900">
                        <a:latin typeface="Tw Cen MT"/>
                        <a:cs typeface="Tw Cen MT"/>
                      </a:endParaRPr>
                    </a:p>
                  </a:txBody>
                  <a:tcPr marL="0" marR="0" marT="0" marB="0"/>
                </a:tc>
                <a:extLst>
                  <a:ext uri="{0D108BD9-81ED-4DB2-BD59-A6C34878D82A}">
                    <a16:rowId xmlns:a16="http://schemas.microsoft.com/office/drawing/2014/main" val="10000"/>
                  </a:ext>
                </a:extLst>
              </a:tr>
              <a:tr h="391185">
                <a:tc>
                  <a:txBody>
                    <a:bodyPr/>
                    <a:lstStyle/>
                    <a:p>
                      <a:pPr marL="354965" indent="-320040">
                        <a:lnSpc>
                          <a:spcPct val="100000"/>
                        </a:lnSpc>
                        <a:buClr>
                          <a:srgbClr val="97C622"/>
                        </a:buClr>
                        <a:buSzPct val="94736"/>
                        <a:buFont typeface="Wingdings 2"/>
                        <a:buChar char=""/>
                        <a:tabLst>
                          <a:tab pos="355600" algn="l"/>
                        </a:tabLst>
                      </a:pPr>
                      <a:r>
                        <a:rPr sz="1900" dirty="0">
                          <a:solidFill>
                            <a:srgbClr val="252525"/>
                          </a:solidFill>
                          <a:latin typeface="Tw Cen MT"/>
                          <a:cs typeface="Tw Cen MT"/>
                        </a:rPr>
                        <a:t>Room</a:t>
                      </a:r>
                      <a:r>
                        <a:rPr sz="1900" spc="-10" dirty="0">
                          <a:solidFill>
                            <a:srgbClr val="252525"/>
                          </a:solidFill>
                          <a:latin typeface="Tw Cen MT"/>
                          <a:cs typeface="Tw Cen MT"/>
                        </a:rPr>
                        <a:t> </a:t>
                      </a:r>
                      <a:r>
                        <a:rPr sz="1900" dirty="0">
                          <a:solidFill>
                            <a:srgbClr val="252525"/>
                          </a:solidFill>
                          <a:latin typeface="Tw Cen MT"/>
                          <a:cs typeface="Tw Cen MT"/>
                        </a:rPr>
                        <a:t>and</a:t>
                      </a:r>
                      <a:r>
                        <a:rPr sz="1900" spc="15" dirty="0">
                          <a:solidFill>
                            <a:srgbClr val="252525"/>
                          </a:solidFill>
                          <a:latin typeface="Tw Cen MT"/>
                          <a:cs typeface="Tw Cen MT"/>
                        </a:rPr>
                        <a:t> </a:t>
                      </a:r>
                      <a:r>
                        <a:rPr sz="1900" dirty="0">
                          <a:solidFill>
                            <a:srgbClr val="252525"/>
                          </a:solidFill>
                          <a:latin typeface="Tw Cen MT"/>
                          <a:cs typeface="Tw Cen MT"/>
                        </a:rPr>
                        <a:t>bo</a:t>
                      </a:r>
                      <a:r>
                        <a:rPr sz="1900" spc="-10" dirty="0">
                          <a:solidFill>
                            <a:srgbClr val="252525"/>
                          </a:solidFill>
                          <a:latin typeface="Tw Cen MT"/>
                          <a:cs typeface="Tw Cen MT"/>
                        </a:rPr>
                        <a:t>a</a:t>
                      </a:r>
                      <a:r>
                        <a:rPr sz="1900" dirty="0">
                          <a:solidFill>
                            <a:srgbClr val="252525"/>
                          </a:solidFill>
                          <a:latin typeface="Tw Cen MT"/>
                          <a:cs typeface="Tw Cen MT"/>
                        </a:rPr>
                        <a:t>rd:</a:t>
                      </a:r>
                      <a:endParaRPr sz="1900">
                        <a:latin typeface="Tw Cen MT"/>
                        <a:cs typeface="Tw Cen MT"/>
                      </a:endParaRPr>
                    </a:p>
                  </a:txBody>
                  <a:tcPr marL="0" marR="0" marT="0" marB="0"/>
                </a:tc>
                <a:tc>
                  <a:txBody>
                    <a:bodyPr/>
                    <a:lstStyle/>
                    <a:p>
                      <a:pPr marL="260985">
                        <a:lnSpc>
                          <a:spcPct val="100000"/>
                        </a:lnSpc>
                      </a:pPr>
                      <a:r>
                        <a:rPr sz="1900" b="1" dirty="0">
                          <a:solidFill>
                            <a:srgbClr val="006C30"/>
                          </a:solidFill>
                          <a:latin typeface="Tw Cen MT"/>
                          <a:cs typeface="Tw Cen MT"/>
                        </a:rPr>
                        <a:t>$ 5,</a:t>
                      </a:r>
                      <a:r>
                        <a:rPr lang="en-US" sz="1900" b="1" dirty="0">
                          <a:solidFill>
                            <a:srgbClr val="006C30"/>
                          </a:solidFill>
                          <a:latin typeface="Tw Cen MT"/>
                          <a:cs typeface="Tw Cen MT"/>
                        </a:rPr>
                        <a:t>418</a:t>
                      </a:r>
                      <a:endParaRPr sz="1900" dirty="0">
                        <a:latin typeface="Tw Cen MT"/>
                        <a:cs typeface="Tw Cen MT"/>
                      </a:endParaRPr>
                    </a:p>
                  </a:txBody>
                  <a:tcPr marL="0" marR="0" marT="0" marB="0"/>
                </a:tc>
                <a:extLst>
                  <a:ext uri="{0D108BD9-81ED-4DB2-BD59-A6C34878D82A}">
                    <a16:rowId xmlns:a16="http://schemas.microsoft.com/office/drawing/2014/main" val="10001"/>
                  </a:ext>
                </a:extLst>
              </a:tr>
              <a:tr h="391000">
                <a:tc>
                  <a:txBody>
                    <a:bodyPr/>
                    <a:lstStyle/>
                    <a:p>
                      <a:pPr marL="354965" indent="-320040">
                        <a:lnSpc>
                          <a:spcPct val="100000"/>
                        </a:lnSpc>
                        <a:buClr>
                          <a:srgbClr val="97C622"/>
                        </a:buClr>
                        <a:buSzPct val="94736"/>
                        <a:buFont typeface="Wingdings 2"/>
                        <a:buChar char=""/>
                        <a:tabLst>
                          <a:tab pos="355600" algn="l"/>
                        </a:tabLst>
                      </a:pPr>
                      <a:r>
                        <a:rPr sz="1900" dirty="0">
                          <a:solidFill>
                            <a:srgbClr val="252525"/>
                          </a:solidFill>
                          <a:latin typeface="Tw Cen MT"/>
                          <a:cs typeface="Tw Cen MT"/>
                        </a:rPr>
                        <a:t>Books</a:t>
                      </a:r>
                      <a:r>
                        <a:rPr sz="1900" spc="15" dirty="0">
                          <a:solidFill>
                            <a:srgbClr val="252525"/>
                          </a:solidFill>
                          <a:latin typeface="Tw Cen MT"/>
                          <a:cs typeface="Tw Cen MT"/>
                        </a:rPr>
                        <a:t> </a:t>
                      </a:r>
                      <a:r>
                        <a:rPr sz="1900" dirty="0">
                          <a:solidFill>
                            <a:srgbClr val="252525"/>
                          </a:solidFill>
                          <a:latin typeface="Tw Cen MT"/>
                          <a:cs typeface="Tw Cen MT"/>
                        </a:rPr>
                        <a:t>and</a:t>
                      </a:r>
                      <a:r>
                        <a:rPr sz="1900" spc="15" dirty="0">
                          <a:solidFill>
                            <a:srgbClr val="252525"/>
                          </a:solidFill>
                          <a:latin typeface="Tw Cen MT"/>
                          <a:cs typeface="Tw Cen MT"/>
                        </a:rPr>
                        <a:t> </a:t>
                      </a:r>
                      <a:r>
                        <a:rPr sz="1900" dirty="0">
                          <a:solidFill>
                            <a:srgbClr val="252525"/>
                          </a:solidFill>
                          <a:latin typeface="Tw Cen MT"/>
                          <a:cs typeface="Tw Cen MT"/>
                        </a:rPr>
                        <a:t>supplies:</a:t>
                      </a:r>
                      <a:endParaRPr sz="1900">
                        <a:latin typeface="Tw Cen MT"/>
                        <a:cs typeface="Tw Cen MT"/>
                      </a:endParaRPr>
                    </a:p>
                  </a:txBody>
                  <a:tcPr marL="0" marR="0" marT="0" marB="0"/>
                </a:tc>
                <a:tc>
                  <a:txBody>
                    <a:bodyPr/>
                    <a:lstStyle/>
                    <a:p>
                      <a:pPr marL="274320">
                        <a:lnSpc>
                          <a:spcPct val="100000"/>
                        </a:lnSpc>
                      </a:pPr>
                      <a:r>
                        <a:rPr sz="1900" b="1" dirty="0">
                          <a:solidFill>
                            <a:srgbClr val="006C30"/>
                          </a:solidFill>
                          <a:latin typeface="Tw Cen MT"/>
                          <a:cs typeface="Tw Cen MT"/>
                        </a:rPr>
                        <a:t>$</a:t>
                      </a:r>
                      <a:r>
                        <a:rPr sz="1900" b="1" spc="-5" dirty="0">
                          <a:solidFill>
                            <a:srgbClr val="006C30"/>
                          </a:solidFill>
                          <a:latin typeface="Tw Cen MT"/>
                          <a:cs typeface="Tw Cen MT"/>
                        </a:rPr>
                        <a:t> </a:t>
                      </a:r>
                      <a:r>
                        <a:rPr sz="1900" b="1" dirty="0">
                          <a:solidFill>
                            <a:srgbClr val="006C30"/>
                          </a:solidFill>
                          <a:latin typeface="Tw Cen MT"/>
                          <a:cs typeface="Tw Cen MT"/>
                        </a:rPr>
                        <a:t>1,</a:t>
                      </a:r>
                      <a:r>
                        <a:rPr lang="en-US" sz="1900" b="1" dirty="0">
                          <a:solidFill>
                            <a:srgbClr val="006C30"/>
                          </a:solidFill>
                          <a:latin typeface="Tw Cen MT"/>
                          <a:cs typeface="Tw Cen MT"/>
                        </a:rPr>
                        <a:t>917</a:t>
                      </a:r>
                      <a:endParaRPr sz="1900" dirty="0">
                        <a:latin typeface="Tw Cen MT"/>
                        <a:cs typeface="Tw Cen MT"/>
                      </a:endParaRPr>
                    </a:p>
                  </a:txBody>
                  <a:tcPr marL="0" marR="0" marT="0" marB="0"/>
                </a:tc>
                <a:extLst>
                  <a:ext uri="{0D108BD9-81ED-4DB2-BD59-A6C34878D82A}">
                    <a16:rowId xmlns:a16="http://schemas.microsoft.com/office/drawing/2014/main" val="10002"/>
                  </a:ext>
                </a:extLst>
              </a:tr>
              <a:tr h="390786">
                <a:tc>
                  <a:txBody>
                    <a:bodyPr/>
                    <a:lstStyle/>
                    <a:p>
                      <a:pPr marL="354965" indent="-320040">
                        <a:lnSpc>
                          <a:spcPct val="100000"/>
                        </a:lnSpc>
                        <a:buClr>
                          <a:srgbClr val="97C622"/>
                        </a:buClr>
                        <a:buSzPct val="94736"/>
                        <a:buFont typeface="Wingdings 2"/>
                        <a:buChar char=""/>
                        <a:tabLst>
                          <a:tab pos="355600" algn="l"/>
                        </a:tabLst>
                      </a:pPr>
                      <a:r>
                        <a:rPr sz="1900" dirty="0">
                          <a:solidFill>
                            <a:srgbClr val="252525"/>
                          </a:solidFill>
                          <a:latin typeface="Tw Cen MT"/>
                          <a:cs typeface="Tw Cen MT"/>
                        </a:rPr>
                        <a:t>Transportation:</a:t>
                      </a:r>
                      <a:endParaRPr sz="1900">
                        <a:latin typeface="Tw Cen MT"/>
                        <a:cs typeface="Tw Cen MT"/>
                      </a:endParaRPr>
                    </a:p>
                  </a:txBody>
                  <a:tcPr marL="0" marR="0" marT="0" marB="0"/>
                </a:tc>
                <a:tc>
                  <a:txBody>
                    <a:bodyPr/>
                    <a:lstStyle/>
                    <a:p>
                      <a:pPr marL="281940">
                        <a:lnSpc>
                          <a:spcPct val="100000"/>
                        </a:lnSpc>
                      </a:pPr>
                      <a:r>
                        <a:rPr sz="1900" b="1" dirty="0">
                          <a:solidFill>
                            <a:srgbClr val="006C30"/>
                          </a:solidFill>
                          <a:latin typeface="Tw Cen MT"/>
                          <a:cs typeface="Tw Cen MT"/>
                        </a:rPr>
                        <a:t>$</a:t>
                      </a:r>
                      <a:r>
                        <a:rPr sz="1900" b="1" spc="-5" dirty="0">
                          <a:solidFill>
                            <a:srgbClr val="006C30"/>
                          </a:solidFill>
                          <a:latin typeface="Tw Cen MT"/>
                          <a:cs typeface="Tw Cen MT"/>
                        </a:rPr>
                        <a:t> </a:t>
                      </a:r>
                      <a:r>
                        <a:rPr sz="1900" b="1" dirty="0">
                          <a:solidFill>
                            <a:srgbClr val="006C30"/>
                          </a:solidFill>
                          <a:latin typeface="Tw Cen MT"/>
                          <a:cs typeface="Tw Cen MT"/>
                        </a:rPr>
                        <a:t>1,</a:t>
                      </a:r>
                      <a:r>
                        <a:rPr lang="en-US" sz="1900" b="1" dirty="0">
                          <a:solidFill>
                            <a:srgbClr val="006C30"/>
                          </a:solidFill>
                          <a:latin typeface="Tw Cen MT"/>
                          <a:cs typeface="Tw Cen MT"/>
                        </a:rPr>
                        <a:t>251</a:t>
                      </a:r>
                      <a:endParaRPr sz="1900" dirty="0">
                        <a:latin typeface="Tw Cen MT"/>
                        <a:cs typeface="Tw Cen MT"/>
                      </a:endParaRPr>
                    </a:p>
                  </a:txBody>
                  <a:tcPr marL="0" marR="0" marT="0" marB="0"/>
                </a:tc>
                <a:extLst>
                  <a:ext uri="{0D108BD9-81ED-4DB2-BD59-A6C34878D82A}">
                    <a16:rowId xmlns:a16="http://schemas.microsoft.com/office/drawing/2014/main" val="10003"/>
                  </a:ext>
                </a:extLst>
              </a:tr>
              <a:tr h="379914">
                <a:tc>
                  <a:txBody>
                    <a:bodyPr/>
                    <a:lstStyle/>
                    <a:p>
                      <a:pPr marL="354965" indent="-320040">
                        <a:lnSpc>
                          <a:spcPct val="100000"/>
                        </a:lnSpc>
                        <a:buClr>
                          <a:srgbClr val="97C622"/>
                        </a:buClr>
                        <a:buSzPct val="94736"/>
                        <a:buFont typeface="Wingdings 2"/>
                        <a:buChar char=""/>
                        <a:tabLst>
                          <a:tab pos="355600" algn="l"/>
                        </a:tabLst>
                      </a:pPr>
                      <a:r>
                        <a:rPr sz="1900" dirty="0">
                          <a:solidFill>
                            <a:srgbClr val="252525"/>
                          </a:solidFill>
                          <a:latin typeface="Tw Cen MT"/>
                          <a:cs typeface="Tw Cen MT"/>
                        </a:rPr>
                        <a:t>Mi</a:t>
                      </a:r>
                      <a:r>
                        <a:rPr sz="1900" spc="5" dirty="0">
                          <a:solidFill>
                            <a:srgbClr val="252525"/>
                          </a:solidFill>
                          <a:latin typeface="Tw Cen MT"/>
                          <a:cs typeface="Tw Cen MT"/>
                        </a:rPr>
                        <a:t>s</a:t>
                      </a:r>
                      <a:r>
                        <a:rPr sz="1900" dirty="0">
                          <a:solidFill>
                            <a:srgbClr val="252525"/>
                          </a:solidFill>
                          <a:latin typeface="Tw Cen MT"/>
                          <a:cs typeface="Tw Cen MT"/>
                        </a:rPr>
                        <a:t>c.</a:t>
                      </a:r>
                      <a:r>
                        <a:rPr sz="1900" spc="-20" dirty="0">
                          <a:solidFill>
                            <a:srgbClr val="252525"/>
                          </a:solidFill>
                          <a:latin typeface="Tw Cen MT"/>
                          <a:cs typeface="Tw Cen MT"/>
                        </a:rPr>
                        <a:t> </a:t>
                      </a:r>
                      <a:r>
                        <a:rPr sz="1900" dirty="0">
                          <a:solidFill>
                            <a:srgbClr val="252525"/>
                          </a:solidFill>
                          <a:latin typeface="Tw Cen MT"/>
                          <a:cs typeface="Tw Cen MT"/>
                        </a:rPr>
                        <a:t>person</a:t>
                      </a:r>
                      <a:r>
                        <a:rPr sz="1900" spc="-10" dirty="0">
                          <a:solidFill>
                            <a:srgbClr val="252525"/>
                          </a:solidFill>
                          <a:latin typeface="Tw Cen MT"/>
                          <a:cs typeface="Tw Cen MT"/>
                        </a:rPr>
                        <a:t>a</a:t>
                      </a:r>
                      <a:r>
                        <a:rPr sz="1900" spc="-5" dirty="0">
                          <a:solidFill>
                            <a:srgbClr val="252525"/>
                          </a:solidFill>
                          <a:latin typeface="Tw Cen MT"/>
                          <a:cs typeface="Tw Cen MT"/>
                        </a:rPr>
                        <a:t>l:</a:t>
                      </a:r>
                      <a:endParaRPr sz="1900">
                        <a:latin typeface="Tw Cen MT"/>
                        <a:cs typeface="Tw Cen MT"/>
                      </a:endParaRPr>
                    </a:p>
                  </a:txBody>
                  <a:tcPr marL="0" marR="0" marT="0" marB="0"/>
                </a:tc>
                <a:tc>
                  <a:txBody>
                    <a:bodyPr/>
                    <a:lstStyle/>
                    <a:p>
                      <a:pPr marL="283845">
                        <a:lnSpc>
                          <a:spcPct val="100000"/>
                        </a:lnSpc>
                      </a:pPr>
                      <a:r>
                        <a:rPr sz="1900" b="1" dirty="0">
                          <a:solidFill>
                            <a:srgbClr val="006C30"/>
                          </a:solidFill>
                          <a:latin typeface="Tw Cen MT"/>
                          <a:cs typeface="Tw Cen MT"/>
                        </a:rPr>
                        <a:t>$ 3,2</a:t>
                      </a:r>
                      <a:r>
                        <a:rPr lang="en-US" sz="1900" b="1" dirty="0">
                          <a:solidFill>
                            <a:srgbClr val="006C30"/>
                          </a:solidFill>
                          <a:latin typeface="Tw Cen MT"/>
                          <a:cs typeface="Tw Cen MT"/>
                        </a:rPr>
                        <a:t>58</a:t>
                      </a:r>
                      <a:endParaRPr sz="1900" dirty="0">
                        <a:latin typeface="Tw Cen MT"/>
                        <a:cs typeface="Tw Cen MT"/>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30873" y="1280160"/>
            <a:ext cx="2913380" cy="228600"/>
          </a:xfrm>
          <a:custGeom>
            <a:avLst/>
            <a:gdLst/>
            <a:ahLst/>
            <a:cxnLst/>
            <a:rect l="l" t="t" r="r" b="b"/>
            <a:pathLst>
              <a:path w="2913379" h="228600">
                <a:moveTo>
                  <a:pt x="0" y="228600"/>
                </a:moveTo>
                <a:lnTo>
                  <a:pt x="2913126" y="228600"/>
                </a:lnTo>
                <a:lnTo>
                  <a:pt x="2913126" y="0"/>
                </a:lnTo>
                <a:lnTo>
                  <a:pt x="0" y="0"/>
                </a:lnTo>
                <a:lnTo>
                  <a:pt x="0" y="228600"/>
                </a:lnTo>
                <a:close/>
              </a:path>
            </a:pathLst>
          </a:custGeom>
          <a:solidFill>
            <a:srgbClr val="97C622"/>
          </a:solidFill>
        </p:spPr>
        <p:txBody>
          <a:bodyPr wrap="square" lIns="0" tIns="0" rIns="0" bIns="0" rtlCol="0"/>
          <a:lstStyle/>
          <a:p>
            <a:endParaRPr/>
          </a:p>
        </p:txBody>
      </p:sp>
      <p:sp>
        <p:nvSpPr>
          <p:cNvPr id="3" name="object 3"/>
          <p:cNvSpPr/>
          <p:nvPr/>
        </p:nvSpPr>
        <p:spPr>
          <a:xfrm>
            <a:off x="591312" y="1280160"/>
            <a:ext cx="2457450" cy="228600"/>
          </a:xfrm>
          <a:custGeom>
            <a:avLst/>
            <a:gdLst/>
            <a:ahLst/>
            <a:cxnLst/>
            <a:rect l="l" t="t" r="r" b="b"/>
            <a:pathLst>
              <a:path w="2457450" h="228600">
                <a:moveTo>
                  <a:pt x="0" y="228600"/>
                </a:moveTo>
                <a:lnTo>
                  <a:pt x="2457450" y="228600"/>
                </a:lnTo>
                <a:lnTo>
                  <a:pt x="2457450" y="0"/>
                </a:lnTo>
                <a:lnTo>
                  <a:pt x="0" y="0"/>
                </a:lnTo>
                <a:lnTo>
                  <a:pt x="0" y="228600"/>
                </a:lnTo>
                <a:close/>
              </a:path>
            </a:pathLst>
          </a:custGeom>
          <a:solidFill>
            <a:srgbClr val="97C622"/>
          </a:solidFill>
        </p:spPr>
        <p:txBody>
          <a:bodyPr wrap="square" lIns="0" tIns="0" rIns="0" bIns="0" rtlCol="0"/>
          <a:lstStyle/>
          <a:p>
            <a:endParaRPr/>
          </a:p>
        </p:txBody>
      </p:sp>
      <p:sp>
        <p:nvSpPr>
          <p:cNvPr id="4" name="object 4"/>
          <p:cNvSpPr/>
          <p:nvPr/>
        </p:nvSpPr>
        <p:spPr>
          <a:xfrm>
            <a:off x="3048761" y="610362"/>
            <a:ext cx="3182620" cy="2514600"/>
          </a:xfrm>
          <a:custGeom>
            <a:avLst/>
            <a:gdLst/>
            <a:ahLst/>
            <a:cxnLst/>
            <a:rect l="l" t="t" r="r" b="b"/>
            <a:pathLst>
              <a:path w="3182620" h="2514600">
                <a:moveTo>
                  <a:pt x="0" y="2514600"/>
                </a:moveTo>
                <a:lnTo>
                  <a:pt x="3182112" y="2514600"/>
                </a:lnTo>
                <a:lnTo>
                  <a:pt x="3182112" y="0"/>
                </a:lnTo>
                <a:lnTo>
                  <a:pt x="0" y="0"/>
                </a:lnTo>
                <a:lnTo>
                  <a:pt x="0" y="2514600"/>
                </a:lnTo>
                <a:close/>
              </a:path>
            </a:pathLst>
          </a:custGeom>
          <a:solidFill>
            <a:srgbClr val="88B31F"/>
          </a:solidFill>
        </p:spPr>
        <p:txBody>
          <a:bodyPr wrap="square" lIns="0" tIns="0" rIns="0" bIns="0" rtlCol="0"/>
          <a:lstStyle/>
          <a:p>
            <a:endParaRPr/>
          </a:p>
        </p:txBody>
      </p:sp>
      <p:sp>
        <p:nvSpPr>
          <p:cNvPr id="5" name="object 5"/>
          <p:cNvSpPr/>
          <p:nvPr/>
        </p:nvSpPr>
        <p:spPr>
          <a:xfrm>
            <a:off x="3025139" y="3134360"/>
            <a:ext cx="3229610" cy="0"/>
          </a:xfrm>
          <a:custGeom>
            <a:avLst/>
            <a:gdLst/>
            <a:ahLst/>
            <a:cxnLst/>
            <a:rect l="l" t="t" r="r" b="b"/>
            <a:pathLst>
              <a:path w="3229610">
                <a:moveTo>
                  <a:pt x="0" y="0"/>
                </a:moveTo>
                <a:lnTo>
                  <a:pt x="3229356" y="0"/>
                </a:lnTo>
              </a:path>
            </a:pathLst>
          </a:custGeom>
          <a:ln w="29209">
            <a:solidFill>
              <a:srgbClr val="000000"/>
            </a:solidFill>
          </a:ln>
        </p:spPr>
        <p:txBody>
          <a:bodyPr wrap="square" lIns="0" tIns="0" rIns="0" bIns="0" rtlCol="0"/>
          <a:lstStyle/>
          <a:p>
            <a:endParaRPr/>
          </a:p>
        </p:txBody>
      </p:sp>
      <p:sp>
        <p:nvSpPr>
          <p:cNvPr id="6" name="object 6"/>
          <p:cNvSpPr/>
          <p:nvPr/>
        </p:nvSpPr>
        <p:spPr>
          <a:xfrm>
            <a:off x="3039300" y="614680"/>
            <a:ext cx="0" cy="2505710"/>
          </a:xfrm>
          <a:custGeom>
            <a:avLst/>
            <a:gdLst/>
            <a:ahLst/>
            <a:cxnLst/>
            <a:rect l="l" t="t" r="r" b="b"/>
            <a:pathLst>
              <a:path h="2505710">
                <a:moveTo>
                  <a:pt x="0" y="0"/>
                </a:moveTo>
                <a:lnTo>
                  <a:pt x="0" y="2505710"/>
                </a:lnTo>
              </a:path>
            </a:pathLst>
          </a:custGeom>
          <a:ln w="29591">
            <a:solidFill>
              <a:srgbClr val="000000"/>
            </a:solidFill>
          </a:ln>
        </p:spPr>
        <p:txBody>
          <a:bodyPr wrap="square" lIns="0" tIns="0" rIns="0" bIns="0" rtlCol="0"/>
          <a:lstStyle/>
          <a:p>
            <a:endParaRPr/>
          </a:p>
        </p:txBody>
      </p:sp>
      <p:sp>
        <p:nvSpPr>
          <p:cNvPr id="7" name="object 7"/>
          <p:cNvSpPr/>
          <p:nvPr/>
        </p:nvSpPr>
        <p:spPr>
          <a:xfrm>
            <a:off x="3025139" y="600709"/>
            <a:ext cx="3229610" cy="0"/>
          </a:xfrm>
          <a:custGeom>
            <a:avLst/>
            <a:gdLst/>
            <a:ahLst/>
            <a:cxnLst/>
            <a:rect l="l" t="t" r="r" b="b"/>
            <a:pathLst>
              <a:path w="3229610">
                <a:moveTo>
                  <a:pt x="0" y="0"/>
                </a:moveTo>
                <a:lnTo>
                  <a:pt x="3229356" y="0"/>
                </a:lnTo>
              </a:path>
            </a:pathLst>
          </a:custGeom>
          <a:ln w="29209">
            <a:solidFill>
              <a:srgbClr val="000000"/>
            </a:solidFill>
          </a:ln>
        </p:spPr>
        <p:txBody>
          <a:bodyPr wrap="square" lIns="0" tIns="0" rIns="0" bIns="0" rtlCol="0"/>
          <a:lstStyle/>
          <a:p>
            <a:endParaRPr/>
          </a:p>
        </p:txBody>
      </p:sp>
      <p:sp>
        <p:nvSpPr>
          <p:cNvPr id="8" name="object 8"/>
          <p:cNvSpPr/>
          <p:nvPr/>
        </p:nvSpPr>
        <p:spPr>
          <a:xfrm>
            <a:off x="6240335" y="615061"/>
            <a:ext cx="0" cy="2505710"/>
          </a:xfrm>
          <a:custGeom>
            <a:avLst/>
            <a:gdLst/>
            <a:ahLst/>
            <a:cxnLst/>
            <a:rect l="l" t="t" r="r" b="b"/>
            <a:pathLst>
              <a:path h="2505710">
                <a:moveTo>
                  <a:pt x="0" y="0"/>
                </a:moveTo>
                <a:lnTo>
                  <a:pt x="0" y="2505202"/>
                </a:lnTo>
              </a:path>
            </a:pathLst>
          </a:custGeom>
          <a:ln w="29591">
            <a:solidFill>
              <a:srgbClr val="000000"/>
            </a:solidFill>
          </a:ln>
        </p:spPr>
        <p:txBody>
          <a:bodyPr wrap="square" lIns="0" tIns="0" rIns="0" bIns="0" rtlCol="0"/>
          <a:lstStyle/>
          <a:p>
            <a:endParaRPr/>
          </a:p>
        </p:txBody>
      </p:sp>
      <p:sp>
        <p:nvSpPr>
          <p:cNvPr id="9" name="object 9"/>
          <p:cNvSpPr/>
          <p:nvPr/>
        </p:nvSpPr>
        <p:spPr>
          <a:xfrm>
            <a:off x="3062985" y="3105785"/>
            <a:ext cx="3154045" cy="0"/>
          </a:xfrm>
          <a:custGeom>
            <a:avLst/>
            <a:gdLst/>
            <a:ahLst/>
            <a:cxnLst/>
            <a:rect l="l" t="t" r="r" b="b"/>
            <a:pathLst>
              <a:path w="3154045">
                <a:moveTo>
                  <a:pt x="0" y="0"/>
                </a:moveTo>
                <a:lnTo>
                  <a:pt x="3153664" y="0"/>
                </a:lnTo>
              </a:path>
            </a:pathLst>
          </a:custGeom>
          <a:ln w="10159">
            <a:solidFill>
              <a:srgbClr val="000000"/>
            </a:solidFill>
          </a:ln>
        </p:spPr>
        <p:txBody>
          <a:bodyPr wrap="square" lIns="0" tIns="0" rIns="0" bIns="0" rtlCol="0"/>
          <a:lstStyle/>
          <a:p>
            <a:endParaRPr/>
          </a:p>
        </p:txBody>
      </p:sp>
      <p:sp>
        <p:nvSpPr>
          <p:cNvPr id="10" name="object 10"/>
          <p:cNvSpPr/>
          <p:nvPr/>
        </p:nvSpPr>
        <p:spPr>
          <a:xfrm>
            <a:off x="3067685" y="633730"/>
            <a:ext cx="0" cy="2467610"/>
          </a:xfrm>
          <a:custGeom>
            <a:avLst/>
            <a:gdLst/>
            <a:ahLst/>
            <a:cxnLst/>
            <a:rect l="l" t="t" r="r" b="b"/>
            <a:pathLst>
              <a:path h="2467610">
                <a:moveTo>
                  <a:pt x="0" y="0"/>
                </a:moveTo>
                <a:lnTo>
                  <a:pt x="0" y="2467610"/>
                </a:lnTo>
              </a:path>
            </a:pathLst>
          </a:custGeom>
          <a:ln w="10667">
            <a:solidFill>
              <a:srgbClr val="000000"/>
            </a:solidFill>
          </a:ln>
        </p:spPr>
        <p:txBody>
          <a:bodyPr wrap="square" lIns="0" tIns="0" rIns="0" bIns="0" rtlCol="0"/>
          <a:lstStyle/>
          <a:p>
            <a:endParaRPr/>
          </a:p>
        </p:txBody>
      </p:sp>
      <p:sp>
        <p:nvSpPr>
          <p:cNvPr id="11" name="object 11"/>
          <p:cNvSpPr/>
          <p:nvPr/>
        </p:nvSpPr>
        <p:spPr>
          <a:xfrm>
            <a:off x="3062985" y="629284"/>
            <a:ext cx="3154045" cy="0"/>
          </a:xfrm>
          <a:custGeom>
            <a:avLst/>
            <a:gdLst/>
            <a:ahLst/>
            <a:cxnLst/>
            <a:rect l="l" t="t" r="r" b="b"/>
            <a:pathLst>
              <a:path w="3154045">
                <a:moveTo>
                  <a:pt x="0" y="0"/>
                </a:moveTo>
                <a:lnTo>
                  <a:pt x="3153664" y="0"/>
                </a:lnTo>
              </a:path>
            </a:pathLst>
          </a:custGeom>
          <a:ln w="10159">
            <a:solidFill>
              <a:srgbClr val="000000"/>
            </a:solidFill>
          </a:ln>
        </p:spPr>
        <p:txBody>
          <a:bodyPr wrap="square" lIns="0" tIns="0" rIns="0" bIns="0" rtlCol="0"/>
          <a:lstStyle/>
          <a:p>
            <a:endParaRPr/>
          </a:p>
        </p:txBody>
      </p:sp>
      <p:sp>
        <p:nvSpPr>
          <p:cNvPr id="12" name="object 12"/>
          <p:cNvSpPr/>
          <p:nvPr/>
        </p:nvSpPr>
        <p:spPr>
          <a:xfrm>
            <a:off x="6211951" y="633983"/>
            <a:ext cx="0" cy="2467610"/>
          </a:xfrm>
          <a:custGeom>
            <a:avLst/>
            <a:gdLst/>
            <a:ahLst/>
            <a:cxnLst/>
            <a:rect l="l" t="t" r="r" b="b"/>
            <a:pathLst>
              <a:path h="2467610">
                <a:moveTo>
                  <a:pt x="0" y="0"/>
                </a:moveTo>
                <a:lnTo>
                  <a:pt x="0" y="2467355"/>
                </a:lnTo>
              </a:path>
            </a:pathLst>
          </a:custGeom>
          <a:ln w="10668">
            <a:solidFill>
              <a:srgbClr val="000000"/>
            </a:solidFill>
          </a:ln>
        </p:spPr>
        <p:txBody>
          <a:bodyPr wrap="square" lIns="0" tIns="0" rIns="0" bIns="0" rtlCol="0"/>
          <a:lstStyle/>
          <a:p>
            <a:endParaRPr/>
          </a:p>
        </p:txBody>
      </p:sp>
      <p:sp>
        <p:nvSpPr>
          <p:cNvPr id="13" name="object 13"/>
          <p:cNvSpPr txBox="1"/>
          <p:nvPr/>
        </p:nvSpPr>
        <p:spPr>
          <a:xfrm>
            <a:off x="3140710" y="718723"/>
            <a:ext cx="2750185" cy="2070100"/>
          </a:xfrm>
          <a:prstGeom prst="rect">
            <a:avLst/>
          </a:prstGeom>
        </p:spPr>
        <p:txBody>
          <a:bodyPr vert="horz" wrap="square" lIns="0" tIns="0" rIns="0" bIns="0" rtlCol="0">
            <a:spAutoFit/>
          </a:bodyPr>
          <a:lstStyle/>
          <a:p>
            <a:pPr marL="245745" algn="ctr">
              <a:lnSpc>
                <a:spcPct val="100000"/>
              </a:lnSpc>
            </a:pPr>
            <a:r>
              <a:rPr sz="3100" b="1" u="heavy" spc="-20" dirty="0">
                <a:latin typeface="Tw Cen MT"/>
                <a:cs typeface="Tw Cen MT"/>
              </a:rPr>
              <a:t>Santa</a:t>
            </a:r>
            <a:r>
              <a:rPr sz="3100" b="1" u="heavy" dirty="0">
                <a:latin typeface="Tw Cen MT"/>
                <a:cs typeface="Tw Cen MT"/>
              </a:rPr>
              <a:t> </a:t>
            </a:r>
            <a:r>
              <a:rPr sz="3100" b="1" u="heavy" spc="-15" dirty="0">
                <a:latin typeface="Tw Cen MT"/>
                <a:cs typeface="Tw Cen MT"/>
              </a:rPr>
              <a:t>Cla</a:t>
            </a:r>
            <a:r>
              <a:rPr sz="3100" b="1" u="heavy" spc="15" dirty="0">
                <a:latin typeface="Tw Cen MT"/>
                <a:cs typeface="Tw Cen MT"/>
              </a:rPr>
              <a:t>r</a:t>
            </a:r>
            <a:r>
              <a:rPr sz="3100" b="1" u="heavy" spc="-20" dirty="0">
                <a:latin typeface="Tw Cen MT"/>
                <a:cs typeface="Tw Cen MT"/>
              </a:rPr>
              <a:t>a</a:t>
            </a:r>
            <a:endParaRPr sz="3100">
              <a:latin typeface="Tw Cen MT"/>
              <a:cs typeface="Tw Cen MT"/>
            </a:endParaRPr>
          </a:p>
          <a:p>
            <a:pPr marL="167640" algn="ctr">
              <a:lnSpc>
                <a:spcPct val="100000"/>
              </a:lnSpc>
              <a:spcBef>
                <a:spcPts val="885"/>
              </a:spcBef>
              <a:tabLst>
                <a:tab pos="1266825" algn="l"/>
              </a:tabLst>
            </a:pPr>
            <a:r>
              <a:rPr sz="3100" spc="-20" dirty="0">
                <a:latin typeface="Tw Cen MT"/>
                <a:cs typeface="Tw Cen MT"/>
              </a:rPr>
              <a:t>C</a:t>
            </a:r>
            <a:r>
              <a:rPr sz="3100" spc="-85" dirty="0">
                <a:latin typeface="Tw Cen MT"/>
                <a:cs typeface="Tw Cen MT"/>
              </a:rPr>
              <a:t>O</a:t>
            </a:r>
            <a:r>
              <a:rPr sz="3100" spc="-20" dirty="0">
                <a:latin typeface="Tw Cen MT"/>
                <a:cs typeface="Tw Cen MT"/>
              </a:rPr>
              <a:t>A</a:t>
            </a:r>
            <a:r>
              <a:rPr sz="3100" dirty="0">
                <a:latin typeface="Tw Cen MT"/>
                <a:cs typeface="Tw Cen MT"/>
              </a:rPr>
              <a:t>	</a:t>
            </a:r>
            <a:r>
              <a:rPr sz="3100" spc="-20" dirty="0">
                <a:latin typeface="Tw Cen MT"/>
                <a:cs typeface="Tw Cen MT"/>
              </a:rPr>
              <a:t>$</a:t>
            </a:r>
            <a:r>
              <a:rPr sz="3100" spc="-35" dirty="0">
                <a:latin typeface="Tw Cen MT"/>
                <a:cs typeface="Tw Cen MT"/>
              </a:rPr>
              <a:t>6</a:t>
            </a:r>
            <a:r>
              <a:rPr sz="3100" spc="-15" dirty="0">
                <a:latin typeface="Tw Cen MT"/>
                <a:cs typeface="Tw Cen MT"/>
              </a:rPr>
              <a:t>1,3</a:t>
            </a:r>
            <a:r>
              <a:rPr sz="3100" spc="-35" dirty="0">
                <a:latin typeface="Tw Cen MT"/>
                <a:cs typeface="Tw Cen MT"/>
              </a:rPr>
              <a:t>3</a:t>
            </a:r>
            <a:r>
              <a:rPr sz="3100" spc="-20" dirty="0">
                <a:latin typeface="Tw Cen MT"/>
                <a:cs typeface="Tw Cen MT"/>
              </a:rPr>
              <a:t>3</a:t>
            </a:r>
            <a:endParaRPr sz="3100">
              <a:latin typeface="Tw Cen MT"/>
              <a:cs typeface="Tw Cen MT"/>
            </a:endParaRPr>
          </a:p>
          <a:p>
            <a:pPr>
              <a:lnSpc>
                <a:spcPct val="100000"/>
              </a:lnSpc>
              <a:spcBef>
                <a:spcPts val="409"/>
              </a:spcBef>
              <a:tabLst>
                <a:tab pos="1795145" algn="l"/>
              </a:tabLst>
            </a:pPr>
            <a:r>
              <a:rPr sz="3100" spc="-15" dirty="0">
                <a:latin typeface="Tw Cen MT"/>
                <a:cs typeface="Tw Cen MT"/>
              </a:rPr>
              <a:t>-</a:t>
            </a:r>
            <a:r>
              <a:rPr sz="3100" spc="-5" dirty="0">
                <a:latin typeface="Tw Cen MT"/>
                <a:cs typeface="Tw Cen MT"/>
              </a:rPr>
              <a:t> </a:t>
            </a:r>
            <a:r>
              <a:rPr sz="3100" u="heavy" spc="-15" dirty="0">
                <a:latin typeface="Tw Cen MT"/>
                <a:cs typeface="Tw Cen MT"/>
              </a:rPr>
              <a:t>EFC </a:t>
            </a:r>
            <a:r>
              <a:rPr sz="3100" u="heavy" dirty="0">
                <a:latin typeface="Tw Cen MT"/>
                <a:cs typeface="Tw Cen MT"/>
              </a:rPr>
              <a:t>	</a:t>
            </a:r>
            <a:r>
              <a:rPr sz="3100" u="heavy" spc="-15" dirty="0">
                <a:latin typeface="Tw Cen MT"/>
                <a:cs typeface="Tw Cen MT"/>
              </a:rPr>
              <a:t>4,000</a:t>
            </a:r>
            <a:endParaRPr sz="3100">
              <a:latin typeface="Tw Cen MT"/>
              <a:cs typeface="Tw Cen MT"/>
            </a:endParaRPr>
          </a:p>
          <a:p>
            <a:pPr>
              <a:lnSpc>
                <a:spcPct val="100000"/>
              </a:lnSpc>
              <a:spcBef>
                <a:spcPts val="745"/>
              </a:spcBef>
            </a:pPr>
            <a:r>
              <a:rPr sz="3100" b="1" spc="-25" dirty="0">
                <a:latin typeface="Tw Cen MT"/>
                <a:cs typeface="Tw Cen MT"/>
              </a:rPr>
              <a:t>=</a:t>
            </a:r>
            <a:r>
              <a:rPr sz="3100" b="1" spc="20" dirty="0">
                <a:latin typeface="Tw Cen MT"/>
                <a:cs typeface="Tw Cen MT"/>
              </a:rPr>
              <a:t> </a:t>
            </a:r>
            <a:r>
              <a:rPr sz="3100" spc="-20" dirty="0">
                <a:latin typeface="Tw Cen MT"/>
                <a:cs typeface="Tw Cen MT"/>
              </a:rPr>
              <a:t>Need</a:t>
            </a:r>
            <a:r>
              <a:rPr sz="3100" spc="-15" dirty="0">
                <a:latin typeface="Tw Cen MT"/>
                <a:cs typeface="Tw Cen MT"/>
              </a:rPr>
              <a:t> </a:t>
            </a:r>
            <a:r>
              <a:rPr sz="3100" spc="-20" dirty="0">
                <a:latin typeface="Tw Cen MT"/>
                <a:cs typeface="Tw Cen MT"/>
              </a:rPr>
              <a:t>$</a:t>
            </a:r>
            <a:r>
              <a:rPr sz="3100" spc="-35" dirty="0">
                <a:latin typeface="Tw Cen MT"/>
                <a:cs typeface="Tw Cen MT"/>
              </a:rPr>
              <a:t>5</a:t>
            </a:r>
            <a:r>
              <a:rPr sz="3100" spc="-15" dirty="0">
                <a:latin typeface="Tw Cen MT"/>
                <a:cs typeface="Tw Cen MT"/>
              </a:rPr>
              <a:t>7,3</a:t>
            </a:r>
            <a:r>
              <a:rPr sz="3100" spc="-35" dirty="0">
                <a:latin typeface="Tw Cen MT"/>
                <a:cs typeface="Tw Cen MT"/>
              </a:rPr>
              <a:t>3</a:t>
            </a:r>
            <a:r>
              <a:rPr sz="3100" spc="-20" dirty="0">
                <a:latin typeface="Tw Cen MT"/>
                <a:cs typeface="Tw Cen MT"/>
              </a:rPr>
              <a:t>3</a:t>
            </a:r>
            <a:endParaRPr sz="3100">
              <a:latin typeface="Tw Cen MT"/>
              <a:cs typeface="Tw Cen MT"/>
            </a:endParaRPr>
          </a:p>
        </p:txBody>
      </p:sp>
      <p:sp>
        <p:nvSpPr>
          <p:cNvPr id="14" name="object 14"/>
          <p:cNvSpPr/>
          <p:nvPr/>
        </p:nvSpPr>
        <p:spPr>
          <a:xfrm>
            <a:off x="686562" y="3734561"/>
            <a:ext cx="3182620" cy="2514600"/>
          </a:xfrm>
          <a:custGeom>
            <a:avLst/>
            <a:gdLst/>
            <a:ahLst/>
            <a:cxnLst/>
            <a:rect l="l" t="t" r="r" b="b"/>
            <a:pathLst>
              <a:path w="3182620" h="2514600">
                <a:moveTo>
                  <a:pt x="0" y="2514600"/>
                </a:moveTo>
                <a:lnTo>
                  <a:pt x="3182112" y="2514600"/>
                </a:lnTo>
                <a:lnTo>
                  <a:pt x="3182112" y="0"/>
                </a:lnTo>
                <a:lnTo>
                  <a:pt x="0" y="0"/>
                </a:lnTo>
                <a:lnTo>
                  <a:pt x="0" y="2514600"/>
                </a:lnTo>
                <a:close/>
              </a:path>
            </a:pathLst>
          </a:custGeom>
          <a:solidFill>
            <a:srgbClr val="DEEEF0"/>
          </a:solidFill>
        </p:spPr>
        <p:txBody>
          <a:bodyPr wrap="square" lIns="0" tIns="0" rIns="0" bIns="0" rtlCol="0"/>
          <a:lstStyle/>
          <a:p>
            <a:endParaRPr/>
          </a:p>
        </p:txBody>
      </p:sp>
      <p:sp>
        <p:nvSpPr>
          <p:cNvPr id="15" name="object 15"/>
          <p:cNvSpPr/>
          <p:nvPr/>
        </p:nvSpPr>
        <p:spPr>
          <a:xfrm>
            <a:off x="662940" y="6258559"/>
            <a:ext cx="3229610" cy="0"/>
          </a:xfrm>
          <a:custGeom>
            <a:avLst/>
            <a:gdLst/>
            <a:ahLst/>
            <a:cxnLst/>
            <a:rect l="l" t="t" r="r" b="b"/>
            <a:pathLst>
              <a:path w="3229610">
                <a:moveTo>
                  <a:pt x="0" y="0"/>
                </a:moveTo>
                <a:lnTo>
                  <a:pt x="3229356" y="0"/>
                </a:lnTo>
              </a:path>
            </a:pathLst>
          </a:custGeom>
          <a:ln w="29210">
            <a:solidFill>
              <a:srgbClr val="000000"/>
            </a:solidFill>
          </a:ln>
        </p:spPr>
        <p:txBody>
          <a:bodyPr wrap="square" lIns="0" tIns="0" rIns="0" bIns="0" rtlCol="0"/>
          <a:lstStyle/>
          <a:p>
            <a:endParaRPr/>
          </a:p>
        </p:txBody>
      </p:sp>
      <p:sp>
        <p:nvSpPr>
          <p:cNvPr id="16" name="object 16"/>
          <p:cNvSpPr/>
          <p:nvPr/>
        </p:nvSpPr>
        <p:spPr>
          <a:xfrm>
            <a:off x="677113" y="3738879"/>
            <a:ext cx="0" cy="2505710"/>
          </a:xfrm>
          <a:custGeom>
            <a:avLst/>
            <a:gdLst/>
            <a:ahLst/>
            <a:cxnLst/>
            <a:rect l="l" t="t" r="r" b="b"/>
            <a:pathLst>
              <a:path h="2505710">
                <a:moveTo>
                  <a:pt x="0" y="0"/>
                </a:moveTo>
                <a:lnTo>
                  <a:pt x="0" y="2505710"/>
                </a:lnTo>
              </a:path>
            </a:pathLst>
          </a:custGeom>
          <a:ln w="29616">
            <a:solidFill>
              <a:srgbClr val="000000"/>
            </a:solidFill>
          </a:ln>
        </p:spPr>
        <p:txBody>
          <a:bodyPr wrap="square" lIns="0" tIns="0" rIns="0" bIns="0" rtlCol="0"/>
          <a:lstStyle/>
          <a:p>
            <a:endParaRPr/>
          </a:p>
        </p:txBody>
      </p:sp>
      <p:sp>
        <p:nvSpPr>
          <p:cNvPr id="17" name="object 17"/>
          <p:cNvSpPr/>
          <p:nvPr/>
        </p:nvSpPr>
        <p:spPr>
          <a:xfrm>
            <a:off x="662940" y="3724909"/>
            <a:ext cx="3229610" cy="0"/>
          </a:xfrm>
          <a:custGeom>
            <a:avLst/>
            <a:gdLst/>
            <a:ahLst/>
            <a:cxnLst/>
            <a:rect l="l" t="t" r="r" b="b"/>
            <a:pathLst>
              <a:path w="3229610">
                <a:moveTo>
                  <a:pt x="0" y="0"/>
                </a:moveTo>
                <a:lnTo>
                  <a:pt x="3229356" y="0"/>
                </a:lnTo>
              </a:path>
            </a:pathLst>
          </a:custGeom>
          <a:ln w="29209">
            <a:solidFill>
              <a:srgbClr val="000000"/>
            </a:solidFill>
          </a:ln>
        </p:spPr>
        <p:txBody>
          <a:bodyPr wrap="square" lIns="0" tIns="0" rIns="0" bIns="0" rtlCol="0"/>
          <a:lstStyle/>
          <a:p>
            <a:endParaRPr/>
          </a:p>
        </p:txBody>
      </p:sp>
      <p:sp>
        <p:nvSpPr>
          <p:cNvPr id="18" name="object 18"/>
          <p:cNvSpPr/>
          <p:nvPr/>
        </p:nvSpPr>
        <p:spPr>
          <a:xfrm>
            <a:off x="3878135" y="3739260"/>
            <a:ext cx="0" cy="2505710"/>
          </a:xfrm>
          <a:custGeom>
            <a:avLst/>
            <a:gdLst/>
            <a:ahLst/>
            <a:cxnLst/>
            <a:rect l="l" t="t" r="r" b="b"/>
            <a:pathLst>
              <a:path h="2505710">
                <a:moveTo>
                  <a:pt x="0" y="0"/>
                </a:moveTo>
                <a:lnTo>
                  <a:pt x="0" y="2505176"/>
                </a:lnTo>
              </a:path>
            </a:pathLst>
          </a:custGeom>
          <a:ln w="29591">
            <a:solidFill>
              <a:srgbClr val="000000"/>
            </a:solidFill>
          </a:ln>
        </p:spPr>
        <p:txBody>
          <a:bodyPr wrap="square" lIns="0" tIns="0" rIns="0" bIns="0" rtlCol="0"/>
          <a:lstStyle/>
          <a:p>
            <a:endParaRPr/>
          </a:p>
        </p:txBody>
      </p:sp>
      <p:sp>
        <p:nvSpPr>
          <p:cNvPr id="19" name="object 19"/>
          <p:cNvSpPr/>
          <p:nvPr/>
        </p:nvSpPr>
        <p:spPr>
          <a:xfrm>
            <a:off x="700735" y="6229984"/>
            <a:ext cx="3154045" cy="0"/>
          </a:xfrm>
          <a:custGeom>
            <a:avLst/>
            <a:gdLst/>
            <a:ahLst/>
            <a:cxnLst/>
            <a:rect l="l" t="t" r="r" b="b"/>
            <a:pathLst>
              <a:path w="3154045">
                <a:moveTo>
                  <a:pt x="0" y="0"/>
                </a:moveTo>
                <a:lnTo>
                  <a:pt x="3153714" y="0"/>
                </a:lnTo>
              </a:path>
            </a:pathLst>
          </a:custGeom>
          <a:ln w="10160">
            <a:solidFill>
              <a:srgbClr val="000000"/>
            </a:solidFill>
          </a:ln>
        </p:spPr>
        <p:txBody>
          <a:bodyPr wrap="square" lIns="0" tIns="0" rIns="0" bIns="0" rtlCol="0"/>
          <a:lstStyle/>
          <a:p>
            <a:endParaRPr/>
          </a:p>
        </p:txBody>
      </p:sp>
      <p:sp>
        <p:nvSpPr>
          <p:cNvPr id="20" name="object 20"/>
          <p:cNvSpPr/>
          <p:nvPr/>
        </p:nvSpPr>
        <p:spPr>
          <a:xfrm>
            <a:off x="705459" y="3757929"/>
            <a:ext cx="0" cy="2467610"/>
          </a:xfrm>
          <a:custGeom>
            <a:avLst/>
            <a:gdLst/>
            <a:ahLst/>
            <a:cxnLst/>
            <a:rect l="l" t="t" r="r" b="b"/>
            <a:pathLst>
              <a:path h="2467610">
                <a:moveTo>
                  <a:pt x="0" y="0"/>
                </a:moveTo>
                <a:lnTo>
                  <a:pt x="0" y="2467610"/>
                </a:lnTo>
              </a:path>
            </a:pathLst>
          </a:custGeom>
          <a:ln w="10718">
            <a:solidFill>
              <a:srgbClr val="000000"/>
            </a:solidFill>
          </a:ln>
        </p:spPr>
        <p:txBody>
          <a:bodyPr wrap="square" lIns="0" tIns="0" rIns="0" bIns="0" rtlCol="0"/>
          <a:lstStyle/>
          <a:p>
            <a:endParaRPr/>
          </a:p>
        </p:txBody>
      </p:sp>
      <p:sp>
        <p:nvSpPr>
          <p:cNvPr id="21" name="object 21"/>
          <p:cNvSpPr/>
          <p:nvPr/>
        </p:nvSpPr>
        <p:spPr>
          <a:xfrm>
            <a:off x="700735" y="3753484"/>
            <a:ext cx="3154045" cy="0"/>
          </a:xfrm>
          <a:custGeom>
            <a:avLst/>
            <a:gdLst/>
            <a:ahLst/>
            <a:cxnLst/>
            <a:rect l="l" t="t" r="r" b="b"/>
            <a:pathLst>
              <a:path w="3154045">
                <a:moveTo>
                  <a:pt x="0" y="0"/>
                </a:moveTo>
                <a:lnTo>
                  <a:pt x="3153714" y="0"/>
                </a:lnTo>
              </a:path>
            </a:pathLst>
          </a:custGeom>
          <a:ln w="10159">
            <a:solidFill>
              <a:srgbClr val="000000"/>
            </a:solidFill>
          </a:ln>
        </p:spPr>
        <p:txBody>
          <a:bodyPr wrap="square" lIns="0" tIns="0" rIns="0" bIns="0" rtlCol="0"/>
          <a:lstStyle/>
          <a:p>
            <a:endParaRPr/>
          </a:p>
        </p:txBody>
      </p:sp>
      <p:sp>
        <p:nvSpPr>
          <p:cNvPr id="22" name="object 22"/>
          <p:cNvSpPr/>
          <p:nvPr/>
        </p:nvSpPr>
        <p:spPr>
          <a:xfrm>
            <a:off x="3849751" y="3758184"/>
            <a:ext cx="0" cy="2467610"/>
          </a:xfrm>
          <a:custGeom>
            <a:avLst/>
            <a:gdLst/>
            <a:ahLst/>
            <a:cxnLst/>
            <a:rect l="l" t="t" r="r" b="b"/>
            <a:pathLst>
              <a:path h="2467610">
                <a:moveTo>
                  <a:pt x="0" y="0"/>
                </a:moveTo>
                <a:lnTo>
                  <a:pt x="0" y="2467356"/>
                </a:lnTo>
              </a:path>
            </a:pathLst>
          </a:custGeom>
          <a:ln w="10668">
            <a:solidFill>
              <a:srgbClr val="000000"/>
            </a:solidFill>
          </a:ln>
        </p:spPr>
        <p:txBody>
          <a:bodyPr wrap="square" lIns="0" tIns="0" rIns="0" bIns="0" rtlCol="0"/>
          <a:lstStyle/>
          <a:p>
            <a:endParaRPr/>
          </a:p>
        </p:txBody>
      </p:sp>
      <p:sp>
        <p:nvSpPr>
          <p:cNvPr id="23" name="object 23"/>
          <p:cNvSpPr txBox="1"/>
          <p:nvPr/>
        </p:nvSpPr>
        <p:spPr>
          <a:xfrm>
            <a:off x="778154" y="3843318"/>
            <a:ext cx="2749550" cy="2023745"/>
          </a:xfrm>
          <a:prstGeom prst="rect">
            <a:avLst/>
          </a:prstGeom>
        </p:spPr>
        <p:txBody>
          <a:bodyPr vert="horz" wrap="square" lIns="0" tIns="0" rIns="0" bIns="0" rtlCol="0">
            <a:spAutoFit/>
          </a:bodyPr>
          <a:lstStyle/>
          <a:p>
            <a:pPr marL="245745" algn="ctr">
              <a:lnSpc>
                <a:spcPct val="100000"/>
              </a:lnSpc>
            </a:pPr>
            <a:r>
              <a:rPr sz="3100" b="1" u="heavy" spc="-25" dirty="0">
                <a:latin typeface="Tw Cen MT"/>
                <a:cs typeface="Tw Cen MT"/>
              </a:rPr>
              <a:t>San</a:t>
            </a:r>
            <a:r>
              <a:rPr sz="3100" b="1" u="heavy" dirty="0">
                <a:latin typeface="Tw Cen MT"/>
                <a:cs typeface="Tw Cen MT"/>
              </a:rPr>
              <a:t> </a:t>
            </a:r>
            <a:r>
              <a:rPr sz="3100" b="1" u="heavy" spc="-55" dirty="0">
                <a:latin typeface="Tw Cen MT"/>
                <a:cs typeface="Tw Cen MT"/>
              </a:rPr>
              <a:t>J</a:t>
            </a:r>
            <a:r>
              <a:rPr sz="3100" b="1" u="heavy" spc="-15" dirty="0">
                <a:latin typeface="Tw Cen MT"/>
                <a:cs typeface="Tw Cen MT"/>
              </a:rPr>
              <a:t>ose</a:t>
            </a:r>
            <a:r>
              <a:rPr sz="3100" b="1" u="heavy" spc="-5" dirty="0">
                <a:latin typeface="Tw Cen MT"/>
                <a:cs typeface="Tw Cen MT"/>
              </a:rPr>
              <a:t> </a:t>
            </a:r>
            <a:r>
              <a:rPr sz="3100" b="1" u="heavy" spc="-20" dirty="0">
                <a:latin typeface="Tw Cen MT"/>
                <a:cs typeface="Tw Cen MT"/>
              </a:rPr>
              <a:t>St</a:t>
            </a:r>
            <a:r>
              <a:rPr sz="3100" b="1" u="heavy" spc="30" dirty="0">
                <a:latin typeface="Tw Cen MT"/>
                <a:cs typeface="Tw Cen MT"/>
              </a:rPr>
              <a:t>a</a:t>
            </a:r>
            <a:r>
              <a:rPr sz="3100" b="1" u="heavy" spc="-15" dirty="0">
                <a:latin typeface="Tw Cen MT"/>
                <a:cs typeface="Tw Cen MT"/>
              </a:rPr>
              <a:t>te</a:t>
            </a:r>
            <a:endParaRPr sz="3100">
              <a:latin typeface="Tw Cen MT"/>
              <a:cs typeface="Tw Cen MT"/>
            </a:endParaRPr>
          </a:p>
          <a:p>
            <a:pPr marL="149860" algn="ctr">
              <a:lnSpc>
                <a:spcPct val="100000"/>
              </a:lnSpc>
              <a:spcBef>
                <a:spcPts val="615"/>
              </a:spcBef>
              <a:tabLst>
                <a:tab pos="1268095" algn="l"/>
              </a:tabLst>
            </a:pPr>
            <a:r>
              <a:rPr sz="3100" spc="-20" dirty="0">
                <a:latin typeface="Tw Cen MT"/>
                <a:cs typeface="Tw Cen MT"/>
              </a:rPr>
              <a:t>C</a:t>
            </a:r>
            <a:r>
              <a:rPr sz="3100" spc="-85" dirty="0">
                <a:latin typeface="Tw Cen MT"/>
                <a:cs typeface="Tw Cen MT"/>
              </a:rPr>
              <a:t>O</a:t>
            </a:r>
            <a:r>
              <a:rPr sz="3100" spc="-20" dirty="0">
                <a:latin typeface="Tw Cen MT"/>
                <a:cs typeface="Tw Cen MT"/>
              </a:rPr>
              <a:t>A</a:t>
            </a:r>
            <a:r>
              <a:rPr sz="3100" dirty="0">
                <a:latin typeface="Tw Cen MT"/>
                <a:cs typeface="Tw Cen MT"/>
              </a:rPr>
              <a:t>	</a:t>
            </a:r>
            <a:r>
              <a:rPr sz="3100" spc="-20" dirty="0">
                <a:latin typeface="Tw Cen MT"/>
                <a:cs typeface="Tw Cen MT"/>
              </a:rPr>
              <a:t>$</a:t>
            </a:r>
            <a:r>
              <a:rPr sz="3100" spc="-30" dirty="0">
                <a:latin typeface="Tw Cen MT"/>
                <a:cs typeface="Tw Cen MT"/>
              </a:rPr>
              <a:t>1</a:t>
            </a:r>
            <a:r>
              <a:rPr sz="3100" spc="-15" dirty="0">
                <a:latin typeface="Tw Cen MT"/>
                <a:cs typeface="Tw Cen MT"/>
              </a:rPr>
              <a:t>7,931</a:t>
            </a:r>
            <a:endParaRPr sz="3100">
              <a:latin typeface="Tw Cen MT"/>
              <a:cs typeface="Tw Cen MT"/>
            </a:endParaRPr>
          </a:p>
          <a:p>
            <a:pPr>
              <a:lnSpc>
                <a:spcPct val="100000"/>
              </a:lnSpc>
              <a:spcBef>
                <a:spcPts val="310"/>
              </a:spcBef>
              <a:tabLst>
                <a:tab pos="1795145" algn="l"/>
              </a:tabLst>
            </a:pPr>
            <a:r>
              <a:rPr sz="3100" spc="-15" dirty="0">
                <a:latin typeface="Tw Cen MT"/>
                <a:cs typeface="Tw Cen MT"/>
              </a:rPr>
              <a:t>-</a:t>
            </a:r>
            <a:r>
              <a:rPr sz="3100" spc="-5" dirty="0">
                <a:latin typeface="Tw Cen MT"/>
                <a:cs typeface="Tw Cen MT"/>
              </a:rPr>
              <a:t> </a:t>
            </a:r>
            <a:r>
              <a:rPr sz="3100" u="heavy" spc="-15" dirty="0">
                <a:latin typeface="Tw Cen MT"/>
                <a:cs typeface="Tw Cen MT"/>
              </a:rPr>
              <a:t>EFC </a:t>
            </a:r>
            <a:r>
              <a:rPr sz="3100" u="heavy" dirty="0">
                <a:latin typeface="Tw Cen MT"/>
                <a:cs typeface="Tw Cen MT"/>
              </a:rPr>
              <a:t>	</a:t>
            </a:r>
            <a:r>
              <a:rPr sz="3100" u="heavy" spc="-15" dirty="0">
                <a:latin typeface="Tw Cen MT"/>
                <a:cs typeface="Tw Cen MT"/>
              </a:rPr>
              <a:t>4,0</a:t>
            </a:r>
            <a:r>
              <a:rPr sz="3100" u="heavy" spc="-35" dirty="0">
                <a:latin typeface="Tw Cen MT"/>
                <a:cs typeface="Tw Cen MT"/>
              </a:rPr>
              <a:t>0</a:t>
            </a:r>
            <a:r>
              <a:rPr sz="3100" u="heavy" spc="-20" dirty="0">
                <a:latin typeface="Tw Cen MT"/>
                <a:cs typeface="Tw Cen MT"/>
              </a:rPr>
              <a:t>0</a:t>
            </a:r>
            <a:endParaRPr sz="3100">
              <a:latin typeface="Tw Cen MT"/>
              <a:cs typeface="Tw Cen MT"/>
            </a:endParaRPr>
          </a:p>
          <a:p>
            <a:pPr>
              <a:lnSpc>
                <a:spcPct val="100000"/>
              </a:lnSpc>
              <a:spcBef>
                <a:spcPts val="745"/>
              </a:spcBef>
            </a:pPr>
            <a:r>
              <a:rPr sz="3100" b="1" spc="-25" dirty="0">
                <a:latin typeface="Tw Cen MT"/>
                <a:cs typeface="Tw Cen MT"/>
              </a:rPr>
              <a:t>=</a:t>
            </a:r>
            <a:r>
              <a:rPr sz="3100" b="1" spc="25" dirty="0">
                <a:latin typeface="Tw Cen MT"/>
                <a:cs typeface="Tw Cen MT"/>
              </a:rPr>
              <a:t> </a:t>
            </a:r>
            <a:r>
              <a:rPr sz="3100" spc="-20" dirty="0">
                <a:latin typeface="Tw Cen MT"/>
                <a:cs typeface="Tw Cen MT"/>
              </a:rPr>
              <a:t>Need</a:t>
            </a:r>
            <a:r>
              <a:rPr sz="3100" spc="-10" dirty="0">
                <a:latin typeface="Tw Cen MT"/>
                <a:cs typeface="Tw Cen MT"/>
              </a:rPr>
              <a:t> </a:t>
            </a:r>
            <a:r>
              <a:rPr sz="3100" spc="-20" dirty="0">
                <a:latin typeface="Tw Cen MT"/>
                <a:cs typeface="Tw Cen MT"/>
              </a:rPr>
              <a:t>$</a:t>
            </a:r>
            <a:r>
              <a:rPr sz="3100" spc="-30" dirty="0">
                <a:latin typeface="Tw Cen MT"/>
                <a:cs typeface="Tw Cen MT"/>
              </a:rPr>
              <a:t>1</a:t>
            </a:r>
            <a:r>
              <a:rPr sz="3100" spc="-15" dirty="0">
                <a:latin typeface="Tw Cen MT"/>
                <a:cs typeface="Tw Cen MT"/>
              </a:rPr>
              <a:t>3,931</a:t>
            </a:r>
            <a:endParaRPr sz="3100">
              <a:latin typeface="Tw Cen MT"/>
              <a:cs typeface="Tw Cen MT"/>
            </a:endParaRPr>
          </a:p>
        </p:txBody>
      </p:sp>
      <p:sp>
        <p:nvSpPr>
          <p:cNvPr id="24" name="object 24"/>
          <p:cNvSpPr/>
          <p:nvPr/>
        </p:nvSpPr>
        <p:spPr>
          <a:xfrm>
            <a:off x="5410961" y="3734561"/>
            <a:ext cx="3187065" cy="2514600"/>
          </a:xfrm>
          <a:custGeom>
            <a:avLst/>
            <a:gdLst/>
            <a:ahLst/>
            <a:cxnLst/>
            <a:rect l="l" t="t" r="r" b="b"/>
            <a:pathLst>
              <a:path w="3187065" h="2514600">
                <a:moveTo>
                  <a:pt x="0" y="2514600"/>
                </a:moveTo>
                <a:lnTo>
                  <a:pt x="3186684" y="2514600"/>
                </a:lnTo>
                <a:lnTo>
                  <a:pt x="3186684" y="0"/>
                </a:lnTo>
                <a:lnTo>
                  <a:pt x="0" y="0"/>
                </a:lnTo>
                <a:lnTo>
                  <a:pt x="0" y="2514600"/>
                </a:lnTo>
                <a:close/>
              </a:path>
            </a:pathLst>
          </a:custGeom>
          <a:solidFill>
            <a:srgbClr val="CCFFCC"/>
          </a:solidFill>
        </p:spPr>
        <p:txBody>
          <a:bodyPr wrap="square" lIns="0" tIns="0" rIns="0" bIns="0" rtlCol="0"/>
          <a:lstStyle/>
          <a:p>
            <a:endParaRPr/>
          </a:p>
        </p:txBody>
      </p:sp>
      <p:sp>
        <p:nvSpPr>
          <p:cNvPr id="25" name="object 25"/>
          <p:cNvSpPr/>
          <p:nvPr/>
        </p:nvSpPr>
        <p:spPr>
          <a:xfrm>
            <a:off x="5387340" y="6258559"/>
            <a:ext cx="3234055" cy="0"/>
          </a:xfrm>
          <a:custGeom>
            <a:avLst/>
            <a:gdLst/>
            <a:ahLst/>
            <a:cxnLst/>
            <a:rect l="l" t="t" r="r" b="b"/>
            <a:pathLst>
              <a:path w="3234054">
                <a:moveTo>
                  <a:pt x="0" y="0"/>
                </a:moveTo>
                <a:lnTo>
                  <a:pt x="3233928" y="0"/>
                </a:lnTo>
              </a:path>
            </a:pathLst>
          </a:custGeom>
          <a:ln w="29210">
            <a:solidFill>
              <a:srgbClr val="000000"/>
            </a:solidFill>
          </a:ln>
        </p:spPr>
        <p:txBody>
          <a:bodyPr wrap="square" lIns="0" tIns="0" rIns="0" bIns="0" rtlCol="0"/>
          <a:lstStyle/>
          <a:p>
            <a:endParaRPr/>
          </a:p>
        </p:txBody>
      </p:sp>
      <p:sp>
        <p:nvSpPr>
          <p:cNvPr id="26" name="object 26"/>
          <p:cNvSpPr/>
          <p:nvPr/>
        </p:nvSpPr>
        <p:spPr>
          <a:xfrm>
            <a:off x="5401500" y="3738879"/>
            <a:ext cx="0" cy="2505710"/>
          </a:xfrm>
          <a:custGeom>
            <a:avLst/>
            <a:gdLst/>
            <a:ahLst/>
            <a:cxnLst/>
            <a:rect l="l" t="t" r="r" b="b"/>
            <a:pathLst>
              <a:path h="2505710">
                <a:moveTo>
                  <a:pt x="0" y="0"/>
                </a:moveTo>
                <a:lnTo>
                  <a:pt x="0" y="2505710"/>
                </a:lnTo>
              </a:path>
            </a:pathLst>
          </a:custGeom>
          <a:ln w="29591">
            <a:solidFill>
              <a:srgbClr val="000000"/>
            </a:solidFill>
          </a:ln>
        </p:spPr>
        <p:txBody>
          <a:bodyPr wrap="square" lIns="0" tIns="0" rIns="0" bIns="0" rtlCol="0"/>
          <a:lstStyle/>
          <a:p>
            <a:endParaRPr/>
          </a:p>
        </p:txBody>
      </p:sp>
      <p:sp>
        <p:nvSpPr>
          <p:cNvPr id="27" name="object 27"/>
          <p:cNvSpPr/>
          <p:nvPr/>
        </p:nvSpPr>
        <p:spPr>
          <a:xfrm>
            <a:off x="5387340" y="3724909"/>
            <a:ext cx="3234055" cy="0"/>
          </a:xfrm>
          <a:custGeom>
            <a:avLst/>
            <a:gdLst/>
            <a:ahLst/>
            <a:cxnLst/>
            <a:rect l="l" t="t" r="r" b="b"/>
            <a:pathLst>
              <a:path w="3234054">
                <a:moveTo>
                  <a:pt x="0" y="0"/>
                </a:moveTo>
                <a:lnTo>
                  <a:pt x="3233928" y="0"/>
                </a:lnTo>
              </a:path>
            </a:pathLst>
          </a:custGeom>
          <a:ln w="29209">
            <a:solidFill>
              <a:srgbClr val="000000"/>
            </a:solidFill>
          </a:ln>
        </p:spPr>
        <p:txBody>
          <a:bodyPr wrap="square" lIns="0" tIns="0" rIns="0" bIns="0" rtlCol="0"/>
          <a:lstStyle/>
          <a:p>
            <a:endParaRPr/>
          </a:p>
        </p:txBody>
      </p:sp>
      <p:sp>
        <p:nvSpPr>
          <p:cNvPr id="28" name="object 28"/>
          <p:cNvSpPr/>
          <p:nvPr/>
        </p:nvSpPr>
        <p:spPr>
          <a:xfrm>
            <a:off x="8607107" y="3739260"/>
            <a:ext cx="0" cy="2505710"/>
          </a:xfrm>
          <a:custGeom>
            <a:avLst/>
            <a:gdLst/>
            <a:ahLst/>
            <a:cxnLst/>
            <a:rect l="l" t="t" r="r" b="b"/>
            <a:pathLst>
              <a:path h="2505710">
                <a:moveTo>
                  <a:pt x="0" y="0"/>
                </a:moveTo>
                <a:lnTo>
                  <a:pt x="0" y="2505176"/>
                </a:lnTo>
              </a:path>
            </a:pathLst>
          </a:custGeom>
          <a:ln w="29591">
            <a:solidFill>
              <a:srgbClr val="000000"/>
            </a:solidFill>
          </a:ln>
        </p:spPr>
        <p:txBody>
          <a:bodyPr wrap="square" lIns="0" tIns="0" rIns="0" bIns="0" rtlCol="0"/>
          <a:lstStyle/>
          <a:p>
            <a:endParaRPr/>
          </a:p>
        </p:txBody>
      </p:sp>
      <p:sp>
        <p:nvSpPr>
          <p:cNvPr id="29" name="object 29"/>
          <p:cNvSpPr/>
          <p:nvPr/>
        </p:nvSpPr>
        <p:spPr>
          <a:xfrm>
            <a:off x="5425185" y="6229984"/>
            <a:ext cx="3158490" cy="0"/>
          </a:xfrm>
          <a:custGeom>
            <a:avLst/>
            <a:gdLst/>
            <a:ahLst/>
            <a:cxnLst/>
            <a:rect l="l" t="t" r="r" b="b"/>
            <a:pathLst>
              <a:path w="3158490">
                <a:moveTo>
                  <a:pt x="0" y="0"/>
                </a:moveTo>
                <a:lnTo>
                  <a:pt x="3158236" y="0"/>
                </a:lnTo>
              </a:path>
            </a:pathLst>
          </a:custGeom>
          <a:ln w="10160">
            <a:solidFill>
              <a:srgbClr val="000000"/>
            </a:solidFill>
          </a:ln>
        </p:spPr>
        <p:txBody>
          <a:bodyPr wrap="square" lIns="0" tIns="0" rIns="0" bIns="0" rtlCol="0"/>
          <a:lstStyle/>
          <a:p>
            <a:endParaRPr/>
          </a:p>
        </p:txBody>
      </p:sp>
      <p:sp>
        <p:nvSpPr>
          <p:cNvPr id="30" name="object 30"/>
          <p:cNvSpPr/>
          <p:nvPr/>
        </p:nvSpPr>
        <p:spPr>
          <a:xfrm>
            <a:off x="5429884" y="3757929"/>
            <a:ext cx="0" cy="2467610"/>
          </a:xfrm>
          <a:custGeom>
            <a:avLst/>
            <a:gdLst/>
            <a:ahLst/>
            <a:cxnLst/>
            <a:rect l="l" t="t" r="r" b="b"/>
            <a:pathLst>
              <a:path h="2467610">
                <a:moveTo>
                  <a:pt x="0" y="0"/>
                </a:moveTo>
                <a:lnTo>
                  <a:pt x="0" y="2467610"/>
                </a:lnTo>
              </a:path>
            </a:pathLst>
          </a:custGeom>
          <a:ln w="10668">
            <a:solidFill>
              <a:srgbClr val="000000"/>
            </a:solidFill>
          </a:ln>
        </p:spPr>
        <p:txBody>
          <a:bodyPr wrap="square" lIns="0" tIns="0" rIns="0" bIns="0" rtlCol="0"/>
          <a:lstStyle/>
          <a:p>
            <a:endParaRPr/>
          </a:p>
        </p:txBody>
      </p:sp>
      <p:sp>
        <p:nvSpPr>
          <p:cNvPr id="31" name="object 31"/>
          <p:cNvSpPr/>
          <p:nvPr/>
        </p:nvSpPr>
        <p:spPr>
          <a:xfrm>
            <a:off x="5425185" y="3753484"/>
            <a:ext cx="3158490" cy="0"/>
          </a:xfrm>
          <a:custGeom>
            <a:avLst/>
            <a:gdLst/>
            <a:ahLst/>
            <a:cxnLst/>
            <a:rect l="l" t="t" r="r" b="b"/>
            <a:pathLst>
              <a:path w="3158490">
                <a:moveTo>
                  <a:pt x="0" y="0"/>
                </a:moveTo>
                <a:lnTo>
                  <a:pt x="3158236" y="0"/>
                </a:lnTo>
              </a:path>
            </a:pathLst>
          </a:custGeom>
          <a:ln w="10159">
            <a:solidFill>
              <a:srgbClr val="000000"/>
            </a:solidFill>
          </a:ln>
        </p:spPr>
        <p:txBody>
          <a:bodyPr wrap="square" lIns="0" tIns="0" rIns="0" bIns="0" rtlCol="0"/>
          <a:lstStyle/>
          <a:p>
            <a:endParaRPr/>
          </a:p>
        </p:txBody>
      </p:sp>
      <p:sp>
        <p:nvSpPr>
          <p:cNvPr id="32" name="object 32"/>
          <p:cNvSpPr/>
          <p:nvPr/>
        </p:nvSpPr>
        <p:spPr>
          <a:xfrm>
            <a:off x="8578722" y="3758184"/>
            <a:ext cx="0" cy="2467610"/>
          </a:xfrm>
          <a:custGeom>
            <a:avLst/>
            <a:gdLst/>
            <a:ahLst/>
            <a:cxnLst/>
            <a:rect l="l" t="t" r="r" b="b"/>
            <a:pathLst>
              <a:path h="2467610">
                <a:moveTo>
                  <a:pt x="0" y="0"/>
                </a:moveTo>
                <a:lnTo>
                  <a:pt x="0" y="2467356"/>
                </a:lnTo>
              </a:path>
            </a:pathLst>
          </a:custGeom>
          <a:ln w="10668">
            <a:solidFill>
              <a:srgbClr val="000000"/>
            </a:solidFill>
          </a:ln>
        </p:spPr>
        <p:txBody>
          <a:bodyPr wrap="square" lIns="0" tIns="0" rIns="0" bIns="0" rtlCol="0"/>
          <a:lstStyle/>
          <a:p>
            <a:endParaRPr/>
          </a:p>
        </p:txBody>
      </p:sp>
      <p:sp>
        <p:nvSpPr>
          <p:cNvPr id="33" name="object 33"/>
          <p:cNvSpPr txBox="1"/>
          <p:nvPr/>
        </p:nvSpPr>
        <p:spPr>
          <a:xfrm>
            <a:off x="5897371" y="3830618"/>
            <a:ext cx="2216150" cy="419100"/>
          </a:xfrm>
          <a:prstGeom prst="rect">
            <a:avLst/>
          </a:prstGeom>
        </p:spPr>
        <p:txBody>
          <a:bodyPr vert="horz" wrap="square" lIns="0" tIns="0" rIns="0" bIns="0" rtlCol="0">
            <a:spAutoFit/>
          </a:bodyPr>
          <a:lstStyle/>
          <a:p>
            <a:pPr marL="12700">
              <a:lnSpc>
                <a:spcPct val="100000"/>
              </a:lnSpc>
            </a:pPr>
            <a:r>
              <a:rPr sz="3100" b="1" u="heavy" spc="-20" dirty="0">
                <a:latin typeface="Tw Cen MT"/>
                <a:cs typeface="Tw Cen MT"/>
              </a:rPr>
              <a:t>Mis</a:t>
            </a:r>
            <a:r>
              <a:rPr sz="3100" b="1" u="heavy" spc="-30" dirty="0">
                <a:latin typeface="Tw Cen MT"/>
                <a:cs typeface="Tw Cen MT"/>
              </a:rPr>
              <a:t>s</a:t>
            </a:r>
            <a:r>
              <a:rPr sz="3100" b="1" u="heavy" spc="-15" dirty="0">
                <a:latin typeface="Tw Cen MT"/>
                <a:cs typeface="Tw Cen MT"/>
              </a:rPr>
              <a:t>ion/</a:t>
            </a:r>
            <a:r>
              <a:rPr sz="3100" b="1" u="heavy" spc="-40" dirty="0">
                <a:latin typeface="Tw Cen MT"/>
                <a:cs typeface="Tw Cen MT"/>
              </a:rPr>
              <a:t>W</a:t>
            </a:r>
            <a:r>
              <a:rPr sz="3100" b="1" u="heavy" spc="-114" dirty="0">
                <a:latin typeface="Tw Cen MT"/>
                <a:cs typeface="Tw Cen MT"/>
              </a:rPr>
              <a:t>V</a:t>
            </a:r>
            <a:r>
              <a:rPr sz="3100" b="1" u="heavy" spc="-20" dirty="0">
                <a:latin typeface="Tw Cen MT"/>
                <a:cs typeface="Tw Cen MT"/>
              </a:rPr>
              <a:t>C</a:t>
            </a:r>
            <a:endParaRPr sz="3100">
              <a:latin typeface="Tw Cen MT"/>
              <a:cs typeface="Tw Cen MT"/>
            </a:endParaRPr>
          </a:p>
        </p:txBody>
      </p:sp>
      <p:sp>
        <p:nvSpPr>
          <p:cNvPr id="34" name="object 34"/>
          <p:cNvSpPr/>
          <p:nvPr/>
        </p:nvSpPr>
        <p:spPr>
          <a:xfrm>
            <a:off x="5741542" y="5301615"/>
            <a:ext cx="2508885" cy="0"/>
          </a:xfrm>
          <a:custGeom>
            <a:avLst/>
            <a:gdLst/>
            <a:ahLst/>
            <a:cxnLst/>
            <a:rect l="l" t="t" r="r" b="b"/>
            <a:pathLst>
              <a:path w="2508884">
                <a:moveTo>
                  <a:pt x="0" y="0"/>
                </a:moveTo>
                <a:lnTo>
                  <a:pt x="2508504" y="0"/>
                </a:lnTo>
              </a:path>
            </a:pathLst>
          </a:custGeom>
          <a:ln w="24129">
            <a:solidFill>
              <a:srgbClr val="000000"/>
            </a:solidFill>
          </a:ln>
        </p:spPr>
        <p:txBody>
          <a:bodyPr wrap="square" lIns="0" tIns="0" rIns="0" bIns="0" rtlCol="0"/>
          <a:lstStyle/>
          <a:p>
            <a:endParaRPr/>
          </a:p>
        </p:txBody>
      </p:sp>
      <p:sp>
        <p:nvSpPr>
          <p:cNvPr id="35" name="object 35"/>
          <p:cNvSpPr txBox="1"/>
          <p:nvPr/>
        </p:nvSpPr>
        <p:spPr>
          <a:xfrm>
            <a:off x="5490464" y="4416328"/>
            <a:ext cx="2774315" cy="1005403"/>
          </a:xfrm>
          <a:prstGeom prst="rect">
            <a:avLst/>
          </a:prstGeom>
        </p:spPr>
        <p:txBody>
          <a:bodyPr vert="horz" wrap="square" lIns="0" tIns="0" rIns="0" bIns="0" rtlCol="0">
            <a:spAutoFit/>
          </a:bodyPr>
          <a:lstStyle/>
          <a:p>
            <a:pPr marL="208915">
              <a:lnSpc>
                <a:spcPct val="100000"/>
              </a:lnSpc>
              <a:tabLst>
                <a:tab pos="1327785" algn="l"/>
              </a:tabLst>
            </a:pPr>
            <a:r>
              <a:rPr sz="3100" spc="-20" dirty="0">
                <a:latin typeface="Tw Cen MT"/>
                <a:cs typeface="Tw Cen MT"/>
              </a:rPr>
              <a:t>C</a:t>
            </a:r>
            <a:r>
              <a:rPr sz="3100" spc="-85" dirty="0">
                <a:latin typeface="Tw Cen MT"/>
                <a:cs typeface="Tw Cen MT"/>
              </a:rPr>
              <a:t>O</a:t>
            </a:r>
            <a:r>
              <a:rPr sz="3100" spc="-20" dirty="0">
                <a:latin typeface="Tw Cen MT"/>
                <a:cs typeface="Tw Cen MT"/>
              </a:rPr>
              <a:t>A</a:t>
            </a:r>
            <a:r>
              <a:rPr sz="3100" dirty="0">
                <a:latin typeface="Tw Cen MT"/>
                <a:cs typeface="Tw Cen MT"/>
              </a:rPr>
              <a:t>	</a:t>
            </a:r>
            <a:r>
              <a:rPr sz="3100" spc="-20" dirty="0">
                <a:latin typeface="Tw Cen MT"/>
                <a:cs typeface="Tw Cen MT"/>
              </a:rPr>
              <a:t>$</a:t>
            </a:r>
            <a:r>
              <a:rPr lang="en-US" sz="3100" spc="-30" dirty="0">
                <a:latin typeface="Tw Cen MT"/>
                <a:cs typeface="Tw Cen MT"/>
              </a:rPr>
              <a:t>13,320</a:t>
            </a:r>
            <a:endParaRPr sz="3100" dirty="0">
              <a:latin typeface="Tw Cen MT"/>
              <a:cs typeface="Tw Cen MT"/>
            </a:endParaRPr>
          </a:p>
          <a:p>
            <a:pPr marL="12700">
              <a:lnSpc>
                <a:spcPct val="100000"/>
              </a:lnSpc>
              <a:spcBef>
                <a:spcPts val="405"/>
              </a:spcBef>
              <a:tabLst>
                <a:tab pos="1807845" algn="l"/>
              </a:tabLst>
            </a:pPr>
            <a:r>
              <a:rPr sz="3100" spc="-15" dirty="0">
                <a:latin typeface="Tw Cen MT"/>
                <a:cs typeface="Tw Cen MT"/>
              </a:rPr>
              <a:t>-</a:t>
            </a:r>
            <a:r>
              <a:rPr sz="3100" spc="-5" dirty="0">
                <a:latin typeface="Tw Cen MT"/>
                <a:cs typeface="Tw Cen MT"/>
              </a:rPr>
              <a:t> </a:t>
            </a:r>
            <a:r>
              <a:rPr sz="3100" spc="-20" dirty="0">
                <a:latin typeface="Tw Cen MT"/>
                <a:cs typeface="Tw Cen MT"/>
              </a:rPr>
              <a:t>EFC</a:t>
            </a:r>
            <a:r>
              <a:rPr sz="3100" dirty="0">
                <a:latin typeface="Tw Cen MT"/>
                <a:cs typeface="Tw Cen MT"/>
              </a:rPr>
              <a:t>	</a:t>
            </a:r>
            <a:r>
              <a:rPr sz="3100" spc="-15" dirty="0">
                <a:latin typeface="Tw Cen MT"/>
                <a:cs typeface="Tw Cen MT"/>
              </a:rPr>
              <a:t>4,0</a:t>
            </a:r>
            <a:r>
              <a:rPr sz="3100" spc="-35" dirty="0">
                <a:latin typeface="Tw Cen MT"/>
                <a:cs typeface="Tw Cen MT"/>
              </a:rPr>
              <a:t>0</a:t>
            </a:r>
            <a:r>
              <a:rPr sz="3100" spc="-20" dirty="0">
                <a:latin typeface="Tw Cen MT"/>
                <a:cs typeface="Tw Cen MT"/>
              </a:rPr>
              <a:t>0</a:t>
            </a:r>
            <a:endParaRPr sz="3100" dirty="0">
              <a:latin typeface="Tw Cen MT"/>
              <a:cs typeface="Tw Cen MT"/>
            </a:endParaRPr>
          </a:p>
        </p:txBody>
      </p:sp>
      <p:sp>
        <p:nvSpPr>
          <p:cNvPr id="36" name="object 36"/>
          <p:cNvSpPr txBox="1"/>
          <p:nvPr/>
        </p:nvSpPr>
        <p:spPr>
          <a:xfrm>
            <a:off x="5490464" y="5507816"/>
            <a:ext cx="2656205" cy="477054"/>
          </a:xfrm>
          <a:prstGeom prst="rect">
            <a:avLst/>
          </a:prstGeom>
        </p:spPr>
        <p:txBody>
          <a:bodyPr vert="horz" wrap="square" lIns="0" tIns="0" rIns="0" bIns="0" rtlCol="0">
            <a:spAutoFit/>
          </a:bodyPr>
          <a:lstStyle/>
          <a:p>
            <a:pPr marL="12700">
              <a:lnSpc>
                <a:spcPct val="100000"/>
              </a:lnSpc>
            </a:pPr>
            <a:r>
              <a:rPr sz="3100" b="1" spc="-25" dirty="0">
                <a:latin typeface="Tw Cen MT"/>
                <a:cs typeface="Tw Cen MT"/>
              </a:rPr>
              <a:t>=</a:t>
            </a:r>
            <a:r>
              <a:rPr sz="3100" b="1" spc="25" dirty="0">
                <a:latin typeface="Tw Cen MT"/>
                <a:cs typeface="Tw Cen MT"/>
              </a:rPr>
              <a:t> </a:t>
            </a:r>
            <a:r>
              <a:rPr sz="3100" spc="-20" dirty="0">
                <a:latin typeface="Tw Cen MT"/>
                <a:cs typeface="Tw Cen MT"/>
              </a:rPr>
              <a:t>Need</a:t>
            </a:r>
            <a:r>
              <a:rPr sz="3100" spc="-10" dirty="0">
                <a:latin typeface="Tw Cen MT"/>
                <a:cs typeface="Tw Cen MT"/>
              </a:rPr>
              <a:t> </a:t>
            </a:r>
            <a:r>
              <a:rPr sz="3100" spc="-20">
                <a:latin typeface="Tw Cen MT"/>
                <a:cs typeface="Tw Cen MT"/>
              </a:rPr>
              <a:t>$</a:t>
            </a:r>
            <a:r>
              <a:rPr sz="3100" spc="-5">
                <a:latin typeface="Tw Cen MT"/>
                <a:cs typeface="Tw Cen MT"/>
              </a:rPr>
              <a:t> </a:t>
            </a:r>
            <a:r>
              <a:rPr lang="en-US" sz="3100" spc="-15">
                <a:latin typeface="Tw Cen MT"/>
                <a:cs typeface="Tw Cen MT"/>
              </a:rPr>
              <a:t>9,320</a:t>
            </a:r>
            <a:endParaRPr sz="3100" dirty="0">
              <a:latin typeface="Tw Cen MT"/>
              <a:cs typeface="Tw Cen MT"/>
            </a:endParaRPr>
          </a:p>
        </p:txBody>
      </p:sp>
      <p:sp>
        <p:nvSpPr>
          <p:cNvPr id="37" name="object 37"/>
          <p:cNvSpPr/>
          <p:nvPr/>
        </p:nvSpPr>
        <p:spPr>
          <a:xfrm>
            <a:off x="76200" y="0"/>
            <a:ext cx="548640" cy="6705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7014" rIns="0" bIns="0" rtlCol="0">
            <a:spAutoFit/>
          </a:bodyPr>
          <a:lstStyle/>
          <a:p>
            <a:pPr marL="351790">
              <a:lnSpc>
                <a:spcPts val="5255"/>
              </a:lnSpc>
            </a:pPr>
            <a:r>
              <a:rPr sz="4400" spc="-5" dirty="0">
                <a:latin typeface="Tahoma"/>
                <a:cs typeface="Tahoma"/>
              </a:rPr>
              <a:t>Specia</a:t>
            </a:r>
            <a:r>
              <a:rPr sz="4400" dirty="0">
                <a:latin typeface="Tahoma"/>
                <a:cs typeface="Tahoma"/>
              </a:rPr>
              <a:t>l</a:t>
            </a:r>
            <a:r>
              <a:rPr sz="4400" spc="-20" dirty="0">
                <a:latin typeface="Tahoma"/>
                <a:cs typeface="Tahoma"/>
              </a:rPr>
              <a:t> </a:t>
            </a:r>
            <a:r>
              <a:rPr sz="4400" dirty="0">
                <a:latin typeface="Tahoma"/>
                <a:cs typeface="Tahoma"/>
              </a:rPr>
              <a:t>Ci</a:t>
            </a:r>
            <a:r>
              <a:rPr sz="4400" spc="-35" dirty="0">
                <a:latin typeface="Tahoma"/>
                <a:cs typeface="Tahoma"/>
              </a:rPr>
              <a:t>r</a:t>
            </a:r>
            <a:r>
              <a:rPr sz="4400" spc="-5" dirty="0">
                <a:latin typeface="Tahoma"/>
                <a:cs typeface="Tahoma"/>
              </a:rPr>
              <a:t>cumstances</a:t>
            </a:r>
            <a:endParaRPr sz="4400">
              <a:latin typeface="Tahoma"/>
              <a:cs typeface="Tahoma"/>
            </a:endParaRPr>
          </a:p>
        </p:txBody>
      </p:sp>
      <p:sp>
        <p:nvSpPr>
          <p:cNvPr id="3" name="object 3"/>
          <p:cNvSpPr txBox="1"/>
          <p:nvPr/>
        </p:nvSpPr>
        <p:spPr>
          <a:xfrm>
            <a:off x="658164" y="1606722"/>
            <a:ext cx="8171815" cy="4669155"/>
          </a:xfrm>
          <a:prstGeom prst="rect">
            <a:avLst/>
          </a:prstGeom>
        </p:spPr>
        <p:txBody>
          <a:bodyPr vert="horz" wrap="square" lIns="0" tIns="0" rIns="0" bIns="0" rtlCol="0">
            <a:spAutoFit/>
          </a:bodyPr>
          <a:lstStyle/>
          <a:p>
            <a:pPr marL="414655" marR="488950" indent="-401955">
              <a:lnSpc>
                <a:spcPct val="80000"/>
              </a:lnSpc>
              <a:buClr>
                <a:srgbClr val="58AFB8"/>
              </a:buClr>
              <a:buSzPct val="58928"/>
              <a:buFont typeface="Wingdings"/>
              <a:buChar char=""/>
              <a:tabLst>
                <a:tab pos="415290" algn="l"/>
              </a:tabLst>
            </a:pPr>
            <a:r>
              <a:rPr sz="2800" spc="-15" dirty="0">
                <a:latin typeface="Arial"/>
                <a:cs typeface="Arial"/>
              </a:rPr>
              <a:t>Adjus</a:t>
            </a:r>
            <a:r>
              <a:rPr sz="2800" spc="-5" dirty="0">
                <a:latin typeface="Arial"/>
                <a:cs typeface="Arial"/>
              </a:rPr>
              <a:t>t</a:t>
            </a:r>
            <a:r>
              <a:rPr sz="2800" spc="-20" dirty="0">
                <a:latin typeface="Arial"/>
                <a:cs typeface="Arial"/>
              </a:rPr>
              <a:t>me</a:t>
            </a:r>
            <a:r>
              <a:rPr sz="2800" spc="-15" dirty="0">
                <a:latin typeface="Arial"/>
                <a:cs typeface="Arial"/>
              </a:rPr>
              <a:t>nts</a:t>
            </a:r>
            <a:r>
              <a:rPr sz="2800" dirty="0">
                <a:latin typeface="Arial"/>
                <a:cs typeface="Arial"/>
              </a:rPr>
              <a:t> </a:t>
            </a:r>
            <a:r>
              <a:rPr sz="2800" spc="-20" dirty="0">
                <a:latin typeface="Arial"/>
                <a:cs typeface="Arial"/>
              </a:rPr>
              <a:t>may</a:t>
            </a:r>
            <a:r>
              <a:rPr sz="2800" spc="10" dirty="0">
                <a:latin typeface="Arial"/>
                <a:cs typeface="Arial"/>
              </a:rPr>
              <a:t> </a:t>
            </a:r>
            <a:r>
              <a:rPr sz="2800" spc="-20" dirty="0">
                <a:latin typeface="Arial"/>
                <a:cs typeface="Arial"/>
              </a:rPr>
              <a:t>be</a:t>
            </a:r>
            <a:r>
              <a:rPr sz="2800" spc="10" dirty="0">
                <a:latin typeface="Arial"/>
                <a:cs typeface="Arial"/>
              </a:rPr>
              <a:t> </a:t>
            </a:r>
            <a:r>
              <a:rPr sz="2800" spc="-20" dirty="0">
                <a:latin typeface="Arial"/>
                <a:cs typeface="Arial"/>
              </a:rPr>
              <a:t>ma</a:t>
            </a:r>
            <a:r>
              <a:rPr sz="2800" spc="-15" dirty="0">
                <a:latin typeface="Arial"/>
                <a:cs typeface="Arial"/>
              </a:rPr>
              <a:t>d</a:t>
            </a:r>
            <a:r>
              <a:rPr sz="2800" spc="-20" dirty="0">
                <a:latin typeface="Arial"/>
                <a:cs typeface="Arial"/>
              </a:rPr>
              <a:t>e</a:t>
            </a:r>
            <a:r>
              <a:rPr sz="2800" spc="15" dirty="0">
                <a:latin typeface="Arial"/>
                <a:cs typeface="Arial"/>
              </a:rPr>
              <a:t> </a:t>
            </a:r>
            <a:r>
              <a:rPr sz="2800" spc="-15" dirty="0">
                <a:latin typeface="Arial"/>
                <a:cs typeface="Arial"/>
              </a:rPr>
              <a:t>to</a:t>
            </a:r>
            <a:r>
              <a:rPr sz="2800" spc="5" dirty="0">
                <a:latin typeface="Arial"/>
                <a:cs typeface="Arial"/>
              </a:rPr>
              <a:t> </a:t>
            </a:r>
            <a:r>
              <a:rPr sz="2800" spc="-10" dirty="0">
                <a:latin typeface="Arial"/>
                <a:cs typeface="Arial"/>
              </a:rPr>
              <a:t>i</a:t>
            </a:r>
            <a:r>
              <a:rPr sz="2800" spc="-15" dirty="0">
                <a:latin typeface="Arial"/>
                <a:cs typeface="Arial"/>
              </a:rPr>
              <a:t>nfo</a:t>
            </a:r>
            <a:r>
              <a:rPr sz="2800" dirty="0">
                <a:latin typeface="Arial"/>
                <a:cs typeface="Arial"/>
              </a:rPr>
              <a:t>r</a:t>
            </a:r>
            <a:r>
              <a:rPr sz="2800" spc="-20" dirty="0">
                <a:latin typeface="Arial"/>
                <a:cs typeface="Arial"/>
              </a:rPr>
              <a:t>mat</a:t>
            </a:r>
            <a:r>
              <a:rPr sz="2800" spc="-5" dirty="0">
                <a:latin typeface="Arial"/>
                <a:cs typeface="Arial"/>
              </a:rPr>
              <a:t>i</a:t>
            </a:r>
            <a:r>
              <a:rPr sz="2800" spc="-20" dirty="0">
                <a:latin typeface="Arial"/>
                <a:cs typeface="Arial"/>
              </a:rPr>
              <a:t>on</a:t>
            </a:r>
            <a:r>
              <a:rPr sz="2800" spc="15" dirty="0">
                <a:latin typeface="Arial"/>
                <a:cs typeface="Arial"/>
              </a:rPr>
              <a:t> </a:t>
            </a:r>
            <a:r>
              <a:rPr sz="2800" spc="-20" dirty="0">
                <a:latin typeface="Arial"/>
                <a:cs typeface="Arial"/>
              </a:rPr>
              <a:t>on</a:t>
            </a:r>
            <a:r>
              <a:rPr sz="2800" spc="5" dirty="0">
                <a:latin typeface="Arial"/>
                <a:cs typeface="Arial"/>
              </a:rPr>
              <a:t> </a:t>
            </a:r>
            <a:r>
              <a:rPr sz="2800" spc="-20" dirty="0">
                <a:latin typeface="Arial"/>
                <a:cs typeface="Arial"/>
              </a:rPr>
              <a:t>a</a:t>
            </a:r>
            <a:r>
              <a:rPr sz="2800" spc="-10" dirty="0">
                <a:latin typeface="Arial"/>
                <a:cs typeface="Arial"/>
              </a:rPr>
              <a:t> case-by</a:t>
            </a:r>
            <a:r>
              <a:rPr sz="2800" spc="-5" dirty="0">
                <a:latin typeface="Arial"/>
                <a:cs typeface="Arial"/>
              </a:rPr>
              <a:t>-</a:t>
            </a:r>
            <a:r>
              <a:rPr sz="2800" spc="-15" dirty="0">
                <a:latin typeface="Arial"/>
                <a:cs typeface="Arial"/>
              </a:rPr>
              <a:t>case</a:t>
            </a:r>
            <a:r>
              <a:rPr sz="2800" spc="-5" dirty="0">
                <a:latin typeface="Arial"/>
                <a:cs typeface="Arial"/>
              </a:rPr>
              <a:t> </a:t>
            </a:r>
            <a:r>
              <a:rPr sz="2800" spc="-20" dirty="0">
                <a:latin typeface="Arial"/>
                <a:cs typeface="Arial"/>
              </a:rPr>
              <a:t>b</a:t>
            </a:r>
            <a:r>
              <a:rPr sz="2800" spc="-15" dirty="0">
                <a:latin typeface="Arial"/>
                <a:cs typeface="Arial"/>
              </a:rPr>
              <a:t>as</a:t>
            </a:r>
            <a:r>
              <a:rPr sz="2800" spc="-5" dirty="0">
                <a:latin typeface="Arial"/>
                <a:cs typeface="Arial"/>
              </a:rPr>
              <a:t>i</a:t>
            </a:r>
            <a:r>
              <a:rPr sz="2800" spc="-15" dirty="0">
                <a:latin typeface="Arial"/>
                <a:cs typeface="Arial"/>
              </a:rPr>
              <a:t>s</a:t>
            </a:r>
            <a:endParaRPr sz="2800">
              <a:latin typeface="Arial"/>
              <a:cs typeface="Arial"/>
            </a:endParaRPr>
          </a:p>
          <a:p>
            <a:pPr marL="414655" indent="-401955">
              <a:lnSpc>
                <a:spcPct val="100000"/>
              </a:lnSpc>
              <a:spcBef>
                <a:spcPts val="840"/>
              </a:spcBef>
              <a:buClr>
                <a:srgbClr val="58AFB8"/>
              </a:buClr>
              <a:buSzPct val="58928"/>
              <a:buFont typeface="Wingdings"/>
              <a:buChar char=""/>
              <a:tabLst>
                <a:tab pos="415290" algn="l"/>
              </a:tabLst>
            </a:pPr>
            <a:r>
              <a:rPr sz="2800" spc="-20" dirty="0">
                <a:latin typeface="Arial"/>
                <a:cs typeface="Arial"/>
              </a:rPr>
              <a:t>Spec</a:t>
            </a:r>
            <a:r>
              <a:rPr sz="2800" spc="-5" dirty="0">
                <a:latin typeface="Arial"/>
                <a:cs typeface="Arial"/>
              </a:rPr>
              <a:t>i</a:t>
            </a:r>
            <a:r>
              <a:rPr sz="2800" spc="-15" dirty="0">
                <a:latin typeface="Arial"/>
                <a:cs typeface="Arial"/>
              </a:rPr>
              <a:t>al</a:t>
            </a:r>
            <a:r>
              <a:rPr sz="2800" spc="5" dirty="0">
                <a:latin typeface="Arial"/>
                <a:cs typeface="Arial"/>
              </a:rPr>
              <a:t> </a:t>
            </a:r>
            <a:r>
              <a:rPr sz="2800" spc="-15" dirty="0">
                <a:latin typeface="Arial"/>
                <a:cs typeface="Arial"/>
              </a:rPr>
              <a:t>ci</a:t>
            </a:r>
            <a:r>
              <a:rPr sz="2800" spc="-5" dirty="0">
                <a:latin typeface="Arial"/>
                <a:cs typeface="Arial"/>
              </a:rPr>
              <a:t>r</a:t>
            </a:r>
            <a:r>
              <a:rPr sz="2800" spc="-15" dirty="0">
                <a:latin typeface="Arial"/>
                <a:cs typeface="Arial"/>
              </a:rPr>
              <a:t>cu</a:t>
            </a:r>
            <a:r>
              <a:rPr sz="2800" spc="-20" dirty="0">
                <a:latin typeface="Arial"/>
                <a:cs typeface="Arial"/>
              </a:rPr>
              <a:t>msta</a:t>
            </a:r>
            <a:r>
              <a:rPr sz="2800" spc="-15" dirty="0">
                <a:latin typeface="Arial"/>
                <a:cs typeface="Arial"/>
              </a:rPr>
              <a:t>nces</a:t>
            </a:r>
            <a:r>
              <a:rPr sz="2800" spc="-5" dirty="0">
                <a:latin typeface="Arial"/>
                <a:cs typeface="Arial"/>
              </a:rPr>
              <a:t> </a:t>
            </a:r>
            <a:r>
              <a:rPr sz="2800" spc="-20" dirty="0">
                <a:latin typeface="Arial"/>
                <a:cs typeface="Arial"/>
              </a:rPr>
              <a:t>may</a:t>
            </a:r>
            <a:r>
              <a:rPr sz="2800" spc="40" dirty="0">
                <a:latin typeface="Arial"/>
                <a:cs typeface="Arial"/>
              </a:rPr>
              <a:t> </a:t>
            </a:r>
            <a:r>
              <a:rPr sz="2800" spc="-15" dirty="0">
                <a:latin typeface="Arial"/>
                <a:cs typeface="Arial"/>
              </a:rPr>
              <a:t>in</a:t>
            </a:r>
            <a:r>
              <a:rPr sz="2800" spc="-10" dirty="0">
                <a:latin typeface="Arial"/>
                <a:cs typeface="Arial"/>
              </a:rPr>
              <a:t>c</a:t>
            </a:r>
            <a:r>
              <a:rPr sz="2800" spc="-15" dirty="0">
                <a:latin typeface="Arial"/>
                <a:cs typeface="Arial"/>
              </a:rPr>
              <a:t>lud</a:t>
            </a:r>
            <a:r>
              <a:rPr sz="2800" spc="-20" dirty="0">
                <a:latin typeface="Arial"/>
                <a:cs typeface="Arial"/>
              </a:rPr>
              <a:t>e</a:t>
            </a:r>
            <a:r>
              <a:rPr sz="2800" spc="-5" dirty="0">
                <a:latin typeface="Arial"/>
                <a:cs typeface="Arial"/>
              </a:rPr>
              <a:t> </a:t>
            </a:r>
            <a:r>
              <a:rPr sz="2800" spc="-10" dirty="0">
                <a:latin typeface="Arial"/>
                <a:cs typeface="Arial"/>
              </a:rPr>
              <a:t>c</a:t>
            </a:r>
            <a:r>
              <a:rPr sz="2800" spc="-20" dirty="0">
                <a:latin typeface="Arial"/>
                <a:cs typeface="Arial"/>
              </a:rPr>
              <a:t>ha</a:t>
            </a:r>
            <a:r>
              <a:rPr sz="2800" spc="-15" dirty="0">
                <a:latin typeface="Arial"/>
                <a:cs typeface="Arial"/>
              </a:rPr>
              <a:t>nges</a:t>
            </a:r>
            <a:r>
              <a:rPr sz="2800" spc="10" dirty="0">
                <a:latin typeface="Arial"/>
                <a:cs typeface="Arial"/>
              </a:rPr>
              <a:t> </a:t>
            </a:r>
            <a:r>
              <a:rPr sz="2800" spc="-15" dirty="0">
                <a:latin typeface="Arial"/>
                <a:cs typeface="Arial"/>
              </a:rPr>
              <a:t>to</a:t>
            </a:r>
            <a:endParaRPr sz="2800">
              <a:latin typeface="Arial"/>
              <a:cs typeface="Arial"/>
            </a:endParaRPr>
          </a:p>
          <a:p>
            <a:pPr marL="1384300" lvl="1" indent="-457834">
              <a:lnSpc>
                <a:spcPct val="100000"/>
              </a:lnSpc>
              <a:spcBef>
                <a:spcPts val="160"/>
              </a:spcBef>
              <a:buClr>
                <a:srgbClr val="97C622"/>
              </a:buClr>
              <a:buSzPct val="68750"/>
              <a:buFont typeface="Wingdings 2"/>
              <a:buChar char=""/>
              <a:tabLst>
                <a:tab pos="1384935" algn="l"/>
              </a:tabLst>
            </a:pPr>
            <a:r>
              <a:rPr sz="2400" dirty="0">
                <a:latin typeface="Arial"/>
                <a:cs typeface="Arial"/>
              </a:rPr>
              <a:t>D</a:t>
            </a:r>
            <a:r>
              <a:rPr sz="2400" spc="-10" dirty="0">
                <a:latin typeface="Arial"/>
                <a:cs typeface="Arial"/>
              </a:rPr>
              <a:t>e</a:t>
            </a:r>
            <a:r>
              <a:rPr sz="2400" dirty="0">
                <a:latin typeface="Arial"/>
                <a:cs typeface="Arial"/>
              </a:rPr>
              <a:t>pe</a:t>
            </a:r>
            <a:r>
              <a:rPr sz="2400" spc="-10" dirty="0">
                <a:latin typeface="Arial"/>
                <a:cs typeface="Arial"/>
              </a:rPr>
              <a:t>n</a:t>
            </a:r>
            <a:r>
              <a:rPr sz="2400" dirty="0">
                <a:latin typeface="Arial"/>
                <a:cs typeface="Arial"/>
              </a:rPr>
              <a:t>de</a:t>
            </a:r>
            <a:r>
              <a:rPr sz="2400" spc="-10" dirty="0">
                <a:latin typeface="Arial"/>
                <a:cs typeface="Arial"/>
              </a:rPr>
              <a:t>n</a:t>
            </a:r>
            <a:r>
              <a:rPr sz="2400" dirty="0">
                <a:latin typeface="Arial"/>
                <a:cs typeface="Arial"/>
              </a:rPr>
              <a:t>cy</a:t>
            </a:r>
            <a:r>
              <a:rPr sz="2400" spc="40" dirty="0">
                <a:latin typeface="Arial"/>
                <a:cs typeface="Arial"/>
              </a:rPr>
              <a:t> </a:t>
            </a:r>
            <a:r>
              <a:rPr sz="2400" dirty="0">
                <a:latin typeface="Arial"/>
                <a:cs typeface="Arial"/>
              </a:rPr>
              <a:t>status</a:t>
            </a:r>
            <a:endParaRPr sz="2400">
              <a:latin typeface="Arial"/>
              <a:cs typeface="Arial"/>
            </a:endParaRPr>
          </a:p>
          <a:p>
            <a:pPr marL="1384300" lvl="1" indent="-457834">
              <a:lnSpc>
                <a:spcPct val="100000"/>
              </a:lnSpc>
              <a:spcBef>
                <a:spcPts val="145"/>
              </a:spcBef>
              <a:buClr>
                <a:srgbClr val="97C622"/>
              </a:buClr>
              <a:buSzPct val="68750"/>
              <a:buFont typeface="Wingdings 2"/>
              <a:buChar char=""/>
              <a:tabLst>
                <a:tab pos="1384935" algn="l"/>
              </a:tabLst>
            </a:pPr>
            <a:r>
              <a:rPr sz="2400" dirty="0">
                <a:latin typeface="Arial"/>
                <a:cs typeface="Arial"/>
              </a:rPr>
              <a:t>Marital </a:t>
            </a:r>
            <a:r>
              <a:rPr sz="2400" spc="-10" dirty="0">
                <a:latin typeface="Arial"/>
                <a:cs typeface="Arial"/>
              </a:rPr>
              <a:t>S</a:t>
            </a:r>
            <a:r>
              <a:rPr sz="2400" dirty="0">
                <a:latin typeface="Arial"/>
                <a:cs typeface="Arial"/>
              </a:rPr>
              <a:t>tatus</a:t>
            </a:r>
            <a:r>
              <a:rPr sz="2400" spc="-10" dirty="0">
                <a:latin typeface="Arial"/>
                <a:cs typeface="Arial"/>
              </a:rPr>
              <a:t> </a:t>
            </a:r>
            <a:r>
              <a:rPr sz="2400" dirty="0">
                <a:latin typeface="Arial"/>
                <a:cs typeface="Arial"/>
              </a:rPr>
              <a:t>(Parent/student s</a:t>
            </a:r>
            <a:r>
              <a:rPr sz="2400" spc="-10" dirty="0">
                <a:latin typeface="Arial"/>
                <a:cs typeface="Arial"/>
              </a:rPr>
              <a:t>e</a:t>
            </a:r>
            <a:r>
              <a:rPr sz="2400" dirty="0">
                <a:latin typeface="Arial"/>
                <a:cs typeface="Arial"/>
              </a:rPr>
              <a:t>parates/divorces)</a:t>
            </a:r>
            <a:endParaRPr sz="2400">
              <a:latin typeface="Arial"/>
              <a:cs typeface="Arial"/>
            </a:endParaRPr>
          </a:p>
          <a:p>
            <a:pPr marL="1384300" lvl="1" indent="-457834">
              <a:lnSpc>
                <a:spcPct val="100000"/>
              </a:lnSpc>
              <a:spcBef>
                <a:spcPts val="140"/>
              </a:spcBef>
              <a:buClr>
                <a:srgbClr val="97C622"/>
              </a:buClr>
              <a:buSzPct val="68750"/>
              <a:buFont typeface="Wingdings 2"/>
              <a:buChar char=""/>
              <a:tabLst>
                <a:tab pos="1384935" algn="l"/>
              </a:tabLst>
            </a:pPr>
            <a:r>
              <a:rPr sz="2400" dirty="0">
                <a:latin typeface="Arial"/>
                <a:cs typeface="Arial"/>
              </a:rPr>
              <a:t>Income a</a:t>
            </a:r>
            <a:r>
              <a:rPr sz="2400" spc="-10" dirty="0">
                <a:latin typeface="Arial"/>
                <a:cs typeface="Arial"/>
              </a:rPr>
              <a:t>n</a:t>
            </a:r>
            <a:r>
              <a:rPr sz="2400" dirty="0">
                <a:latin typeface="Arial"/>
                <a:cs typeface="Arial"/>
              </a:rPr>
              <a:t>d</a:t>
            </a:r>
            <a:r>
              <a:rPr sz="2400" spc="10" dirty="0">
                <a:latin typeface="Arial"/>
                <a:cs typeface="Arial"/>
              </a:rPr>
              <a:t> </a:t>
            </a:r>
            <a:r>
              <a:rPr sz="2400" dirty="0">
                <a:latin typeface="Arial"/>
                <a:cs typeface="Arial"/>
              </a:rPr>
              <a:t>assets</a:t>
            </a:r>
            <a:endParaRPr sz="2400">
              <a:latin typeface="Arial"/>
              <a:cs typeface="Arial"/>
            </a:endParaRPr>
          </a:p>
          <a:p>
            <a:pPr marL="1384300" lvl="1" indent="-457834">
              <a:lnSpc>
                <a:spcPct val="100000"/>
              </a:lnSpc>
              <a:spcBef>
                <a:spcPts val="145"/>
              </a:spcBef>
              <a:buClr>
                <a:srgbClr val="97C622"/>
              </a:buClr>
              <a:buSzPct val="68750"/>
              <a:buFont typeface="Wingdings 2"/>
              <a:buChar char=""/>
              <a:tabLst>
                <a:tab pos="1384935" algn="l"/>
              </a:tabLst>
            </a:pPr>
            <a:r>
              <a:rPr sz="2400" dirty="0">
                <a:latin typeface="Arial"/>
                <a:cs typeface="Arial"/>
              </a:rPr>
              <a:t>C</a:t>
            </a:r>
            <a:r>
              <a:rPr sz="2400" spc="-10" dirty="0">
                <a:latin typeface="Arial"/>
                <a:cs typeface="Arial"/>
              </a:rPr>
              <a:t>h</a:t>
            </a:r>
            <a:r>
              <a:rPr sz="2400" dirty="0">
                <a:latin typeface="Arial"/>
                <a:cs typeface="Arial"/>
              </a:rPr>
              <a:t>i</a:t>
            </a:r>
            <a:r>
              <a:rPr sz="2400" spc="-10" dirty="0">
                <a:latin typeface="Arial"/>
                <a:cs typeface="Arial"/>
              </a:rPr>
              <a:t>l</a:t>
            </a:r>
            <a:r>
              <a:rPr sz="2400" dirty="0">
                <a:latin typeface="Arial"/>
                <a:cs typeface="Arial"/>
              </a:rPr>
              <a:t>d</a:t>
            </a:r>
            <a:r>
              <a:rPr sz="2400" spc="20" dirty="0">
                <a:latin typeface="Arial"/>
                <a:cs typeface="Arial"/>
              </a:rPr>
              <a:t> </a:t>
            </a:r>
            <a:r>
              <a:rPr sz="2400" dirty="0">
                <a:latin typeface="Arial"/>
                <a:cs typeface="Arial"/>
              </a:rPr>
              <a:t>supp</a:t>
            </a:r>
            <a:r>
              <a:rPr sz="2400" spc="-10" dirty="0">
                <a:latin typeface="Arial"/>
                <a:cs typeface="Arial"/>
              </a:rPr>
              <a:t>o</a:t>
            </a:r>
            <a:r>
              <a:rPr sz="2400" dirty="0">
                <a:latin typeface="Arial"/>
                <a:cs typeface="Arial"/>
              </a:rPr>
              <a:t>rt</a:t>
            </a:r>
            <a:endParaRPr sz="2400">
              <a:latin typeface="Arial"/>
              <a:cs typeface="Arial"/>
            </a:endParaRPr>
          </a:p>
          <a:p>
            <a:pPr marL="1384300" lvl="1" indent="-457834">
              <a:lnSpc>
                <a:spcPct val="100000"/>
              </a:lnSpc>
              <a:spcBef>
                <a:spcPts val="140"/>
              </a:spcBef>
              <a:buClr>
                <a:srgbClr val="97C622"/>
              </a:buClr>
              <a:buSzPct val="68750"/>
              <a:buFont typeface="Wingdings 2"/>
              <a:buChar char=""/>
              <a:tabLst>
                <a:tab pos="1384935" algn="l"/>
              </a:tabLst>
            </a:pPr>
            <a:r>
              <a:rPr sz="2400" dirty="0">
                <a:latin typeface="Arial"/>
                <a:cs typeface="Arial"/>
              </a:rPr>
              <a:t>N</a:t>
            </a:r>
            <a:r>
              <a:rPr sz="2400" spc="-10" dirty="0">
                <a:latin typeface="Arial"/>
                <a:cs typeface="Arial"/>
              </a:rPr>
              <a:t>u</a:t>
            </a:r>
            <a:r>
              <a:rPr sz="2400" dirty="0">
                <a:latin typeface="Arial"/>
                <a:cs typeface="Arial"/>
              </a:rPr>
              <a:t>mber</a:t>
            </a:r>
            <a:r>
              <a:rPr sz="2400" spc="15" dirty="0">
                <a:latin typeface="Arial"/>
                <a:cs typeface="Arial"/>
              </a:rPr>
              <a:t> </a:t>
            </a:r>
            <a:r>
              <a:rPr sz="2400" dirty="0">
                <a:latin typeface="Arial"/>
                <a:cs typeface="Arial"/>
              </a:rPr>
              <a:t>in</a:t>
            </a:r>
            <a:r>
              <a:rPr sz="2400" spc="-10" dirty="0">
                <a:latin typeface="Arial"/>
                <a:cs typeface="Arial"/>
              </a:rPr>
              <a:t> </a:t>
            </a:r>
            <a:r>
              <a:rPr sz="2400" dirty="0">
                <a:latin typeface="Arial"/>
                <a:cs typeface="Arial"/>
              </a:rPr>
              <a:t>househ</a:t>
            </a:r>
            <a:r>
              <a:rPr sz="2400" spc="-10" dirty="0">
                <a:latin typeface="Arial"/>
                <a:cs typeface="Arial"/>
              </a:rPr>
              <a:t>o</a:t>
            </a:r>
            <a:r>
              <a:rPr sz="2400" dirty="0">
                <a:latin typeface="Arial"/>
                <a:cs typeface="Arial"/>
              </a:rPr>
              <a:t>ld</a:t>
            </a:r>
            <a:r>
              <a:rPr sz="2400" spc="30" dirty="0">
                <a:latin typeface="Arial"/>
                <a:cs typeface="Arial"/>
              </a:rPr>
              <a:t> </a:t>
            </a:r>
            <a:r>
              <a:rPr sz="2400" dirty="0">
                <a:latin typeface="Arial"/>
                <a:cs typeface="Arial"/>
              </a:rPr>
              <a:t>or coll</a:t>
            </a:r>
            <a:r>
              <a:rPr sz="2400" spc="-10" dirty="0">
                <a:latin typeface="Arial"/>
                <a:cs typeface="Arial"/>
              </a:rPr>
              <a:t>e</a:t>
            </a:r>
            <a:r>
              <a:rPr sz="2400" dirty="0">
                <a:latin typeface="Arial"/>
                <a:cs typeface="Arial"/>
              </a:rPr>
              <a:t>ge</a:t>
            </a:r>
            <a:endParaRPr sz="2400">
              <a:latin typeface="Arial"/>
              <a:cs typeface="Arial"/>
            </a:endParaRPr>
          </a:p>
          <a:p>
            <a:pPr marL="1384300" lvl="1" indent="-457834">
              <a:lnSpc>
                <a:spcPct val="100000"/>
              </a:lnSpc>
              <a:spcBef>
                <a:spcPts val="145"/>
              </a:spcBef>
              <a:buClr>
                <a:srgbClr val="97C622"/>
              </a:buClr>
              <a:buSzPct val="68750"/>
              <a:buFont typeface="Wingdings 2"/>
              <a:buChar char=""/>
              <a:tabLst>
                <a:tab pos="1384935" algn="l"/>
              </a:tabLst>
            </a:pPr>
            <a:r>
              <a:rPr sz="2400" dirty="0">
                <a:latin typeface="Arial"/>
                <a:cs typeface="Arial"/>
              </a:rPr>
              <a:t>Private el</a:t>
            </a:r>
            <a:r>
              <a:rPr sz="2400" spc="-10" dirty="0">
                <a:latin typeface="Arial"/>
                <a:cs typeface="Arial"/>
              </a:rPr>
              <a:t>e</a:t>
            </a:r>
            <a:r>
              <a:rPr sz="2400" dirty="0">
                <a:latin typeface="Arial"/>
                <a:cs typeface="Arial"/>
              </a:rPr>
              <a:t>mentary/secondary</a:t>
            </a:r>
            <a:r>
              <a:rPr sz="2400" spc="20" dirty="0">
                <a:latin typeface="Arial"/>
                <a:cs typeface="Arial"/>
              </a:rPr>
              <a:t> </a:t>
            </a:r>
            <a:r>
              <a:rPr sz="2400" dirty="0">
                <a:latin typeface="Arial"/>
                <a:cs typeface="Arial"/>
              </a:rPr>
              <a:t>tuition</a:t>
            </a:r>
            <a:endParaRPr sz="2400">
              <a:latin typeface="Arial"/>
              <a:cs typeface="Arial"/>
            </a:endParaRPr>
          </a:p>
          <a:p>
            <a:pPr marL="1384300" lvl="1" indent="-457834">
              <a:lnSpc>
                <a:spcPts val="2595"/>
              </a:lnSpc>
              <a:spcBef>
                <a:spcPts val="140"/>
              </a:spcBef>
              <a:buClr>
                <a:srgbClr val="97C622"/>
              </a:buClr>
              <a:buSzPct val="68750"/>
              <a:buFont typeface="Wingdings 2"/>
              <a:buChar char=""/>
              <a:tabLst>
                <a:tab pos="1384935" algn="l"/>
              </a:tabLst>
            </a:pPr>
            <a:r>
              <a:rPr sz="2400" dirty="0">
                <a:latin typeface="Arial"/>
                <a:cs typeface="Arial"/>
              </a:rPr>
              <a:t>Med</a:t>
            </a:r>
            <a:r>
              <a:rPr sz="2400" spc="-10" dirty="0">
                <a:latin typeface="Arial"/>
                <a:cs typeface="Arial"/>
              </a:rPr>
              <a:t>i</a:t>
            </a:r>
            <a:r>
              <a:rPr sz="2400" dirty="0">
                <a:latin typeface="Arial"/>
                <a:cs typeface="Arial"/>
              </a:rPr>
              <a:t>cal</a:t>
            </a:r>
            <a:r>
              <a:rPr sz="2400" spc="15" dirty="0">
                <a:latin typeface="Arial"/>
                <a:cs typeface="Arial"/>
              </a:rPr>
              <a:t> </a:t>
            </a:r>
            <a:r>
              <a:rPr sz="2400" dirty="0">
                <a:latin typeface="Arial"/>
                <a:cs typeface="Arial"/>
              </a:rPr>
              <a:t>or</a:t>
            </a:r>
            <a:r>
              <a:rPr sz="2400" spc="-10"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ntal</a:t>
            </a:r>
            <a:r>
              <a:rPr sz="2400" spc="5" dirty="0">
                <a:latin typeface="Arial"/>
                <a:cs typeface="Arial"/>
              </a:rPr>
              <a:t> </a:t>
            </a:r>
            <a:r>
              <a:rPr sz="2400" dirty="0">
                <a:latin typeface="Arial"/>
                <a:cs typeface="Arial"/>
              </a:rPr>
              <a:t>e</a:t>
            </a:r>
            <a:r>
              <a:rPr sz="2400" spc="-20" dirty="0">
                <a:latin typeface="Arial"/>
                <a:cs typeface="Arial"/>
              </a:rPr>
              <a:t>x</a:t>
            </a:r>
            <a:r>
              <a:rPr sz="2400" dirty="0">
                <a:latin typeface="Arial"/>
                <a:cs typeface="Arial"/>
              </a:rPr>
              <a:t>p</a:t>
            </a:r>
            <a:r>
              <a:rPr sz="2400" spc="-10" dirty="0">
                <a:latin typeface="Arial"/>
                <a:cs typeface="Arial"/>
              </a:rPr>
              <a:t>e</a:t>
            </a:r>
            <a:r>
              <a:rPr sz="2400" dirty="0">
                <a:latin typeface="Arial"/>
                <a:cs typeface="Arial"/>
              </a:rPr>
              <a:t>ns</a:t>
            </a:r>
            <a:r>
              <a:rPr sz="2400" spc="-10" dirty="0">
                <a:latin typeface="Arial"/>
                <a:cs typeface="Arial"/>
              </a:rPr>
              <a:t>e</a:t>
            </a:r>
            <a:r>
              <a:rPr sz="2400" dirty="0">
                <a:latin typeface="Arial"/>
                <a:cs typeface="Arial"/>
              </a:rPr>
              <a:t>s</a:t>
            </a:r>
            <a:r>
              <a:rPr sz="2400" spc="35" dirty="0">
                <a:latin typeface="Arial"/>
                <a:cs typeface="Arial"/>
              </a:rPr>
              <a:t> </a:t>
            </a:r>
            <a:r>
              <a:rPr sz="2400" dirty="0">
                <a:latin typeface="Arial"/>
                <a:cs typeface="Arial"/>
              </a:rPr>
              <a:t>(not </a:t>
            </a:r>
            <a:r>
              <a:rPr sz="2400" spc="-10" dirty="0">
                <a:latin typeface="Arial"/>
                <a:cs typeface="Arial"/>
              </a:rPr>
              <a:t>c</a:t>
            </a:r>
            <a:r>
              <a:rPr sz="2400" dirty="0">
                <a:latin typeface="Arial"/>
                <a:cs typeface="Arial"/>
              </a:rPr>
              <a:t>ov</a:t>
            </a:r>
            <a:r>
              <a:rPr sz="2400" spc="-10" dirty="0">
                <a:latin typeface="Arial"/>
                <a:cs typeface="Arial"/>
              </a:rPr>
              <a:t>e</a:t>
            </a:r>
            <a:r>
              <a:rPr sz="2400" dirty="0">
                <a:latin typeface="Arial"/>
                <a:cs typeface="Arial"/>
              </a:rPr>
              <a:t>red by</a:t>
            </a:r>
            <a:endParaRPr sz="2400">
              <a:latin typeface="Arial"/>
              <a:cs typeface="Arial"/>
            </a:endParaRPr>
          </a:p>
          <a:p>
            <a:pPr marL="1384300">
              <a:lnSpc>
                <a:spcPts val="2595"/>
              </a:lnSpc>
            </a:pPr>
            <a:r>
              <a:rPr sz="2400" dirty="0">
                <a:latin typeface="Arial"/>
                <a:cs typeface="Arial"/>
              </a:rPr>
              <a:t>i</a:t>
            </a:r>
            <a:r>
              <a:rPr sz="2400" spc="-10" dirty="0">
                <a:latin typeface="Arial"/>
                <a:cs typeface="Arial"/>
              </a:rPr>
              <a:t>n</a:t>
            </a:r>
            <a:r>
              <a:rPr sz="2400" dirty="0">
                <a:latin typeface="Arial"/>
                <a:cs typeface="Arial"/>
              </a:rPr>
              <a:t>suranc</a:t>
            </a:r>
            <a:r>
              <a:rPr sz="2400" spc="-5" dirty="0">
                <a:latin typeface="Arial"/>
                <a:cs typeface="Arial"/>
              </a:rPr>
              <a:t>e</a:t>
            </a:r>
            <a:r>
              <a:rPr sz="2400" dirty="0">
                <a:latin typeface="Arial"/>
                <a:cs typeface="Arial"/>
              </a:rPr>
              <a:t>)</a:t>
            </a:r>
            <a:endParaRPr sz="2400">
              <a:latin typeface="Arial"/>
              <a:cs typeface="Arial"/>
            </a:endParaRPr>
          </a:p>
          <a:p>
            <a:pPr marL="1064260" indent="-457200">
              <a:lnSpc>
                <a:spcPct val="100000"/>
              </a:lnSpc>
              <a:spcBef>
                <a:spcPts val="140"/>
              </a:spcBef>
              <a:buClr>
                <a:srgbClr val="58AFB8"/>
              </a:buClr>
              <a:buSzPct val="59259"/>
              <a:buFont typeface="Wingdings"/>
              <a:buChar char=""/>
              <a:tabLst>
                <a:tab pos="1064895" algn="l"/>
              </a:tabLst>
            </a:pPr>
            <a:r>
              <a:rPr sz="2700" dirty="0">
                <a:latin typeface="Arial"/>
                <a:cs typeface="Arial"/>
              </a:rPr>
              <a:t>Af</a:t>
            </a:r>
            <a:r>
              <a:rPr sz="2700" spc="5" dirty="0">
                <a:latin typeface="Arial"/>
                <a:cs typeface="Arial"/>
              </a:rPr>
              <a:t>t</a:t>
            </a:r>
            <a:r>
              <a:rPr sz="2700" dirty="0">
                <a:latin typeface="Arial"/>
                <a:cs typeface="Arial"/>
              </a:rPr>
              <a:t>er</a:t>
            </a:r>
            <a:r>
              <a:rPr sz="2700" spc="-20" dirty="0">
                <a:latin typeface="Arial"/>
                <a:cs typeface="Arial"/>
              </a:rPr>
              <a:t> </a:t>
            </a:r>
            <a:r>
              <a:rPr sz="2700" dirty="0">
                <a:latin typeface="Arial"/>
                <a:cs typeface="Arial"/>
              </a:rPr>
              <a:t>initial</a:t>
            </a:r>
            <a:r>
              <a:rPr sz="2700" spc="5" dirty="0">
                <a:latin typeface="Arial"/>
                <a:cs typeface="Arial"/>
              </a:rPr>
              <a:t> </a:t>
            </a:r>
            <a:r>
              <a:rPr sz="2700" dirty="0">
                <a:latin typeface="Arial"/>
                <a:cs typeface="Arial"/>
              </a:rPr>
              <a:t>filing up</a:t>
            </a:r>
            <a:r>
              <a:rPr sz="2700" spc="-15" dirty="0">
                <a:latin typeface="Arial"/>
                <a:cs typeface="Arial"/>
              </a:rPr>
              <a:t> </a:t>
            </a:r>
            <a:r>
              <a:rPr sz="2700" dirty="0">
                <a:latin typeface="Arial"/>
                <a:cs typeface="Arial"/>
              </a:rPr>
              <a:t>through current</a:t>
            </a:r>
            <a:r>
              <a:rPr sz="2700" spc="-160" dirty="0">
                <a:latin typeface="Arial"/>
                <a:cs typeface="Arial"/>
              </a:rPr>
              <a:t> </a:t>
            </a:r>
            <a:r>
              <a:rPr sz="2700" spc="-210" dirty="0">
                <a:latin typeface="Arial"/>
                <a:cs typeface="Arial"/>
              </a:rPr>
              <a:t>A</a:t>
            </a:r>
            <a:r>
              <a:rPr sz="2700" dirty="0">
                <a:latin typeface="Arial"/>
                <a:cs typeface="Arial"/>
              </a:rPr>
              <a:t>Y</a:t>
            </a:r>
            <a:endParaRPr sz="2700">
              <a:latin typeface="Arial"/>
              <a:cs typeface="Arial"/>
            </a:endParaRPr>
          </a:p>
        </p:txBody>
      </p:sp>
      <p:sp>
        <p:nvSpPr>
          <p:cNvPr id="4" name="object 4"/>
          <p:cNvSpPr/>
          <p:nvPr/>
        </p:nvSpPr>
        <p:spPr>
          <a:xfrm>
            <a:off x="35051" y="0"/>
            <a:ext cx="548640" cy="6705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7166" y="211682"/>
            <a:ext cx="4723765" cy="1119505"/>
          </a:xfrm>
          <a:prstGeom prst="rect">
            <a:avLst/>
          </a:prstGeom>
        </p:spPr>
        <p:txBody>
          <a:bodyPr vert="horz" wrap="square" lIns="0" tIns="0" rIns="0" bIns="0" rtlCol="0">
            <a:spAutoFit/>
          </a:bodyPr>
          <a:lstStyle/>
          <a:p>
            <a:pPr algn="ctr">
              <a:lnSpc>
                <a:spcPct val="100000"/>
              </a:lnSpc>
            </a:pPr>
            <a:r>
              <a:rPr sz="3800" dirty="0">
                <a:latin typeface="Tw Cen MT"/>
                <a:cs typeface="Tw Cen MT"/>
              </a:rPr>
              <a:t>Ti</a:t>
            </a:r>
            <a:r>
              <a:rPr sz="3800" spc="-15" dirty="0">
                <a:latin typeface="Tw Cen MT"/>
                <a:cs typeface="Tw Cen MT"/>
              </a:rPr>
              <a:t>m</a:t>
            </a:r>
            <a:r>
              <a:rPr sz="3800" dirty="0">
                <a:latin typeface="Tw Cen MT"/>
                <a:cs typeface="Tw Cen MT"/>
              </a:rPr>
              <a:t>eline</a:t>
            </a:r>
            <a:r>
              <a:rPr sz="3800" spc="5" dirty="0">
                <a:latin typeface="Tw Cen MT"/>
                <a:cs typeface="Tw Cen MT"/>
              </a:rPr>
              <a:t> </a:t>
            </a:r>
            <a:r>
              <a:rPr sz="3800" dirty="0">
                <a:latin typeface="Tw Cen MT"/>
                <a:cs typeface="Tw Cen MT"/>
              </a:rPr>
              <a:t>of</a:t>
            </a:r>
            <a:r>
              <a:rPr sz="3800" spc="114" dirty="0">
                <a:latin typeface="Tw Cen MT"/>
                <a:cs typeface="Tw Cen MT"/>
              </a:rPr>
              <a:t> </a:t>
            </a:r>
            <a:r>
              <a:rPr sz="3800" dirty="0">
                <a:latin typeface="Tw Cen MT"/>
                <a:cs typeface="Tw Cen MT"/>
              </a:rPr>
              <a:t>Fin</a:t>
            </a:r>
            <a:r>
              <a:rPr sz="3800" spc="-15" dirty="0">
                <a:latin typeface="Tw Cen MT"/>
                <a:cs typeface="Tw Cen MT"/>
              </a:rPr>
              <a:t>a</a:t>
            </a:r>
            <a:r>
              <a:rPr sz="3800" dirty="0">
                <a:latin typeface="Tw Cen MT"/>
                <a:cs typeface="Tw Cen MT"/>
              </a:rPr>
              <a:t>ncial</a:t>
            </a:r>
            <a:r>
              <a:rPr sz="3800" spc="-10" dirty="0">
                <a:latin typeface="Tw Cen MT"/>
                <a:cs typeface="Tw Cen MT"/>
              </a:rPr>
              <a:t> </a:t>
            </a:r>
            <a:r>
              <a:rPr sz="3800" dirty="0">
                <a:latin typeface="Tw Cen MT"/>
                <a:cs typeface="Tw Cen MT"/>
              </a:rPr>
              <a:t>Aid</a:t>
            </a:r>
            <a:endParaRPr sz="3800">
              <a:latin typeface="Tw Cen MT"/>
              <a:cs typeface="Tw Cen MT"/>
            </a:endParaRPr>
          </a:p>
          <a:p>
            <a:pPr marR="116205" algn="ctr">
              <a:lnSpc>
                <a:spcPct val="100000"/>
              </a:lnSpc>
              <a:spcBef>
                <a:spcPts val="5"/>
              </a:spcBef>
            </a:pPr>
            <a:r>
              <a:rPr sz="4000" spc="-20" dirty="0">
                <a:solidFill>
                  <a:srgbClr val="3D1EC4"/>
                </a:solidFill>
                <a:latin typeface="Tw Cen MT"/>
                <a:cs typeface="Tw Cen MT"/>
              </a:rPr>
              <a:t>Application</a:t>
            </a:r>
            <a:r>
              <a:rPr sz="4000" spc="25" dirty="0">
                <a:solidFill>
                  <a:srgbClr val="3D1EC4"/>
                </a:solidFill>
                <a:latin typeface="Tw Cen MT"/>
                <a:cs typeface="Tw Cen MT"/>
              </a:rPr>
              <a:t> </a:t>
            </a:r>
            <a:r>
              <a:rPr sz="4000" spc="-60" dirty="0">
                <a:solidFill>
                  <a:srgbClr val="3D1EC4"/>
                </a:solidFill>
                <a:latin typeface="Tw Cen MT"/>
                <a:cs typeface="Tw Cen MT"/>
              </a:rPr>
              <a:t>F</a:t>
            </a:r>
            <a:r>
              <a:rPr sz="4000" spc="-20" dirty="0">
                <a:solidFill>
                  <a:srgbClr val="3D1EC4"/>
                </a:solidFill>
                <a:latin typeface="Tw Cen MT"/>
                <a:cs typeface="Tw Cen MT"/>
              </a:rPr>
              <a:t>o</a:t>
            </a:r>
            <a:r>
              <a:rPr sz="4000" spc="70" dirty="0">
                <a:solidFill>
                  <a:srgbClr val="3D1EC4"/>
                </a:solidFill>
                <a:latin typeface="Tw Cen MT"/>
                <a:cs typeface="Tw Cen MT"/>
              </a:rPr>
              <a:t>r</a:t>
            </a:r>
            <a:r>
              <a:rPr sz="4000" spc="-20" dirty="0">
                <a:solidFill>
                  <a:srgbClr val="3D1EC4"/>
                </a:solidFill>
                <a:latin typeface="Tw Cen MT"/>
                <a:cs typeface="Tw Cen MT"/>
              </a:rPr>
              <a:t>ms</a:t>
            </a:r>
            <a:endParaRPr sz="4000">
              <a:latin typeface="Tw Cen MT"/>
              <a:cs typeface="Tw Cen MT"/>
            </a:endParaRPr>
          </a:p>
        </p:txBody>
      </p:sp>
      <p:sp>
        <p:nvSpPr>
          <p:cNvPr id="3" name="object 3"/>
          <p:cNvSpPr txBox="1"/>
          <p:nvPr/>
        </p:nvSpPr>
        <p:spPr>
          <a:xfrm>
            <a:off x="614171" y="1752600"/>
            <a:ext cx="8057593" cy="4290918"/>
          </a:xfrm>
          <a:prstGeom prst="rect">
            <a:avLst/>
          </a:prstGeom>
        </p:spPr>
        <p:txBody>
          <a:bodyPr vert="horz" wrap="square" lIns="0" tIns="0" rIns="0" bIns="0" rtlCol="0">
            <a:spAutoFit/>
          </a:bodyPr>
          <a:lstStyle/>
          <a:p>
            <a:pPr marL="469265" indent="-456565">
              <a:lnSpc>
                <a:spcPct val="100000"/>
              </a:lnSpc>
              <a:buClr>
                <a:srgbClr val="97C622"/>
              </a:buClr>
              <a:buSzPct val="94642"/>
              <a:buFont typeface="Wingdings 2"/>
              <a:buChar char=""/>
              <a:tabLst>
                <a:tab pos="469900" algn="l"/>
              </a:tabLst>
            </a:pPr>
            <a:r>
              <a:rPr sz="2800" b="1" spc="-100" dirty="0">
                <a:latin typeface="Tw Cen MT"/>
                <a:cs typeface="Tw Cen MT"/>
              </a:rPr>
              <a:t>F</a:t>
            </a:r>
            <a:r>
              <a:rPr sz="2800" b="1" spc="-15" dirty="0">
                <a:latin typeface="Tw Cen MT"/>
                <a:cs typeface="Tw Cen MT"/>
              </a:rPr>
              <a:t>AF</a:t>
            </a:r>
            <a:r>
              <a:rPr sz="2800" b="1" spc="-10" dirty="0">
                <a:latin typeface="Tw Cen MT"/>
                <a:cs typeface="Tw Cen MT"/>
              </a:rPr>
              <a:t>S</a:t>
            </a:r>
            <a:r>
              <a:rPr sz="2800" b="1" spc="-20" dirty="0">
                <a:latin typeface="Tw Cen MT"/>
                <a:cs typeface="Tw Cen MT"/>
              </a:rPr>
              <a:t>A</a:t>
            </a:r>
            <a:r>
              <a:rPr sz="2800" spc="-5" dirty="0">
                <a:latin typeface="Tw Cen MT"/>
                <a:cs typeface="Tw Cen MT"/>
              </a:rPr>
              <a:t> </a:t>
            </a:r>
            <a:r>
              <a:rPr sz="2800" spc="-15" dirty="0">
                <a:latin typeface="Tw Cen MT"/>
                <a:cs typeface="Tw Cen MT"/>
              </a:rPr>
              <a:t>or</a:t>
            </a:r>
            <a:r>
              <a:rPr sz="2800" spc="5" dirty="0">
                <a:latin typeface="Tw Cen MT"/>
                <a:cs typeface="Tw Cen MT"/>
              </a:rPr>
              <a:t> </a:t>
            </a:r>
            <a:r>
              <a:rPr sz="2800" b="1" spc="-15" dirty="0">
                <a:latin typeface="Tw Cen MT"/>
                <a:cs typeface="Tw Cen MT"/>
              </a:rPr>
              <a:t>Cal</a:t>
            </a:r>
            <a:r>
              <a:rPr sz="2800" b="1" spc="5" dirty="0">
                <a:latin typeface="Tw Cen MT"/>
                <a:cs typeface="Tw Cen MT"/>
              </a:rPr>
              <a:t> </a:t>
            </a:r>
            <a:r>
              <a:rPr sz="2800" b="1" spc="-15" dirty="0">
                <a:latin typeface="Tw Cen MT"/>
                <a:cs typeface="Tw Cen MT"/>
              </a:rPr>
              <a:t>Dr</a:t>
            </a:r>
            <a:r>
              <a:rPr sz="2800" b="1" spc="-5" dirty="0">
                <a:latin typeface="Tw Cen MT"/>
                <a:cs typeface="Tw Cen MT"/>
              </a:rPr>
              <a:t>e</a:t>
            </a:r>
            <a:r>
              <a:rPr sz="2800" b="1" spc="-20" dirty="0">
                <a:latin typeface="Tw Cen MT"/>
                <a:cs typeface="Tw Cen MT"/>
              </a:rPr>
              <a:t>am</a:t>
            </a:r>
            <a:r>
              <a:rPr sz="2800" b="1" spc="-5" dirty="0">
                <a:latin typeface="Tw Cen MT"/>
                <a:cs typeface="Tw Cen MT"/>
              </a:rPr>
              <a:t> </a:t>
            </a:r>
            <a:r>
              <a:rPr sz="2800" b="1" spc="-15" dirty="0">
                <a:latin typeface="Tw Cen MT"/>
                <a:cs typeface="Tw Cen MT"/>
              </a:rPr>
              <a:t>Act</a:t>
            </a:r>
            <a:r>
              <a:rPr sz="2800" b="1" spc="-5" dirty="0">
                <a:latin typeface="Tw Cen MT"/>
                <a:cs typeface="Tw Cen MT"/>
              </a:rPr>
              <a:t> </a:t>
            </a:r>
            <a:r>
              <a:rPr sz="2800" spc="-20" dirty="0">
                <a:latin typeface="Tw Cen MT"/>
                <a:cs typeface="Tw Cen MT"/>
              </a:rPr>
              <a:t>Ap</a:t>
            </a:r>
            <a:r>
              <a:rPr sz="2800" spc="-15" dirty="0">
                <a:latin typeface="Tw Cen MT"/>
                <a:cs typeface="Tw Cen MT"/>
              </a:rPr>
              <a:t>plicati</a:t>
            </a:r>
            <a:r>
              <a:rPr sz="2800" spc="-5" dirty="0">
                <a:latin typeface="Tw Cen MT"/>
                <a:cs typeface="Tw Cen MT"/>
              </a:rPr>
              <a:t>o</a:t>
            </a:r>
            <a:r>
              <a:rPr sz="2800" spc="-15" dirty="0">
                <a:latin typeface="Tw Cen MT"/>
                <a:cs typeface="Tw Cen MT"/>
              </a:rPr>
              <a:t>n</a:t>
            </a:r>
            <a:endParaRPr sz="2800" dirty="0">
              <a:latin typeface="Tw Cen MT"/>
              <a:cs typeface="Tw Cen MT"/>
            </a:endParaRPr>
          </a:p>
          <a:p>
            <a:pPr marL="940435" lvl="1" indent="-342900">
              <a:lnSpc>
                <a:spcPct val="100000"/>
              </a:lnSpc>
              <a:spcBef>
                <a:spcPts val="315"/>
              </a:spcBef>
              <a:buClr>
                <a:srgbClr val="58AFB8"/>
              </a:buClr>
              <a:buSzPct val="93750"/>
              <a:buFont typeface="Wingdings 2"/>
              <a:buChar char=""/>
              <a:tabLst>
                <a:tab pos="941069" algn="l"/>
                <a:tab pos="2751455" algn="l"/>
                <a:tab pos="5109210" algn="l"/>
              </a:tabLst>
            </a:pPr>
            <a:r>
              <a:rPr sz="2400" b="1" spc="-15" dirty="0">
                <a:latin typeface="Tw Cen MT"/>
                <a:cs typeface="Tw Cen MT"/>
              </a:rPr>
              <a:t>Octo</a:t>
            </a:r>
            <a:r>
              <a:rPr sz="2400" b="1" spc="-25" dirty="0">
                <a:latin typeface="Tw Cen MT"/>
                <a:cs typeface="Tw Cen MT"/>
              </a:rPr>
              <a:t>b</a:t>
            </a:r>
            <a:r>
              <a:rPr sz="2400" b="1" dirty="0">
                <a:latin typeface="Tw Cen MT"/>
                <a:cs typeface="Tw Cen MT"/>
              </a:rPr>
              <a:t>er</a:t>
            </a:r>
            <a:r>
              <a:rPr sz="2400" b="1" spc="10" dirty="0">
                <a:latin typeface="Tw Cen MT"/>
                <a:cs typeface="Tw Cen MT"/>
              </a:rPr>
              <a:t> </a:t>
            </a:r>
            <a:r>
              <a:rPr sz="2400" b="1" spc="-15" dirty="0">
                <a:latin typeface="Tw Cen MT"/>
                <a:cs typeface="Tw Cen MT"/>
              </a:rPr>
              <a:t>1</a:t>
            </a:r>
            <a:r>
              <a:rPr sz="2400" spc="-7" baseline="24305" dirty="0">
                <a:latin typeface="Tw Cen MT"/>
                <a:cs typeface="Tw Cen MT"/>
              </a:rPr>
              <a:t>st</a:t>
            </a:r>
            <a:r>
              <a:rPr sz="2400" spc="15" baseline="24305" dirty="0">
                <a:latin typeface="Tw Cen MT"/>
                <a:cs typeface="Tw Cen MT"/>
              </a:rPr>
              <a:t> </a:t>
            </a:r>
            <a:r>
              <a:rPr sz="2400" spc="-20" dirty="0">
                <a:solidFill>
                  <a:srgbClr val="252525"/>
                </a:solidFill>
                <a:latin typeface="Tw Cen MT"/>
                <a:cs typeface="Tw Cen MT"/>
              </a:rPr>
              <a:t>~</a:t>
            </a:r>
            <a:r>
              <a:rPr sz="2400" dirty="0">
                <a:solidFill>
                  <a:srgbClr val="252525"/>
                </a:solidFill>
                <a:latin typeface="Tw Cen MT"/>
                <a:cs typeface="Tw Cen MT"/>
              </a:rPr>
              <a:t>	</a:t>
            </a:r>
            <a:r>
              <a:rPr sz="2400" b="1" spc="-10" dirty="0">
                <a:solidFill>
                  <a:srgbClr val="04607A"/>
                </a:solidFill>
                <a:latin typeface="Tw Cen MT"/>
                <a:cs typeface="Tw Cen MT"/>
              </a:rPr>
              <a:t>Priority</a:t>
            </a:r>
            <a:r>
              <a:rPr sz="2400" b="1" spc="-5" dirty="0">
                <a:solidFill>
                  <a:srgbClr val="04607A"/>
                </a:solidFill>
                <a:latin typeface="Tw Cen MT"/>
                <a:cs typeface="Tw Cen MT"/>
              </a:rPr>
              <a:t> </a:t>
            </a:r>
            <a:r>
              <a:rPr sz="2400" b="1" spc="-15" dirty="0">
                <a:solidFill>
                  <a:srgbClr val="04607A"/>
                </a:solidFill>
                <a:latin typeface="Tw Cen MT"/>
                <a:cs typeface="Tw Cen MT"/>
              </a:rPr>
              <a:t>Deadlin</a:t>
            </a:r>
            <a:r>
              <a:rPr sz="2400" b="1" spc="-10" dirty="0">
                <a:solidFill>
                  <a:srgbClr val="04607A"/>
                </a:solidFill>
                <a:latin typeface="Tw Cen MT"/>
                <a:cs typeface="Tw Cen MT"/>
              </a:rPr>
              <a:t>e</a:t>
            </a:r>
            <a:r>
              <a:rPr sz="2400" dirty="0">
                <a:solidFill>
                  <a:srgbClr val="04607A"/>
                </a:solidFill>
                <a:latin typeface="Tw Cen MT"/>
                <a:cs typeface="Tw Cen MT"/>
              </a:rPr>
              <a:t>:	</a:t>
            </a:r>
            <a:r>
              <a:rPr sz="2400" spc="-20" dirty="0">
                <a:solidFill>
                  <a:srgbClr val="04607A"/>
                </a:solidFill>
                <a:latin typeface="Tw Cen MT"/>
                <a:cs typeface="Tw Cen MT"/>
              </a:rPr>
              <a:t>M</a:t>
            </a:r>
            <a:r>
              <a:rPr sz="2400" spc="-25" dirty="0">
                <a:solidFill>
                  <a:srgbClr val="04607A"/>
                </a:solidFill>
                <a:latin typeface="Tw Cen MT"/>
                <a:cs typeface="Tw Cen MT"/>
              </a:rPr>
              <a:t>a</a:t>
            </a:r>
            <a:r>
              <a:rPr sz="2400" spc="-10" dirty="0">
                <a:solidFill>
                  <a:srgbClr val="04607A"/>
                </a:solidFill>
                <a:latin typeface="Tw Cen MT"/>
                <a:cs typeface="Tw Cen MT"/>
              </a:rPr>
              <a:t>r</a:t>
            </a:r>
            <a:r>
              <a:rPr sz="2400" spc="80" dirty="0">
                <a:solidFill>
                  <a:srgbClr val="04607A"/>
                </a:solidFill>
                <a:latin typeface="Tw Cen MT"/>
                <a:cs typeface="Tw Cen MT"/>
              </a:rPr>
              <a:t>c</a:t>
            </a:r>
            <a:r>
              <a:rPr sz="2400" spc="-15" dirty="0">
                <a:solidFill>
                  <a:srgbClr val="04607A"/>
                </a:solidFill>
                <a:latin typeface="Tw Cen MT"/>
                <a:cs typeface="Tw Cen MT"/>
              </a:rPr>
              <a:t>h</a:t>
            </a:r>
            <a:r>
              <a:rPr sz="2400" spc="5" dirty="0">
                <a:solidFill>
                  <a:srgbClr val="04607A"/>
                </a:solidFill>
                <a:latin typeface="Tw Cen MT"/>
                <a:cs typeface="Tw Cen MT"/>
              </a:rPr>
              <a:t> </a:t>
            </a:r>
            <a:r>
              <a:rPr sz="2400" spc="-20" dirty="0">
                <a:solidFill>
                  <a:srgbClr val="04607A"/>
                </a:solidFill>
                <a:latin typeface="Tw Cen MT"/>
                <a:cs typeface="Tw Cen MT"/>
              </a:rPr>
              <a:t>2</a:t>
            </a:r>
            <a:r>
              <a:rPr sz="2400" spc="-22" baseline="24305" dirty="0">
                <a:solidFill>
                  <a:srgbClr val="04607A"/>
                </a:solidFill>
                <a:latin typeface="Tw Cen MT"/>
                <a:cs typeface="Tw Cen MT"/>
              </a:rPr>
              <a:t>nd</a:t>
            </a:r>
            <a:endParaRPr sz="2400" baseline="24305" dirty="0">
              <a:latin typeface="Tw Cen MT"/>
              <a:cs typeface="Tw Cen MT"/>
            </a:endParaRPr>
          </a:p>
          <a:p>
            <a:pPr marL="436245" indent="-423545">
              <a:lnSpc>
                <a:spcPct val="100000"/>
              </a:lnSpc>
              <a:spcBef>
                <a:spcPts val="305"/>
              </a:spcBef>
              <a:buClr>
                <a:srgbClr val="97C622"/>
              </a:buClr>
              <a:buSzPct val="80357"/>
              <a:buFont typeface="Wingdings 2"/>
              <a:buChar char=""/>
              <a:tabLst>
                <a:tab pos="436880" algn="l"/>
              </a:tabLst>
            </a:pPr>
            <a:r>
              <a:rPr lang="en-US" sz="2800" b="1" spc="-15" dirty="0">
                <a:latin typeface="Tw Cen MT"/>
                <a:cs typeface="Tw Cen MT"/>
              </a:rPr>
              <a:t>CSS Profile </a:t>
            </a:r>
            <a:r>
              <a:rPr lang="en-US" sz="2800" spc="-15" dirty="0">
                <a:latin typeface="Tw Cen MT"/>
                <a:cs typeface="Tw Cen MT"/>
              </a:rPr>
              <a:t>opens Oct. 1</a:t>
            </a:r>
            <a:r>
              <a:rPr lang="en-US" sz="2800" spc="-15" baseline="30000" dirty="0">
                <a:latin typeface="Tw Cen MT"/>
                <a:cs typeface="Tw Cen MT"/>
              </a:rPr>
              <a:t>st</a:t>
            </a:r>
            <a:r>
              <a:rPr lang="en-US" sz="2800" spc="-15" dirty="0">
                <a:latin typeface="Tw Cen MT"/>
                <a:cs typeface="Tw Cen MT"/>
              </a:rPr>
              <a:t>, </a:t>
            </a:r>
            <a:r>
              <a:rPr lang="en-US" sz="2800" b="1" spc="-15" dirty="0">
                <a:latin typeface="Tw Cen MT"/>
                <a:cs typeface="Tw Cen MT"/>
              </a:rPr>
              <a:t>deadline set by university</a:t>
            </a:r>
          </a:p>
          <a:p>
            <a:pPr marL="436245" indent="-423545">
              <a:lnSpc>
                <a:spcPct val="100000"/>
              </a:lnSpc>
              <a:spcBef>
                <a:spcPts val="305"/>
              </a:spcBef>
              <a:buClr>
                <a:srgbClr val="97C622"/>
              </a:buClr>
              <a:buSzPct val="80357"/>
              <a:buFont typeface="Wingdings 2"/>
              <a:buChar char=""/>
              <a:tabLst>
                <a:tab pos="436880" algn="l"/>
              </a:tabLst>
            </a:pPr>
            <a:r>
              <a:rPr sz="2800" b="1" spc="-15" dirty="0">
                <a:latin typeface="Tw Cen MT"/>
                <a:cs typeface="Tw Cen MT"/>
              </a:rPr>
              <a:t>Cal</a:t>
            </a:r>
            <a:r>
              <a:rPr sz="2800" b="1" spc="10" dirty="0">
                <a:latin typeface="Tw Cen MT"/>
                <a:cs typeface="Tw Cen MT"/>
              </a:rPr>
              <a:t> </a:t>
            </a:r>
            <a:r>
              <a:rPr sz="2800" b="1" spc="-25" dirty="0">
                <a:latin typeface="Tw Cen MT"/>
                <a:cs typeface="Tw Cen MT"/>
              </a:rPr>
              <a:t>Gr</a:t>
            </a:r>
            <a:r>
              <a:rPr sz="2800" b="1" spc="-15" dirty="0">
                <a:latin typeface="Tw Cen MT"/>
                <a:cs typeface="Tw Cen MT"/>
              </a:rPr>
              <a:t>ant</a:t>
            </a:r>
            <a:r>
              <a:rPr sz="2800" b="1" spc="5" dirty="0">
                <a:latin typeface="Tw Cen MT"/>
                <a:cs typeface="Tw Cen MT"/>
              </a:rPr>
              <a:t> </a:t>
            </a:r>
            <a:r>
              <a:rPr sz="2800" b="1" spc="-25" dirty="0">
                <a:latin typeface="Tw Cen MT"/>
                <a:cs typeface="Tw Cen MT"/>
              </a:rPr>
              <a:t>G</a:t>
            </a:r>
            <a:r>
              <a:rPr sz="2800" b="1" spc="-235" dirty="0">
                <a:latin typeface="Tw Cen MT"/>
                <a:cs typeface="Tw Cen MT"/>
              </a:rPr>
              <a:t>P</a:t>
            </a:r>
            <a:r>
              <a:rPr sz="2800" b="1" spc="-20" dirty="0">
                <a:latin typeface="Tw Cen MT"/>
                <a:cs typeface="Tw Cen MT"/>
              </a:rPr>
              <a:t>A</a:t>
            </a:r>
            <a:r>
              <a:rPr sz="2800" b="1" spc="-5" dirty="0">
                <a:latin typeface="Tw Cen MT"/>
                <a:cs typeface="Tw Cen MT"/>
              </a:rPr>
              <a:t> </a:t>
            </a:r>
            <a:r>
              <a:rPr sz="2800" b="1" spc="-185" dirty="0">
                <a:latin typeface="Tw Cen MT"/>
                <a:cs typeface="Tw Cen MT"/>
              </a:rPr>
              <a:t>V</a:t>
            </a:r>
            <a:r>
              <a:rPr sz="2800" b="1" spc="-15" dirty="0">
                <a:latin typeface="Tw Cen MT"/>
                <a:cs typeface="Tw Cen MT"/>
              </a:rPr>
              <a:t>e</a:t>
            </a:r>
            <a:r>
              <a:rPr sz="2800" b="1" spc="-5" dirty="0">
                <a:latin typeface="Tw Cen MT"/>
                <a:cs typeface="Tw Cen MT"/>
              </a:rPr>
              <a:t>r</a:t>
            </a:r>
            <a:r>
              <a:rPr sz="2800" b="1" spc="-15" dirty="0">
                <a:latin typeface="Tw Cen MT"/>
                <a:cs typeface="Tw Cen MT"/>
              </a:rPr>
              <a:t>ific</a:t>
            </a:r>
            <a:r>
              <a:rPr sz="2800" b="1" spc="-10" dirty="0">
                <a:latin typeface="Tw Cen MT"/>
                <a:cs typeface="Tw Cen MT"/>
              </a:rPr>
              <a:t>ation</a:t>
            </a:r>
            <a:endParaRPr sz="2800" b="1" dirty="0">
              <a:latin typeface="Tw Cen MT"/>
              <a:cs typeface="Tw Cen MT"/>
            </a:endParaRPr>
          </a:p>
          <a:p>
            <a:pPr marL="1024255" lvl="1" indent="-426720">
              <a:lnSpc>
                <a:spcPct val="100000"/>
              </a:lnSpc>
              <a:spcBef>
                <a:spcPts val="315"/>
              </a:spcBef>
              <a:buClr>
                <a:srgbClr val="58AFB8"/>
              </a:buClr>
              <a:buSzPct val="93750"/>
              <a:buFont typeface="Wingdings 2"/>
              <a:buChar char=""/>
              <a:tabLst>
                <a:tab pos="1024890" algn="l"/>
              </a:tabLst>
            </a:pPr>
            <a:r>
              <a:rPr sz="2400" dirty="0">
                <a:latin typeface="Tw Cen MT"/>
                <a:cs typeface="Tw Cen MT"/>
              </a:rPr>
              <a:t>By </a:t>
            </a:r>
            <a:r>
              <a:rPr sz="2400" spc="-10" dirty="0">
                <a:latin typeface="Tw Cen MT"/>
                <a:cs typeface="Tw Cen MT"/>
              </a:rPr>
              <a:t>M</a:t>
            </a:r>
            <a:r>
              <a:rPr sz="2400" dirty="0">
                <a:latin typeface="Tw Cen MT"/>
                <a:cs typeface="Tw Cen MT"/>
              </a:rPr>
              <a:t>ar</a:t>
            </a:r>
            <a:r>
              <a:rPr sz="2400" spc="90" dirty="0">
                <a:latin typeface="Tw Cen MT"/>
                <a:cs typeface="Tw Cen MT"/>
              </a:rPr>
              <a:t>c</a:t>
            </a:r>
            <a:r>
              <a:rPr sz="2400" dirty="0">
                <a:latin typeface="Tw Cen MT"/>
                <a:cs typeface="Tw Cen MT"/>
              </a:rPr>
              <a:t>h </a:t>
            </a:r>
            <a:r>
              <a:rPr sz="2400" spc="-5" dirty="0">
                <a:latin typeface="Tw Cen MT"/>
                <a:cs typeface="Tw Cen MT"/>
              </a:rPr>
              <a:t>2</a:t>
            </a:r>
            <a:r>
              <a:rPr sz="2400" spc="-22" baseline="24305" dirty="0">
                <a:latin typeface="Tw Cen MT"/>
                <a:cs typeface="Tw Cen MT"/>
              </a:rPr>
              <a:t>n</a:t>
            </a:r>
            <a:r>
              <a:rPr sz="2400" spc="-15" baseline="24305" dirty="0">
                <a:latin typeface="Tw Cen MT"/>
                <a:cs typeface="Tw Cen MT"/>
              </a:rPr>
              <a:t>d</a:t>
            </a:r>
            <a:r>
              <a:rPr sz="2400" baseline="24305" dirty="0">
                <a:latin typeface="Tw Cen MT"/>
                <a:cs typeface="Tw Cen MT"/>
              </a:rPr>
              <a:t> </a:t>
            </a:r>
            <a:r>
              <a:rPr sz="2400" spc="-315" baseline="24305" dirty="0">
                <a:latin typeface="Tw Cen MT"/>
                <a:cs typeface="Tw Cen MT"/>
              </a:rPr>
              <a:t> </a:t>
            </a:r>
            <a:r>
              <a:rPr sz="2400" dirty="0">
                <a:latin typeface="Tw Cen MT"/>
                <a:cs typeface="Tw Cen MT"/>
              </a:rPr>
              <a:t>of</a:t>
            </a:r>
            <a:r>
              <a:rPr sz="2400" spc="70" dirty="0">
                <a:latin typeface="Tw Cen MT"/>
                <a:cs typeface="Tw Cen MT"/>
              </a:rPr>
              <a:t> </a:t>
            </a:r>
            <a:r>
              <a:rPr sz="2400" dirty="0">
                <a:latin typeface="Tw Cen MT"/>
                <a:cs typeface="Tw Cen MT"/>
              </a:rPr>
              <a:t>the senior</a:t>
            </a:r>
            <a:r>
              <a:rPr sz="2400" spc="-10" dirty="0">
                <a:latin typeface="Tw Cen MT"/>
                <a:cs typeface="Tw Cen MT"/>
              </a:rPr>
              <a:t> </a:t>
            </a:r>
            <a:r>
              <a:rPr sz="2400" spc="-50" dirty="0">
                <a:latin typeface="Tw Cen MT"/>
                <a:cs typeface="Tw Cen MT"/>
              </a:rPr>
              <a:t>y</a:t>
            </a:r>
            <a:r>
              <a:rPr sz="2400" dirty="0">
                <a:latin typeface="Tw Cen MT"/>
                <a:cs typeface="Tw Cen MT"/>
              </a:rPr>
              <a:t>e</a:t>
            </a:r>
            <a:r>
              <a:rPr sz="2400" spc="-10" dirty="0">
                <a:latin typeface="Tw Cen MT"/>
                <a:cs typeface="Tw Cen MT"/>
              </a:rPr>
              <a:t>a</a:t>
            </a:r>
            <a:r>
              <a:rPr sz="2400" dirty="0">
                <a:latin typeface="Tw Cen MT"/>
                <a:cs typeface="Tw Cen MT"/>
              </a:rPr>
              <a:t>r &amp; 1 </a:t>
            </a:r>
            <a:r>
              <a:rPr sz="2400" spc="-60" dirty="0">
                <a:latin typeface="Tw Cen MT"/>
                <a:cs typeface="Tw Cen MT"/>
              </a:rPr>
              <a:t>y</a:t>
            </a:r>
            <a:r>
              <a:rPr sz="2400" dirty="0">
                <a:latin typeface="Tw Cen MT"/>
                <a:cs typeface="Tw Cen MT"/>
              </a:rPr>
              <a:t>e</a:t>
            </a:r>
            <a:r>
              <a:rPr sz="2400" spc="-10" dirty="0">
                <a:latin typeface="Tw Cen MT"/>
                <a:cs typeface="Tw Cen MT"/>
              </a:rPr>
              <a:t>a</a:t>
            </a:r>
            <a:r>
              <a:rPr sz="2400" dirty="0">
                <a:latin typeface="Tw Cen MT"/>
                <a:cs typeface="Tw Cen MT"/>
              </a:rPr>
              <a:t>r</a:t>
            </a:r>
            <a:r>
              <a:rPr sz="2400" spc="10" dirty="0">
                <a:latin typeface="Tw Cen MT"/>
                <a:cs typeface="Tw Cen MT"/>
              </a:rPr>
              <a:t> </a:t>
            </a:r>
            <a:r>
              <a:rPr sz="2400" dirty="0">
                <a:latin typeface="Tw Cen MT"/>
                <a:cs typeface="Tw Cen MT"/>
              </a:rPr>
              <a:t>after</a:t>
            </a:r>
          </a:p>
          <a:p>
            <a:pPr marL="940435" lvl="1" indent="-342900">
              <a:lnSpc>
                <a:spcPct val="100000"/>
              </a:lnSpc>
              <a:spcBef>
                <a:spcPts val="290"/>
              </a:spcBef>
              <a:buClr>
                <a:srgbClr val="58AFB8"/>
              </a:buClr>
              <a:buSzPct val="93750"/>
              <a:buFont typeface="Wingdings 2"/>
              <a:buChar char=""/>
              <a:tabLst>
                <a:tab pos="941069" algn="l"/>
              </a:tabLst>
            </a:pPr>
            <a:r>
              <a:rPr sz="2400" dirty="0">
                <a:latin typeface="Tw Cen MT"/>
                <a:cs typeface="Tw Cen MT"/>
              </a:rPr>
              <a:t>All HS </a:t>
            </a:r>
            <a:r>
              <a:rPr sz="2400" spc="-20" dirty="0">
                <a:latin typeface="Tw Cen MT"/>
                <a:cs typeface="Tw Cen MT"/>
              </a:rPr>
              <a:t>&amp;</a:t>
            </a:r>
            <a:r>
              <a:rPr sz="2400" spc="-10" dirty="0">
                <a:latin typeface="Tw Cen MT"/>
                <a:cs typeface="Tw Cen MT"/>
              </a:rPr>
              <a:t> </a:t>
            </a:r>
            <a:r>
              <a:rPr sz="2400" dirty="0">
                <a:latin typeface="Tw Cen MT"/>
                <a:cs typeface="Tw Cen MT"/>
              </a:rPr>
              <a:t>Colle</a:t>
            </a:r>
            <a:r>
              <a:rPr sz="2400" spc="-50" dirty="0">
                <a:latin typeface="Tw Cen MT"/>
                <a:cs typeface="Tw Cen MT"/>
              </a:rPr>
              <a:t>g</a:t>
            </a:r>
            <a:r>
              <a:rPr sz="2400" dirty="0">
                <a:latin typeface="Tw Cen MT"/>
                <a:cs typeface="Tw Cen MT"/>
              </a:rPr>
              <a:t>es will</a:t>
            </a:r>
            <a:r>
              <a:rPr sz="2400" spc="-5" dirty="0">
                <a:latin typeface="Tw Cen MT"/>
                <a:cs typeface="Tw Cen MT"/>
              </a:rPr>
              <a:t> </a:t>
            </a:r>
            <a:r>
              <a:rPr sz="2400" dirty="0">
                <a:latin typeface="Tw Cen MT"/>
                <a:cs typeface="Tw Cen MT"/>
              </a:rPr>
              <a:t>s</a:t>
            </a:r>
            <a:r>
              <a:rPr sz="2400" spc="-15" dirty="0">
                <a:latin typeface="Tw Cen MT"/>
                <a:cs typeface="Tw Cen MT"/>
              </a:rPr>
              <a:t>end </a:t>
            </a:r>
            <a:r>
              <a:rPr sz="2400" spc="-20" dirty="0">
                <a:latin typeface="Tw Cen MT"/>
                <a:cs typeface="Tw Cen MT"/>
              </a:rPr>
              <a:t>G</a:t>
            </a:r>
            <a:r>
              <a:rPr sz="2400" spc="-195" dirty="0">
                <a:latin typeface="Tw Cen MT"/>
                <a:cs typeface="Tw Cen MT"/>
              </a:rPr>
              <a:t>P</a:t>
            </a:r>
            <a:r>
              <a:rPr sz="2400" dirty="0">
                <a:latin typeface="Tw Cen MT"/>
                <a:cs typeface="Tw Cen MT"/>
              </a:rPr>
              <a:t>A</a:t>
            </a:r>
            <a:r>
              <a:rPr sz="2400" spc="5" dirty="0">
                <a:latin typeface="Tw Cen MT"/>
                <a:cs typeface="Tw Cen MT"/>
              </a:rPr>
              <a:t> </a:t>
            </a:r>
            <a:r>
              <a:rPr sz="2400" dirty="0">
                <a:latin typeface="Tw Cen MT"/>
                <a:cs typeface="Tw Cen MT"/>
              </a:rPr>
              <a:t>elect</a:t>
            </a:r>
            <a:r>
              <a:rPr sz="2400" spc="-45" dirty="0">
                <a:latin typeface="Tw Cen MT"/>
                <a:cs typeface="Tw Cen MT"/>
              </a:rPr>
              <a:t>r</a:t>
            </a:r>
            <a:r>
              <a:rPr sz="2400" dirty="0">
                <a:latin typeface="Tw Cen MT"/>
                <a:cs typeface="Tw Cen MT"/>
              </a:rPr>
              <a:t>onically</a:t>
            </a:r>
          </a:p>
          <a:p>
            <a:pPr marL="940435" lvl="1" indent="-342900">
              <a:lnSpc>
                <a:spcPct val="100000"/>
              </a:lnSpc>
              <a:spcBef>
                <a:spcPts val="285"/>
              </a:spcBef>
              <a:buClr>
                <a:srgbClr val="58AFB8"/>
              </a:buClr>
              <a:buSzPct val="93750"/>
              <a:buFont typeface="Wingdings 2"/>
              <a:buChar char=""/>
              <a:tabLst>
                <a:tab pos="941069" algn="l"/>
              </a:tabLst>
            </a:pPr>
            <a:r>
              <a:rPr sz="2400" dirty="0">
                <a:latin typeface="Tw Cen MT"/>
                <a:cs typeface="Tw Cen MT"/>
              </a:rPr>
              <a:t>Coll</a:t>
            </a:r>
            <a:r>
              <a:rPr sz="2400" spc="-15" dirty="0">
                <a:latin typeface="Tw Cen MT"/>
                <a:cs typeface="Tw Cen MT"/>
              </a:rPr>
              <a:t>e</a:t>
            </a:r>
            <a:r>
              <a:rPr sz="2400" spc="-70" dirty="0">
                <a:latin typeface="Tw Cen MT"/>
                <a:cs typeface="Tw Cen MT"/>
              </a:rPr>
              <a:t>g</a:t>
            </a:r>
            <a:r>
              <a:rPr sz="2400" dirty="0">
                <a:latin typeface="Tw Cen MT"/>
                <a:cs typeface="Tw Cen MT"/>
              </a:rPr>
              <a:t>es will</a:t>
            </a:r>
            <a:r>
              <a:rPr sz="2400" spc="-15" dirty="0">
                <a:latin typeface="Tw Cen MT"/>
                <a:cs typeface="Tw Cen MT"/>
              </a:rPr>
              <a:t> </a:t>
            </a:r>
            <a:r>
              <a:rPr sz="2400" spc="-10" dirty="0">
                <a:latin typeface="Tw Cen MT"/>
                <a:cs typeface="Tw Cen MT"/>
              </a:rPr>
              <a:t>not</a:t>
            </a:r>
            <a:r>
              <a:rPr sz="2400" dirty="0">
                <a:latin typeface="Tw Cen MT"/>
                <a:cs typeface="Tw Cen MT"/>
              </a:rPr>
              <a:t> </a:t>
            </a:r>
            <a:r>
              <a:rPr sz="2400" spc="-10" dirty="0">
                <a:latin typeface="Tw Cen MT"/>
                <a:cs typeface="Tw Cen MT"/>
              </a:rPr>
              <a:t>sen</a:t>
            </a:r>
            <a:r>
              <a:rPr sz="2400" spc="-15" dirty="0">
                <a:latin typeface="Tw Cen MT"/>
                <a:cs typeface="Tw Cen MT"/>
              </a:rPr>
              <a:t>d</a:t>
            </a:r>
            <a:r>
              <a:rPr sz="2400" dirty="0">
                <a:latin typeface="Tw Cen MT"/>
                <a:cs typeface="Tw Cen MT"/>
              </a:rPr>
              <a:t> until</a:t>
            </a:r>
            <a:r>
              <a:rPr sz="2400" spc="-15" dirty="0">
                <a:latin typeface="Tw Cen MT"/>
                <a:cs typeface="Tw Cen MT"/>
              </a:rPr>
              <a:t> 16</a:t>
            </a:r>
            <a:r>
              <a:rPr sz="2400" spc="-5" dirty="0">
                <a:latin typeface="Tw Cen MT"/>
                <a:cs typeface="Tw Cen MT"/>
              </a:rPr>
              <a:t> </a:t>
            </a:r>
            <a:r>
              <a:rPr sz="2400" spc="-15" dirty="0">
                <a:latin typeface="Tw Cen MT"/>
                <a:cs typeface="Tw Cen MT"/>
              </a:rPr>
              <a:t>u</a:t>
            </a:r>
            <a:r>
              <a:rPr sz="2400" spc="-10" dirty="0">
                <a:latin typeface="Tw Cen MT"/>
                <a:cs typeface="Tw Cen MT"/>
              </a:rPr>
              <a:t>n</a:t>
            </a:r>
            <a:r>
              <a:rPr sz="2400" spc="-5" dirty="0">
                <a:latin typeface="Tw Cen MT"/>
                <a:cs typeface="Tw Cen MT"/>
              </a:rPr>
              <a:t>it</a:t>
            </a:r>
            <a:r>
              <a:rPr sz="2400" dirty="0">
                <a:latin typeface="Tw Cen MT"/>
                <a:cs typeface="Tw Cen MT"/>
              </a:rPr>
              <a:t>s</a:t>
            </a:r>
            <a:r>
              <a:rPr sz="2400" spc="-10" dirty="0">
                <a:latin typeface="Tw Cen MT"/>
                <a:cs typeface="Tw Cen MT"/>
              </a:rPr>
              <a:t> </a:t>
            </a:r>
            <a:r>
              <a:rPr sz="2400" spc="-15" dirty="0">
                <a:latin typeface="Tw Cen MT"/>
                <a:cs typeface="Tw Cen MT"/>
              </a:rPr>
              <a:t>com</a:t>
            </a:r>
            <a:r>
              <a:rPr sz="2400" spc="-30" dirty="0">
                <a:latin typeface="Tw Cen MT"/>
                <a:cs typeface="Tw Cen MT"/>
              </a:rPr>
              <a:t>p</a:t>
            </a:r>
            <a:r>
              <a:rPr sz="2400" spc="-15" dirty="0">
                <a:latin typeface="Tw Cen MT"/>
                <a:cs typeface="Tw Cen MT"/>
              </a:rPr>
              <a:t>leted</a:t>
            </a:r>
            <a:endParaRPr sz="2400" dirty="0">
              <a:latin typeface="Tw Cen MT"/>
              <a:cs typeface="Tw Cen MT"/>
            </a:endParaRPr>
          </a:p>
          <a:p>
            <a:pPr marL="597535" indent="-457200">
              <a:lnSpc>
                <a:spcPts val="3080"/>
              </a:lnSpc>
              <a:spcBef>
                <a:spcPts val="300"/>
              </a:spcBef>
              <a:buClr>
                <a:srgbClr val="58AFB8"/>
              </a:buClr>
              <a:buSzPct val="94444"/>
              <a:buFont typeface="Wingdings"/>
              <a:buChar char=""/>
              <a:tabLst>
                <a:tab pos="598170" algn="l"/>
              </a:tabLst>
            </a:pPr>
            <a:r>
              <a:rPr sz="2700" dirty="0">
                <a:latin typeface="Tw Cen MT"/>
                <a:cs typeface="Tw Cen MT"/>
              </a:rPr>
              <a:t>Establ</a:t>
            </a:r>
            <a:r>
              <a:rPr sz="2700" spc="-15" dirty="0">
                <a:latin typeface="Tw Cen MT"/>
                <a:cs typeface="Tw Cen MT"/>
              </a:rPr>
              <a:t>i</a:t>
            </a:r>
            <a:r>
              <a:rPr sz="2700" dirty="0">
                <a:latin typeface="Tw Cen MT"/>
                <a:cs typeface="Tw Cen MT"/>
              </a:rPr>
              <a:t>sh</a:t>
            </a:r>
            <a:r>
              <a:rPr sz="2700" spc="15" dirty="0">
                <a:latin typeface="Tw Cen MT"/>
                <a:cs typeface="Tw Cen MT"/>
              </a:rPr>
              <a:t> </a:t>
            </a:r>
            <a:r>
              <a:rPr sz="2700" b="1" spc="-30" dirty="0">
                <a:latin typeface="Tw Cen MT"/>
                <a:cs typeface="Tw Cen MT"/>
              </a:rPr>
              <a:t>W</a:t>
            </a:r>
            <a:r>
              <a:rPr sz="2700" b="1" dirty="0">
                <a:latin typeface="Tw Cen MT"/>
                <a:cs typeface="Tw Cen MT"/>
              </a:rPr>
              <a:t>ebg</a:t>
            </a:r>
            <a:r>
              <a:rPr sz="2700" b="1" spc="5" dirty="0">
                <a:latin typeface="Tw Cen MT"/>
                <a:cs typeface="Tw Cen MT"/>
              </a:rPr>
              <a:t>r</a:t>
            </a:r>
            <a:r>
              <a:rPr sz="2700" b="1" dirty="0">
                <a:latin typeface="Tw Cen MT"/>
                <a:cs typeface="Tw Cen MT"/>
              </a:rPr>
              <a:t>an</a:t>
            </a:r>
            <a:r>
              <a:rPr sz="2700" b="1" spc="-15" dirty="0">
                <a:latin typeface="Tw Cen MT"/>
                <a:cs typeface="Tw Cen MT"/>
              </a:rPr>
              <a:t>t</a:t>
            </a:r>
            <a:r>
              <a:rPr sz="2700" b="1" dirty="0">
                <a:latin typeface="Tw Cen MT"/>
                <a:cs typeface="Tw Cen MT"/>
              </a:rPr>
              <a:t>s</a:t>
            </a:r>
            <a:r>
              <a:rPr sz="2700" b="1" spc="-10" dirty="0">
                <a:latin typeface="Tw Cen MT"/>
                <a:cs typeface="Tw Cen MT"/>
              </a:rPr>
              <a:t>4</a:t>
            </a:r>
            <a:r>
              <a:rPr sz="2700" b="1" dirty="0">
                <a:latin typeface="Tw Cen MT"/>
                <a:cs typeface="Tw Cen MT"/>
              </a:rPr>
              <a:t>s</a:t>
            </a:r>
            <a:r>
              <a:rPr sz="2700" b="1" spc="-10" dirty="0">
                <a:latin typeface="Tw Cen MT"/>
                <a:cs typeface="Tw Cen MT"/>
              </a:rPr>
              <a:t>t</a:t>
            </a:r>
            <a:r>
              <a:rPr sz="2700" b="1" dirty="0">
                <a:latin typeface="Tw Cen MT"/>
                <a:cs typeface="Tw Cen MT"/>
              </a:rPr>
              <a:t>u</a:t>
            </a:r>
            <a:r>
              <a:rPr sz="2700" b="1" spc="-15" dirty="0">
                <a:latin typeface="Tw Cen MT"/>
                <a:cs typeface="Tw Cen MT"/>
              </a:rPr>
              <a:t>d</a:t>
            </a:r>
            <a:r>
              <a:rPr sz="2700" b="1" dirty="0">
                <a:latin typeface="Tw Cen MT"/>
                <a:cs typeface="Tw Cen MT"/>
              </a:rPr>
              <a:t>en</a:t>
            </a:r>
            <a:r>
              <a:rPr sz="2700" b="1" spc="-10" dirty="0">
                <a:latin typeface="Tw Cen MT"/>
                <a:cs typeface="Tw Cen MT"/>
              </a:rPr>
              <a:t>t</a:t>
            </a:r>
            <a:r>
              <a:rPr sz="2700" b="1" spc="-50" dirty="0">
                <a:latin typeface="Tw Cen MT"/>
                <a:cs typeface="Tw Cen MT"/>
              </a:rPr>
              <a:t>s</a:t>
            </a:r>
            <a:r>
              <a:rPr sz="2700" b="1" dirty="0">
                <a:latin typeface="Tw Cen MT"/>
                <a:cs typeface="Tw Cen MT"/>
              </a:rPr>
              <a:t>.o</a:t>
            </a:r>
            <a:r>
              <a:rPr sz="2700" b="1" spc="35" dirty="0">
                <a:latin typeface="Tw Cen MT"/>
                <a:cs typeface="Tw Cen MT"/>
              </a:rPr>
              <a:t>r</a:t>
            </a:r>
            <a:r>
              <a:rPr sz="2700" b="1" dirty="0">
                <a:latin typeface="Tw Cen MT"/>
                <a:cs typeface="Tw Cen MT"/>
              </a:rPr>
              <a:t>g</a:t>
            </a:r>
            <a:r>
              <a:rPr sz="2700" b="1" spc="90" dirty="0">
                <a:latin typeface="Tw Cen MT"/>
                <a:cs typeface="Tw Cen MT"/>
              </a:rPr>
              <a:t> </a:t>
            </a:r>
            <a:r>
              <a:rPr sz="2700" dirty="0">
                <a:latin typeface="Tw Cen MT"/>
                <a:cs typeface="Tw Cen MT"/>
              </a:rPr>
              <a:t>acc</a:t>
            </a:r>
            <a:r>
              <a:rPr sz="2700" spc="5" dirty="0">
                <a:latin typeface="Tw Cen MT"/>
                <a:cs typeface="Tw Cen MT"/>
              </a:rPr>
              <a:t>o</a:t>
            </a:r>
            <a:r>
              <a:rPr sz="2700" dirty="0">
                <a:latin typeface="Tw Cen MT"/>
                <a:cs typeface="Tw Cen MT"/>
              </a:rPr>
              <a:t>u</a:t>
            </a:r>
            <a:r>
              <a:rPr sz="2700" spc="5" dirty="0">
                <a:latin typeface="Tw Cen MT"/>
                <a:cs typeface="Tw Cen MT"/>
              </a:rPr>
              <a:t>n</a:t>
            </a:r>
            <a:r>
              <a:rPr sz="2700" dirty="0">
                <a:latin typeface="Tw Cen MT"/>
                <a:cs typeface="Tw Cen MT"/>
              </a:rPr>
              <a:t>t</a:t>
            </a:r>
            <a:r>
              <a:rPr sz="2700" spc="-15" dirty="0">
                <a:latin typeface="Tw Cen MT"/>
                <a:cs typeface="Tw Cen MT"/>
              </a:rPr>
              <a:t> </a:t>
            </a:r>
            <a:r>
              <a:rPr sz="2700" dirty="0">
                <a:latin typeface="Tw Cen MT"/>
                <a:cs typeface="Tw Cen MT"/>
              </a:rPr>
              <a:t>to</a:t>
            </a:r>
            <a:r>
              <a:rPr sz="2700" spc="10" dirty="0">
                <a:latin typeface="Tw Cen MT"/>
                <a:cs typeface="Tw Cen MT"/>
              </a:rPr>
              <a:t> </a:t>
            </a:r>
            <a:r>
              <a:rPr sz="2700" dirty="0">
                <a:latin typeface="Tw Cen MT"/>
                <a:cs typeface="Tw Cen MT"/>
              </a:rPr>
              <a:t>t</a:t>
            </a:r>
            <a:r>
              <a:rPr sz="2700" spc="-25" dirty="0">
                <a:latin typeface="Tw Cen MT"/>
                <a:cs typeface="Tw Cen MT"/>
              </a:rPr>
              <a:t>r</a:t>
            </a:r>
            <a:r>
              <a:rPr sz="2700" dirty="0">
                <a:latin typeface="Tw Cen MT"/>
                <a:cs typeface="Tw Cen MT"/>
              </a:rPr>
              <a:t>a</a:t>
            </a:r>
            <a:r>
              <a:rPr sz="2700" spc="45" dirty="0">
                <a:latin typeface="Tw Cen MT"/>
                <a:cs typeface="Tw Cen MT"/>
              </a:rPr>
              <a:t>c</a:t>
            </a:r>
            <a:r>
              <a:rPr sz="2700" dirty="0">
                <a:latin typeface="Tw Cen MT"/>
                <a:cs typeface="Tw Cen MT"/>
              </a:rPr>
              <a:t>k</a:t>
            </a:r>
          </a:p>
          <a:p>
            <a:pPr marL="597535">
              <a:lnSpc>
                <a:spcPts val="3080"/>
              </a:lnSpc>
            </a:pPr>
            <a:r>
              <a:rPr sz="2700" spc="-15" dirty="0">
                <a:latin typeface="Tw Cen MT"/>
                <a:cs typeface="Tw Cen MT"/>
              </a:rPr>
              <a:t>state</a:t>
            </a:r>
            <a:r>
              <a:rPr sz="2700" spc="10" dirty="0">
                <a:latin typeface="Tw Cen MT"/>
                <a:cs typeface="Tw Cen MT"/>
              </a:rPr>
              <a:t> </a:t>
            </a:r>
            <a:r>
              <a:rPr sz="2700" spc="-15" dirty="0">
                <a:latin typeface="Tw Cen MT"/>
                <a:cs typeface="Tw Cen MT"/>
              </a:rPr>
              <a:t>a</a:t>
            </a:r>
            <a:r>
              <a:rPr sz="2700" spc="-135" dirty="0">
                <a:latin typeface="Tw Cen MT"/>
                <a:cs typeface="Tw Cen MT"/>
              </a:rPr>
              <a:t>w</a:t>
            </a:r>
            <a:r>
              <a:rPr sz="2700" spc="-15" dirty="0">
                <a:latin typeface="Tw Cen MT"/>
                <a:cs typeface="Tw Cen MT"/>
              </a:rPr>
              <a:t>ards</a:t>
            </a:r>
            <a:endParaRPr sz="2700" dirty="0">
              <a:latin typeface="Tw Cen MT"/>
              <a:cs typeface="Tw Cen MT"/>
            </a:endParaRPr>
          </a:p>
          <a:p>
            <a:pPr marL="597535" indent="-457200">
              <a:lnSpc>
                <a:spcPct val="100000"/>
              </a:lnSpc>
              <a:spcBef>
                <a:spcPts val="160"/>
              </a:spcBef>
              <a:buClr>
                <a:srgbClr val="97C622"/>
              </a:buClr>
              <a:buSzPct val="94642"/>
              <a:buFont typeface="Wingdings 2"/>
              <a:buChar char=""/>
              <a:tabLst>
                <a:tab pos="598170" algn="l"/>
              </a:tabLst>
            </a:pPr>
            <a:r>
              <a:rPr sz="2800" b="1" spc="-15" dirty="0">
                <a:latin typeface="Tw Cen MT"/>
                <a:cs typeface="Tw Cen MT"/>
              </a:rPr>
              <a:t>S</a:t>
            </a:r>
            <a:r>
              <a:rPr sz="2800" b="1" spc="100" dirty="0">
                <a:latin typeface="Tw Cen MT"/>
                <a:cs typeface="Tw Cen MT"/>
              </a:rPr>
              <a:t>c</a:t>
            </a:r>
            <a:r>
              <a:rPr sz="2800" b="1" spc="-15" dirty="0">
                <a:latin typeface="Tw Cen MT"/>
                <a:cs typeface="Tw Cen MT"/>
              </a:rPr>
              <a:t>hola</a:t>
            </a:r>
            <a:r>
              <a:rPr sz="2800" b="1" spc="-10" dirty="0">
                <a:latin typeface="Tw Cen MT"/>
                <a:cs typeface="Tw Cen MT"/>
              </a:rPr>
              <a:t>r</a:t>
            </a:r>
            <a:r>
              <a:rPr sz="2800" b="1" spc="-5" dirty="0">
                <a:latin typeface="Tw Cen MT"/>
                <a:cs typeface="Tw Cen MT"/>
              </a:rPr>
              <a:t>s</a:t>
            </a:r>
            <a:r>
              <a:rPr sz="2800" b="1" spc="-15" dirty="0">
                <a:latin typeface="Tw Cen MT"/>
                <a:cs typeface="Tw Cen MT"/>
              </a:rPr>
              <a:t>hips</a:t>
            </a:r>
            <a:r>
              <a:rPr sz="2800" dirty="0">
                <a:latin typeface="Tw Cen MT"/>
                <a:cs typeface="Tw Cen MT"/>
              </a:rPr>
              <a:t> </a:t>
            </a:r>
            <a:r>
              <a:rPr sz="2800" spc="-20" dirty="0">
                <a:latin typeface="Tw Cen MT"/>
                <a:cs typeface="Tw Cen MT"/>
              </a:rPr>
              <a:t>=</a:t>
            </a:r>
            <a:r>
              <a:rPr sz="2800" spc="5" dirty="0">
                <a:latin typeface="Tw Cen MT"/>
                <a:cs typeface="Tw Cen MT"/>
              </a:rPr>
              <a:t> </a:t>
            </a:r>
            <a:r>
              <a:rPr sz="2800" spc="-15" dirty="0">
                <a:latin typeface="Tw Cen MT"/>
                <a:cs typeface="Tw Cen MT"/>
              </a:rPr>
              <a:t>usually</a:t>
            </a:r>
            <a:r>
              <a:rPr sz="2800" spc="5" dirty="0">
                <a:latin typeface="Tw Cen MT"/>
                <a:cs typeface="Tw Cen MT"/>
              </a:rPr>
              <a:t> </a:t>
            </a:r>
            <a:r>
              <a:rPr sz="2800" dirty="0">
                <a:latin typeface="Tw Cen MT"/>
                <a:cs typeface="Tw Cen MT"/>
              </a:rPr>
              <a:t>1</a:t>
            </a:r>
            <a:r>
              <a:rPr sz="2775" spc="7" baseline="25525" dirty="0">
                <a:latin typeface="Tw Cen MT"/>
                <a:cs typeface="Tw Cen MT"/>
              </a:rPr>
              <a:t>st</a:t>
            </a:r>
            <a:r>
              <a:rPr sz="2775" baseline="25525" dirty="0">
                <a:latin typeface="Tw Cen MT"/>
                <a:cs typeface="Tw Cen MT"/>
              </a:rPr>
              <a:t> </a:t>
            </a:r>
            <a:r>
              <a:rPr sz="2775" spc="-367" baseline="25525" dirty="0">
                <a:latin typeface="Tw Cen MT"/>
                <a:cs typeface="Tw Cen MT"/>
              </a:rPr>
              <a:t> </a:t>
            </a:r>
            <a:r>
              <a:rPr sz="2800" spc="-15" dirty="0">
                <a:latin typeface="Tw Cen MT"/>
                <a:cs typeface="Tw Cen MT"/>
              </a:rPr>
              <a:t>qua</a:t>
            </a:r>
            <a:r>
              <a:rPr sz="2800" spc="50" dirty="0">
                <a:latin typeface="Tw Cen MT"/>
                <a:cs typeface="Tw Cen MT"/>
              </a:rPr>
              <a:t>r</a:t>
            </a:r>
            <a:r>
              <a:rPr sz="2800" spc="-15" dirty="0">
                <a:latin typeface="Tw Cen MT"/>
                <a:cs typeface="Tw Cen MT"/>
              </a:rPr>
              <a:t>ter</a:t>
            </a:r>
            <a:r>
              <a:rPr sz="2800" dirty="0">
                <a:latin typeface="Tw Cen MT"/>
                <a:cs typeface="Tw Cen MT"/>
              </a:rPr>
              <a:t> </a:t>
            </a:r>
            <a:r>
              <a:rPr sz="2800" spc="-5" dirty="0">
                <a:latin typeface="Tw Cen MT"/>
                <a:cs typeface="Tw Cen MT"/>
              </a:rPr>
              <a:t>o</a:t>
            </a:r>
            <a:r>
              <a:rPr sz="2800" spc="-10" dirty="0">
                <a:latin typeface="Tw Cen MT"/>
                <a:cs typeface="Tw Cen MT"/>
              </a:rPr>
              <a:t>f</a:t>
            </a:r>
            <a:r>
              <a:rPr sz="2800" spc="85" dirty="0">
                <a:latin typeface="Tw Cen MT"/>
                <a:cs typeface="Tw Cen MT"/>
              </a:rPr>
              <a:t> </a:t>
            </a:r>
            <a:r>
              <a:rPr sz="2800" spc="-15" dirty="0">
                <a:latin typeface="Tw Cen MT"/>
                <a:cs typeface="Tw Cen MT"/>
              </a:rPr>
              <a:t>n</a:t>
            </a:r>
            <a:r>
              <a:rPr sz="2800" spc="-75" dirty="0">
                <a:latin typeface="Tw Cen MT"/>
                <a:cs typeface="Tw Cen MT"/>
              </a:rPr>
              <a:t>e</a:t>
            </a:r>
            <a:r>
              <a:rPr sz="2800" spc="-20" dirty="0">
                <a:latin typeface="Tw Cen MT"/>
                <a:cs typeface="Tw Cen MT"/>
              </a:rPr>
              <a:t>w</a:t>
            </a:r>
            <a:r>
              <a:rPr sz="2800" spc="-5" dirty="0">
                <a:latin typeface="Tw Cen MT"/>
                <a:cs typeface="Tw Cen MT"/>
              </a:rPr>
              <a:t> </a:t>
            </a:r>
            <a:r>
              <a:rPr sz="2800" spc="-70" dirty="0">
                <a:latin typeface="Tw Cen MT"/>
                <a:cs typeface="Tw Cen MT"/>
              </a:rPr>
              <a:t>y</a:t>
            </a:r>
            <a:r>
              <a:rPr sz="2800" spc="-15" dirty="0">
                <a:latin typeface="Tw Cen MT"/>
                <a:cs typeface="Tw Cen MT"/>
              </a:rPr>
              <a:t>ea</a:t>
            </a:r>
            <a:r>
              <a:rPr sz="2800" spc="-10" dirty="0">
                <a:latin typeface="Tw Cen MT"/>
                <a:cs typeface="Tw Cen MT"/>
              </a:rPr>
              <a:t>r</a:t>
            </a:r>
            <a:endParaRPr sz="2800" dirty="0">
              <a:latin typeface="Tw Cen MT"/>
              <a:cs typeface="Tw Cen MT"/>
            </a:endParaRPr>
          </a:p>
        </p:txBody>
      </p:sp>
      <p:sp>
        <p:nvSpPr>
          <p:cNvPr id="4" name="object 4"/>
          <p:cNvSpPr/>
          <p:nvPr/>
        </p:nvSpPr>
        <p:spPr>
          <a:xfrm>
            <a:off x="64007" y="76200"/>
            <a:ext cx="550164" cy="6705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4267200"/>
          </a:xfrm>
        </p:spPr>
        <p:txBody>
          <a:bodyPr>
            <a:normAutofit lnSpcReduction="10000"/>
          </a:bodyPr>
          <a:lstStyle/>
          <a:p>
            <a:pPr lvl="0">
              <a:spcBef>
                <a:spcPct val="20000"/>
              </a:spcBef>
              <a:buClr>
                <a:srgbClr val="92D050"/>
              </a:buClr>
              <a:buSzPct val="95000"/>
              <a:buFont typeface="Wingdings 2" pitchFamily="18" charset="2"/>
              <a:buChar char=""/>
            </a:pPr>
            <a:r>
              <a:rPr lang="en-US" sz="3000" dirty="0">
                <a:latin typeface="Calibri" pitchFamily="34" charset="0"/>
                <a:cs typeface="Calibri" pitchFamily="34" charset="0"/>
              </a:rPr>
              <a:t>When applying to an institution, a student should ask the following:</a:t>
            </a:r>
          </a:p>
          <a:p>
            <a:pPr marL="1147762" lvl="1" indent="-457200">
              <a:spcBef>
                <a:spcPts val="0"/>
              </a:spcBef>
              <a:buClr>
                <a:schemeClr val="accent2"/>
              </a:buClr>
              <a:buSzPct val="95000"/>
              <a:buFont typeface="Wingdings 2" panose="05020102010507070707" pitchFamily="18" charset="2"/>
              <a:buChar char=""/>
            </a:pPr>
            <a:r>
              <a:rPr lang="en-US" sz="2800" dirty="0">
                <a:latin typeface="Calibri" pitchFamily="34" charset="0"/>
                <a:cs typeface="Calibri" pitchFamily="34" charset="0"/>
              </a:rPr>
              <a:t>What forms does the institution require?</a:t>
            </a:r>
          </a:p>
          <a:p>
            <a:pPr marL="1147762" lvl="1" indent="-457200">
              <a:spcBef>
                <a:spcPts val="0"/>
              </a:spcBef>
              <a:buClr>
                <a:schemeClr val="accent2"/>
              </a:buClr>
              <a:buSzPct val="95000"/>
              <a:buFont typeface="Wingdings 2" panose="05020102010507070707" pitchFamily="18" charset="2"/>
              <a:buChar char=""/>
            </a:pPr>
            <a:r>
              <a:rPr lang="en-US" sz="2800" dirty="0">
                <a:latin typeface="Calibri" pitchFamily="34" charset="0"/>
                <a:cs typeface="Calibri" pitchFamily="34" charset="0"/>
              </a:rPr>
              <a:t>In addition to the FAFSA, does the school require the completion of an institutional form?  </a:t>
            </a:r>
          </a:p>
          <a:p>
            <a:pPr marL="1422082" lvl="2" indent="-457200">
              <a:spcBef>
                <a:spcPts val="0"/>
              </a:spcBef>
              <a:buClr>
                <a:srgbClr val="FF3300"/>
              </a:buClr>
              <a:buSzPct val="95000"/>
              <a:buFont typeface="Wingdings 2" pitchFamily="18" charset="2"/>
              <a:buChar char=""/>
            </a:pPr>
            <a:r>
              <a:rPr lang="en-US" sz="2400" dirty="0">
                <a:latin typeface="Calibri" pitchFamily="34" charset="0"/>
                <a:cs typeface="Calibri" pitchFamily="34" charset="0"/>
              </a:rPr>
              <a:t>For example, CSS Profile</a:t>
            </a:r>
          </a:p>
          <a:p>
            <a:pPr marL="1422082" lvl="2" indent="-457200">
              <a:spcBef>
                <a:spcPts val="0"/>
              </a:spcBef>
              <a:buClr>
                <a:srgbClr val="FF3300"/>
              </a:buClr>
              <a:buSzPct val="95000"/>
              <a:buFont typeface="Wingdings 2" pitchFamily="18" charset="2"/>
              <a:buChar char=""/>
            </a:pPr>
            <a:r>
              <a:rPr lang="en-US" sz="2400" dirty="0">
                <a:latin typeface="Calibri" pitchFamily="34" charset="0"/>
                <a:cs typeface="Calibri" pitchFamily="34" charset="0"/>
              </a:rPr>
              <a:t>Verification documentation</a:t>
            </a:r>
          </a:p>
          <a:p>
            <a:pPr marL="1147762" lvl="1" indent="-457200">
              <a:spcBef>
                <a:spcPts val="0"/>
              </a:spcBef>
              <a:buClr>
                <a:schemeClr val="accent2"/>
              </a:buClr>
              <a:buSzPct val="95000"/>
              <a:buFont typeface="Wingdings 2" panose="05020102010507070707" pitchFamily="18" charset="2"/>
              <a:buChar char=""/>
            </a:pPr>
            <a:r>
              <a:rPr lang="en-US" sz="2800" dirty="0">
                <a:latin typeface="Calibri" pitchFamily="34" charset="0"/>
                <a:cs typeface="Calibri" pitchFamily="34" charset="0"/>
              </a:rPr>
              <a:t>What are the filing deadlines for each form?</a:t>
            </a:r>
          </a:p>
          <a:p>
            <a:pPr marL="1147762" lvl="1" indent="-457200">
              <a:spcBef>
                <a:spcPts val="0"/>
              </a:spcBef>
              <a:buClr>
                <a:schemeClr val="accent2"/>
              </a:buClr>
              <a:buSzPct val="95000"/>
              <a:buFont typeface="Wingdings 2" panose="05020102010507070707" pitchFamily="18" charset="2"/>
              <a:buChar char=""/>
            </a:pPr>
            <a:r>
              <a:rPr lang="en-US" sz="2800" dirty="0">
                <a:latin typeface="Calibri" pitchFamily="34" charset="0"/>
                <a:cs typeface="Calibri" pitchFamily="34" charset="0"/>
              </a:rPr>
              <a:t>What type of deadline? (Hard or soft)</a:t>
            </a:r>
          </a:p>
          <a:p>
            <a:pPr marL="1422082" lvl="2" indent="-457200">
              <a:spcBef>
                <a:spcPts val="0"/>
              </a:spcBef>
              <a:buClr>
                <a:srgbClr val="FF0000"/>
              </a:buClr>
              <a:buSzPct val="95000"/>
              <a:buFont typeface="Wingdings 2" panose="05020102010507070707" pitchFamily="18" charset="2"/>
              <a:buChar char=""/>
            </a:pPr>
            <a:r>
              <a:rPr lang="en-US" sz="2400" dirty="0">
                <a:latin typeface="Calibri" pitchFamily="34" charset="0"/>
                <a:cs typeface="Calibri" pitchFamily="34" charset="0"/>
              </a:rPr>
              <a:t>Will I still be eligible if I miss it?</a:t>
            </a:r>
          </a:p>
          <a:p>
            <a:endParaRPr lang="en-US" dirty="0"/>
          </a:p>
        </p:txBody>
      </p:sp>
      <p:sp>
        <p:nvSpPr>
          <p:cNvPr id="2" name="Title 1"/>
          <p:cNvSpPr>
            <a:spLocks noGrp="1"/>
          </p:cNvSpPr>
          <p:nvPr>
            <p:ph type="title"/>
          </p:nvPr>
        </p:nvSpPr>
        <p:spPr>
          <a:xfrm>
            <a:off x="1905000" y="228600"/>
            <a:ext cx="6477000" cy="990600"/>
          </a:xfrm>
        </p:spPr>
        <p:txBody>
          <a:bodyPr>
            <a:normAutofit fontScale="90000"/>
          </a:bodyPr>
          <a:lstStyle/>
          <a:p>
            <a:br>
              <a:rPr lang="en-US" sz="4500" b="1" dirty="0">
                <a:latin typeface="Tahoma" charset="0"/>
              </a:rPr>
            </a:br>
            <a:r>
              <a:rPr lang="en-US" sz="2700" dirty="0">
                <a:solidFill>
                  <a:srgbClr val="04617B"/>
                </a:solidFill>
                <a:latin typeface="Tahoma" charset="0"/>
              </a:rPr>
              <a:t>   </a:t>
            </a:r>
            <a:r>
              <a:rPr lang="en-US" sz="4900" dirty="0">
                <a:solidFill>
                  <a:schemeClr val="tx1"/>
                </a:solidFill>
                <a:cs typeface="Calibri" pitchFamily="34" charset="0"/>
              </a:rPr>
              <a:t>Applying for Aid</a:t>
            </a:r>
            <a:r>
              <a:rPr lang="en-US" sz="2700" dirty="0">
                <a:solidFill>
                  <a:srgbClr val="04617B"/>
                </a:solidFill>
                <a:latin typeface="Tahoma" charset="0"/>
              </a:rPr>
              <a:t>    </a:t>
            </a:r>
            <a:br>
              <a:rPr lang="en-US" sz="2700" dirty="0">
                <a:solidFill>
                  <a:srgbClr val="04617B"/>
                </a:solidFill>
                <a:latin typeface="Tahoma" charset="0"/>
              </a:rPr>
            </a:br>
            <a:endParaRPr lang="en-US" b="1" dirty="0">
              <a:solidFill>
                <a:srgbClr val="FFFF00"/>
              </a:solidFill>
              <a:latin typeface="Calibri" pitchFamily="34" charset="0"/>
              <a:cs typeface="Calibri"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5492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0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1" y="1524000"/>
            <a:ext cx="9067800" cy="5334000"/>
          </a:xfrm>
        </p:spPr>
        <p:txBody>
          <a:bodyPr>
            <a:normAutofit fontScale="25000" lnSpcReduction="20000"/>
          </a:bodyPr>
          <a:lstStyle/>
          <a:p>
            <a:pPr>
              <a:buClr>
                <a:schemeClr val="accent1">
                  <a:lumMod val="75000"/>
                </a:schemeClr>
              </a:buClr>
              <a:buSzPct val="95000"/>
              <a:buFont typeface="Wingdings 2" panose="05020102010507070707" pitchFamily="18" charset="2"/>
              <a:buChar char=""/>
            </a:pPr>
            <a:r>
              <a:rPr lang="en-US" sz="7200" dirty="0">
                <a:cs typeface="Arial" panose="020B0604020202020204" pitchFamily="34" charset="0"/>
              </a:rPr>
              <a:t>There is no magic potion for eligibility</a:t>
            </a:r>
          </a:p>
          <a:p>
            <a:pPr>
              <a:buClr>
                <a:schemeClr val="accent1">
                  <a:lumMod val="75000"/>
                </a:schemeClr>
              </a:buClr>
              <a:buSzPct val="95000"/>
              <a:buFont typeface="Wingdings 2" panose="05020102010507070707" pitchFamily="18" charset="2"/>
              <a:buChar char=""/>
            </a:pPr>
            <a:r>
              <a:rPr lang="en-US" sz="7200" dirty="0">
                <a:cs typeface="Arial" panose="020B0604020202020204" pitchFamily="34" charset="0"/>
              </a:rPr>
              <a:t>The applications are self-certifying but follow-up documentation may be requested</a:t>
            </a:r>
          </a:p>
          <a:p>
            <a:pPr>
              <a:buClr>
                <a:schemeClr val="accent1">
                  <a:lumMod val="75000"/>
                </a:schemeClr>
              </a:buClr>
              <a:buSzPct val="95000"/>
              <a:buFont typeface="Wingdings 2" panose="05020102010507070707" pitchFamily="18" charset="2"/>
              <a:buChar char=""/>
            </a:pPr>
            <a:r>
              <a:rPr lang="en-US" sz="7200" dirty="0">
                <a:cs typeface="Arial" panose="020B0604020202020204" pitchFamily="34" charset="0"/>
              </a:rPr>
              <a:t>There is a type of financial aid for every student</a:t>
            </a:r>
          </a:p>
          <a:p>
            <a:pPr lvl="1">
              <a:buClr>
                <a:schemeClr val="accent2"/>
              </a:buClr>
              <a:buSzPct val="95000"/>
              <a:buFont typeface="Wingdings 2" panose="05020102010507070707" pitchFamily="18" charset="2"/>
              <a:buChar char=""/>
            </a:pPr>
            <a:r>
              <a:rPr lang="en-US" sz="6400" dirty="0">
                <a:cs typeface="Arial" panose="020B0604020202020204" pitchFamily="34" charset="0"/>
              </a:rPr>
              <a:t>Apply, apply, </a:t>
            </a:r>
            <a:r>
              <a:rPr lang="en-US" sz="6400" b="1" dirty="0">
                <a:cs typeface="Arial" panose="020B0604020202020204" pitchFamily="34" charset="0"/>
              </a:rPr>
              <a:t>APPLY</a:t>
            </a:r>
            <a:r>
              <a:rPr lang="en-US" sz="6400" dirty="0">
                <a:cs typeface="Arial" panose="020B0604020202020204" pitchFamily="34" charset="0"/>
              </a:rPr>
              <a:t>!</a:t>
            </a:r>
          </a:p>
          <a:p>
            <a:pPr lvl="1">
              <a:buClr>
                <a:schemeClr val="accent2"/>
              </a:buClr>
              <a:buSzPct val="95000"/>
              <a:buFont typeface="Wingdings 2" panose="05020102010507070707" pitchFamily="18" charset="2"/>
              <a:buChar char=""/>
            </a:pPr>
            <a:r>
              <a:rPr lang="en-US" sz="6400" dirty="0">
                <a:cs typeface="Arial" panose="020B0604020202020204" pitchFamily="34" charset="0"/>
              </a:rPr>
              <a:t>Even if you think scholarships will be the only aid, you should still complete the FAFSA -  most scholarship applications will ask if you have</a:t>
            </a:r>
          </a:p>
          <a:p>
            <a:pPr>
              <a:buClr>
                <a:schemeClr val="accent1">
                  <a:lumMod val="75000"/>
                </a:schemeClr>
              </a:buClr>
              <a:buSzPct val="95000"/>
              <a:buFont typeface="Wingdings 2" panose="05020102010507070707" pitchFamily="18" charset="2"/>
              <a:buChar char=""/>
            </a:pPr>
            <a:r>
              <a:rPr lang="en-US" sz="7200" dirty="0">
                <a:cs typeface="Arial" panose="020B0604020202020204" pitchFamily="34" charset="0"/>
              </a:rPr>
              <a:t>Consider ALL college system options, including private &amp; CCs</a:t>
            </a:r>
          </a:p>
          <a:p>
            <a:pPr>
              <a:buClr>
                <a:schemeClr val="accent1">
                  <a:lumMod val="75000"/>
                </a:schemeClr>
              </a:buClr>
              <a:buSzPct val="95000"/>
              <a:buFont typeface="Wingdings 2" panose="05020102010507070707" pitchFamily="18" charset="2"/>
              <a:buChar char=""/>
            </a:pPr>
            <a:r>
              <a:rPr lang="en-US" sz="7200" dirty="0">
                <a:cs typeface="Arial" panose="020B0604020202020204" pitchFamily="34" charset="0"/>
              </a:rPr>
              <a:t>Colleges will no longer be able to see other colleges listed on FAFSA; for optimum Cal Grant consideration, listing UCs first, then CSUs, then private/out of state, then community colleges should provide the highest award potential</a:t>
            </a:r>
          </a:p>
          <a:p>
            <a:pPr>
              <a:buClr>
                <a:schemeClr val="accent1">
                  <a:lumMod val="75000"/>
                </a:schemeClr>
              </a:buClr>
              <a:buSzPct val="95000"/>
              <a:buFont typeface="Wingdings 2" panose="05020102010507070707" pitchFamily="18" charset="2"/>
              <a:buChar char=""/>
            </a:pPr>
            <a:r>
              <a:rPr lang="en-US" sz="7200" dirty="0">
                <a:cs typeface="Arial" panose="020B0604020202020204" pitchFamily="34" charset="0"/>
              </a:rPr>
              <a:t>There are </a:t>
            </a:r>
            <a:r>
              <a:rPr lang="en-US" sz="7200" b="1" dirty="0">
                <a:cs typeface="Arial" panose="020B0604020202020204" pitchFamily="34" charset="0"/>
              </a:rPr>
              <a:t>Lifetime Eligibility Usage</a:t>
            </a:r>
            <a:r>
              <a:rPr lang="en-US" sz="7200" dirty="0">
                <a:cs typeface="Arial" panose="020B0604020202020204" pitchFamily="34" charset="0"/>
              </a:rPr>
              <a:t> (LEU) limits for Pell Grant &amp; Cal Grants; while we encourage students to explore career options, they need to be focused by the time they reach college or they could run out of grant funding </a:t>
            </a:r>
            <a:r>
              <a:rPr lang="en-US" sz="7200" b="1" dirty="0">
                <a:cs typeface="Arial" panose="020B0604020202020204" pitchFamily="34" charset="0"/>
              </a:rPr>
              <a:t>before</a:t>
            </a:r>
            <a:r>
              <a:rPr lang="en-US" sz="7200" dirty="0">
                <a:cs typeface="Arial" panose="020B0604020202020204" pitchFamily="34" charset="0"/>
              </a:rPr>
              <a:t> they complete their first Bachelor’s degree</a:t>
            </a:r>
          </a:p>
          <a:p>
            <a:pPr>
              <a:buClr>
                <a:schemeClr val="accent1">
                  <a:lumMod val="75000"/>
                </a:schemeClr>
              </a:buClr>
              <a:buSzPct val="95000"/>
              <a:buFont typeface="Wingdings 2" panose="05020102010507070707" pitchFamily="18" charset="2"/>
              <a:buChar char=""/>
            </a:pPr>
            <a:r>
              <a:rPr lang="en-US" sz="7200" dirty="0">
                <a:cs typeface="Arial" panose="020B0604020202020204" pitchFamily="34" charset="0"/>
              </a:rPr>
              <a:t>Gift-aid (grants, scholarships) is available up through undergraduate study, typically first Bachelor’s degree OR LEU, whichever comes first</a:t>
            </a:r>
          </a:p>
          <a:p>
            <a:pPr>
              <a:buClr>
                <a:schemeClr val="accent1">
                  <a:lumMod val="75000"/>
                </a:schemeClr>
              </a:buClr>
              <a:buSzPct val="95000"/>
              <a:buFont typeface="Wingdings 2" panose="05020102010507070707" pitchFamily="18" charset="2"/>
              <a:buChar char=""/>
            </a:pPr>
            <a:r>
              <a:rPr lang="en-US" sz="7200" dirty="0">
                <a:cs typeface="Arial" panose="020B0604020202020204" pitchFamily="34" charset="0"/>
              </a:rPr>
              <a:t>There is financial aid for graduate students like Federal Work Study,  Direct Loans, some fellowship grants &amp; scholarships</a:t>
            </a:r>
          </a:p>
        </p:txBody>
      </p:sp>
      <p:sp>
        <p:nvSpPr>
          <p:cNvPr id="2" name="Title 1"/>
          <p:cNvSpPr>
            <a:spLocks noGrp="1"/>
          </p:cNvSpPr>
          <p:nvPr>
            <p:ph type="title"/>
          </p:nvPr>
        </p:nvSpPr>
        <p:spPr>
          <a:xfrm>
            <a:off x="1295400" y="412728"/>
            <a:ext cx="7125113" cy="924475"/>
          </a:xfrm>
        </p:spPr>
        <p:txBody>
          <a:bodyPr>
            <a:normAutofit/>
          </a:bodyPr>
          <a:lstStyle/>
          <a:p>
            <a:r>
              <a:rPr lang="en-US" sz="4000" dirty="0">
                <a:solidFill>
                  <a:schemeClr val="tx1"/>
                </a:solidFill>
              </a:rPr>
              <a:t>What to take away from this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548687" cy="67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07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39261" y="1729197"/>
            <a:ext cx="2588895" cy="1456690"/>
          </a:xfrm>
          <a:prstGeom prst="rect">
            <a:avLst/>
          </a:prstGeom>
        </p:spPr>
        <p:txBody>
          <a:bodyPr vert="horz" wrap="square" lIns="0" tIns="0" rIns="0" bIns="0" rtlCol="0">
            <a:spAutoFit/>
          </a:bodyPr>
          <a:lstStyle/>
          <a:p>
            <a:pPr marL="12700">
              <a:lnSpc>
                <a:spcPct val="100000"/>
              </a:lnSpc>
            </a:pPr>
            <a:r>
              <a:rPr sz="4800" spc="-25" dirty="0">
                <a:solidFill>
                  <a:srgbClr val="252525"/>
                </a:solidFill>
                <a:latin typeface="Tw Cen MT"/>
                <a:cs typeface="Tw Cen MT"/>
              </a:rPr>
              <a:t>Thank </a:t>
            </a:r>
            <a:r>
              <a:rPr sz="4800" spc="-155" dirty="0">
                <a:solidFill>
                  <a:srgbClr val="252525"/>
                </a:solidFill>
                <a:latin typeface="Tw Cen MT"/>
                <a:cs typeface="Tw Cen MT"/>
              </a:rPr>
              <a:t>y</a:t>
            </a:r>
            <a:r>
              <a:rPr sz="4800" dirty="0">
                <a:solidFill>
                  <a:srgbClr val="252525"/>
                </a:solidFill>
                <a:latin typeface="Tw Cen MT"/>
                <a:cs typeface="Tw Cen MT"/>
              </a:rPr>
              <a:t>ou!</a:t>
            </a:r>
            <a:endParaRPr sz="4800">
              <a:latin typeface="Tw Cen MT"/>
              <a:cs typeface="Tw Cen MT"/>
            </a:endParaRPr>
          </a:p>
          <a:p>
            <a:pPr marL="18415">
              <a:lnSpc>
                <a:spcPct val="100000"/>
              </a:lnSpc>
              <a:spcBef>
                <a:spcPts val="705"/>
              </a:spcBef>
            </a:pPr>
            <a:r>
              <a:rPr sz="4800" dirty="0">
                <a:solidFill>
                  <a:srgbClr val="252525"/>
                </a:solidFill>
                <a:latin typeface="Tw Cen MT"/>
                <a:cs typeface="Tw Cen MT"/>
              </a:rPr>
              <a:t>Que</a:t>
            </a:r>
            <a:r>
              <a:rPr sz="4800" spc="-15" dirty="0">
                <a:solidFill>
                  <a:srgbClr val="252525"/>
                </a:solidFill>
                <a:latin typeface="Tw Cen MT"/>
                <a:cs typeface="Tw Cen MT"/>
              </a:rPr>
              <a:t>s</a:t>
            </a:r>
            <a:r>
              <a:rPr sz="4800" dirty="0">
                <a:solidFill>
                  <a:srgbClr val="252525"/>
                </a:solidFill>
                <a:latin typeface="Tw Cen MT"/>
                <a:cs typeface="Tw Cen MT"/>
              </a:rPr>
              <a:t>tions?</a:t>
            </a:r>
            <a:endParaRPr sz="4800">
              <a:latin typeface="Tw Cen MT"/>
              <a:cs typeface="Tw Cen MT"/>
            </a:endParaRPr>
          </a:p>
        </p:txBody>
      </p:sp>
      <p:sp>
        <p:nvSpPr>
          <p:cNvPr id="3" name="object 3"/>
          <p:cNvSpPr/>
          <p:nvPr/>
        </p:nvSpPr>
        <p:spPr>
          <a:xfrm>
            <a:off x="2819400" y="4012691"/>
            <a:ext cx="3454908" cy="229514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9728" y="76200"/>
            <a:ext cx="550164" cy="673608"/>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096005" y="390366"/>
            <a:ext cx="2721610" cy="863600"/>
          </a:xfrm>
          <a:prstGeom prst="rect">
            <a:avLst/>
          </a:prstGeom>
        </p:spPr>
        <p:txBody>
          <a:bodyPr vert="horz" wrap="square" lIns="0" tIns="0" rIns="0" bIns="0" rtlCol="0">
            <a:spAutoFit/>
          </a:bodyPr>
          <a:lstStyle/>
          <a:p>
            <a:pPr marL="12700">
              <a:lnSpc>
                <a:spcPct val="100000"/>
              </a:lnSpc>
              <a:tabLst>
                <a:tab pos="2113915" algn="l"/>
              </a:tabLst>
            </a:pPr>
            <a:r>
              <a:rPr sz="6600" dirty="0">
                <a:latin typeface="Tw Cen MT"/>
                <a:cs typeface="Tw Cen MT"/>
              </a:rPr>
              <a:t>That</a:t>
            </a:r>
            <a:r>
              <a:rPr sz="6600" spc="-135" dirty="0">
                <a:latin typeface="Tw Cen MT"/>
                <a:cs typeface="Tw Cen MT"/>
              </a:rPr>
              <a:t>’</a:t>
            </a:r>
            <a:r>
              <a:rPr sz="6600" dirty="0">
                <a:latin typeface="Tw Cen MT"/>
                <a:cs typeface="Tw Cen MT"/>
              </a:rPr>
              <a:t>s	It!</a:t>
            </a:r>
            <a:endParaRPr sz="6600">
              <a:latin typeface="Tw Cen MT"/>
              <a:cs typeface="Tw Cen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14600" y="228600"/>
            <a:ext cx="4648200" cy="914400"/>
          </a:xfrm>
        </p:spPr>
        <p:txBody>
          <a:bodyPr/>
          <a:lstStyle/>
          <a:p>
            <a:pPr eaLnBrk="1" hangingPunct="1"/>
            <a:r>
              <a:rPr lang="en-US" dirty="0">
                <a:solidFill>
                  <a:schemeClr val="tx1"/>
                </a:solidFill>
              </a:rPr>
              <a:t>Direct Loans</a:t>
            </a:r>
          </a:p>
        </p:txBody>
      </p:sp>
      <p:sp>
        <p:nvSpPr>
          <p:cNvPr id="281603" name="Rectangle 3"/>
          <p:cNvSpPr>
            <a:spLocks noGrp="1" noChangeArrowheads="1"/>
          </p:cNvSpPr>
          <p:nvPr>
            <p:ph sz="quarter" idx="1"/>
          </p:nvPr>
        </p:nvSpPr>
        <p:spPr>
          <a:xfrm>
            <a:off x="457200" y="1676400"/>
            <a:ext cx="8305800" cy="4953000"/>
          </a:xfrm>
        </p:spPr>
        <p:txBody>
          <a:bodyPr>
            <a:normAutofit/>
          </a:bodyPr>
          <a:lstStyle/>
          <a:p>
            <a:pPr eaLnBrk="1" fontAlgn="auto" hangingPunct="1">
              <a:lnSpc>
                <a:spcPct val="90000"/>
              </a:lnSpc>
              <a:spcAft>
                <a:spcPts val="0"/>
              </a:spcAft>
              <a:buClr>
                <a:schemeClr val="accent1">
                  <a:lumMod val="75000"/>
                </a:schemeClr>
              </a:buClr>
              <a:buSzPct val="95000"/>
              <a:buFont typeface="Wingdings 2" panose="05020102010507070707" pitchFamily="18" charset="2"/>
              <a:buChar char=""/>
              <a:defRPr/>
            </a:pPr>
            <a:r>
              <a:rPr lang="en-US" dirty="0"/>
              <a:t>Subsidized- </a:t>
            </a:r>
            <a:r>
              <a:rPr lang="en-US" sz="1800" dirty="0"/>
              <a:t>Need based.  Interest is paid by the federal government while you are in school. Fixed 5.05%. Repayment starts six months after you graduate or drop below half-time</a:t>
            </a:r>
            <a:r>
              <a:rPr lang="en-US" dirty="0"/>
              <a:t>.</a:t>
            </a:r>
          </a:p>
          <a:p>
            <a:pPr eaLnBrk="1" fontAlgn="auto" hangingPunct="1">
              <a:lnSpc>
                <a:spcPct val="90000"/>
              </a:lnSpc>
              <a:spcAft>
                <a:spcPts val="0"/>
              </a:spcAft>
              <a:buClr>
                <a:schemeClr val="accent1">
                  <a:lumMod val="75000"/>
                </a:schemeClr>
              </a:buClr>
              <a:buSzPct val="95000"/>
              <a:buFont typeface="Wingdings 2" panose="05020102010507070707" pitchFamily="18" charset="2"/>
              <a:buChar char=""/>
              <a:defRPr/>
            </a:pPr>
            <a:r>
              <a:rPr lang="en-US" dirty="0"/>
              <a:t>Unsubsidized- </a:t>
            </a:r>
            <a:r>
              <a:rPr lang="en-US" sz="1800" dirty="0"/>
              <a:t>Not need based.  You pay the interest or add it to the principle balance and begins to accrue at the time you receive 1</a:t>
            </a:r>
            <a:r>
              <a:rPr lang="en-US" sz="1800" baseline="30000" dirty="0"/>
              <a:t>st</a:t>
            </a:r>
            <a:r>
              <a:rPr lang="en-US" sz="1800" dirty="0"/>
              <a:t> check.  Fixed 5.05%. Repayment starts six months after you graduate or drop below half-time</a:t>
            </a:r>
            <a:r>
              <a:rPr lang="en-US" dirty="0"/>
              <a:t>.</a:t>
            </a:r>
          </a:p>
          <a:p>
            <a:pPr marL="320040" indent="-320040" eaLnBrk="1" fontAlgn="auto" hangingPunct="1">
              <a:lnSpc>
                <a:spcPct val="90000"/>
              </a:lnSpc>
              <a:spcAft>
                <a:spcPts val="0"/>
              </a:spcAft>
              <a:buFont typeface="Wingdings"/>
              <a:buChar char=""/>
              <a:defRPr/>
            </a:pPr>
            <a:endParaRPr lang="en-US" sz="1000" dirty="0"/>
          </a:p>
          <a:p>
            <a:pPr eaLnBrk="1" fontAlgn="auto" hangingPunct="1">
              <a:lnSpc>
                <a:spcPct val="90000"/>
              </a:lnSpc>
              <a:spcAft>
                <a:spcPts val="0"/>
              </a:spcAft>
              <a:buClr>
                <a:schemeClr val="accent1">
                  <a:lumMod val="75000"/>
                </a:schemeClr>
              </a:buClr>
              <a:buSzPct val="95000"/>
              <a:buFont typeface="Wingdings 2" panose="05020102010507070707" pitchFamily="18" charset="2"/>
              <a:buChar char=""/>
              <a:defRPr/>
            </a:pPr>
            <a:r>
              <a:rPr lang="en-US" dirty="0"/>
              <a:t>PLUS- </a:t>
            </a:r>
            <a:r>
              <a:rPr lang="en-US" sz="1800" dirty="0"/>
              <a:t>Unsubsidized loan for parents of undergrads.  Can borrow up to the COA minus any financial aid. Fixed 7.6% and begins to accrue at the time funds are released. (not need-based)</a:t>
            </a:r>
          </a:p>
          <a:p>
            <a:pPr eaLnBrk="1" fontAlgn="auto" hangingPunct="1">
              <a:lnSpc>
                <a:spcPct val="90000"/>
              </a:lnSpc>
              <a:spcAft>
                <a:spcPts val="0"/>
              </a:spcAft>
              <a:buClr>
                <a:schemeClr val="accent1">
                  <a:lumMod val="75000"/>
                </a:schemeClr>
              </a:buClr>
              <a:buSzPct val="95000"/>
              <a:buFont typeface="Wingdings 2" panose="05020102010507070707" pitchFamily="18" charset="2"/>
              <a:buChar char=""/>
              <a:defRPr/>
            </a:pPr>
            <a:endParaRPr lang="en-US" sz="1800" dirty="0"/>
          </a:p>
          <a:p>
            <a:pPr lvl="1">
              <a:lnSpc>
                <a:spcPct val="90000"/>
              </a:lnSpc>
              <a:buClr>
                <a:schemeClr val="accent1">
                  <a:lumMod val="75000"/>
                </a:schemeClr>
              </a:buClr>
              <a:buSzPct val="95000"/>
              <a:buFont typeface="Wingdings" panose="05000000000000000000" pitchFamily="2" charset="2"/>
              <a:buChar char="Ø"/>
              <a:defRPr/>
            </a:pPr>
            <a:r>
              <a:rPr lang="en-US" sz="1800" dirty="0"/>
              <a:t>Loan fees apply</a:t>
            </a:r>
          </a:p>
        </p:txBody>
      </p:sp>
      <p:sp>
        <p:nvSpPr>
          <p:cNvPr id="23556" name="Text Box 4"/>
          <p:cNvSpPr txBox="1">
            <a:spLocks noChangeArrowheads="1"/>
          </p:cNvSpPr>
          <p:nvPr/>
        </p:nvSpPr>
        <p:spPr bwMode="auto">
          <a:xfrm>
            <a:off x="190500" y="60960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a:t>
            </a:r>
            <a:r>
              <a:rPr kumimoji="0" lang="en-US" sz="1800" b="0" i="0" u="none" strike="noStrike" kern="1200" cap="none" spc="0" normalizeH="0" baseline="0" noProof="0" dirty="0">
                <a:ln>
                  <a:noFill/>
                </a:ln>
                <a:solidFill>
                  <a:prstClr val="black"/>
                </a:solidFill>
                <a:effectLst/>
                <a:uLnTx/>
                <a:uFillTx/>
                <a:latin typeface="+mn-lt"/>
                <a:ea typeface="+mn-ea"/>
                <a:cs typeface="+mn-cs"/>
              </a:rPr>
              <a:t>Interest rates may vary year to year and are set by the Dept. of Education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0" y="76200"/>
            <a:ext cx="5492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7806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Effect transition="in" filter="slide(fromBottom)">
                                      <p:cBhvr>
                                        <p:cTn id="7" dur="500"/>
                                        <p:tgtEl>
                                          <p:spTgt spid="281603">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500"/>
                                  </p:stCondLst>
                                  <p:childTnLst>
                                    <p:set>
                                      <p:cBhvr>
                                        <p:cTn id="10" dur="1" fill="hold">
                                          <p:stCondLst>
                                            <p:cond delay="0"/>
                                          </p:stCondLst>
                                        </p:cTn>
                                        <p:tgtEl>
                                          <p:spTgt spid="281603">
                                            <p:txEl>
                                              <p:pRg st="1" end="1"/>
                                            </p:txEl>
                                          </p:spTgt>
                                        </p:tgtEl>
                                        <p:attrNameLst>
                                          <p:attrName>style.visibility</p:attrName>
                                        </p:attrNameLst>
                                      </p:cBhvr>
                                      <p:to>
                                        <p:strVal val="visible"/>
                                      </p:to>
                                    </p:set>
                                    <p:animEffect transition="in" filter="slide(fromBottom)">
                                      <p:cBhvr>
                                        <p:cTn id="11" dur="500"/>
                                        <p:tgtEl>
                                          <p:spTgt spid="281603">
                                            <p:txEl>
                                              <p:pRg st="1" end="1"/>
                                            </p:txEl>
                                          </p:spTgt>
                                        </p:tgtEl>
                                      </p:cBhvr>
                                    </p:animEffect>
                                  </p:childTnLst>
                                </p:cTn>
                              </p:par>
                            </p:childTnLst>
                          </p:cTn>
                        </p:par>
                        <p:par>
                          <p:cTn id="12" fill="hold" nodeType="afterGroup">
                            <p:stCondLst>
                              <p:cond delay="1500"/>
                            </p:stCondLst>
                            <p:childTnLst>
                              <p:par>
                                <p:cTn id="13" presetID="12" presetClass="entr" presetSubtype="4" fill="hold" grpId="0" nodeType="afterEffect">
                                  <p:stCondLst>
                                    <p:cond delay="1000"/>
                                  </p:stCondLst>
                                  <p:childTnLst>
                                    <p:set>
                                      <p:cBhvr>
                                        <p:cTn id="14" dur="1" fill="hold">
                                          <p:stCondLst>
                                            <p:cond delay="0"/>
                                          </p:stCondLst>
                                        </p:cTn>
                                        <p:tgtEl>
                                          <p:spTgt spid="281603">
                                            <p:txEl>
                                              <p:pRg st="3" end="3"/>
                                            </p:txEl>
                                          </p:spTgt>
                                        </p:tgtEl>
                                        <p:attrNameLst>
                                          <p:attrName>style.visibility</p:attrName>
                                        </p:attrNameLst>
                                      </p:cBhvr>
                                      <p:to>
                                        <p:strVal val="visible"/>
                                      </p:to>
                                    </p:set>
                                    <p:animEffect transition="in" filter="slide(fromBottom)">
                                      <p:cBhvr>
                                        <p:cTn id="15" dur="500"/>
                                        <p:tgtEl>
                                          <p:spTgt spid="281603">
                                            <p:txEl>
                                              <p:pRg st="3" end="3"/>
                                            </p:txEl>
                                          </p:spTgt>
                                        </p:tgtEl>
                                      </p:cBhvr>
                                    </p:animEffect>
                                  </p:childTnLst>
                                </p:cTn>
                              </p:par>
                              <p:par>
                                <p:cTn id="16" presetID="12" presetClass="entr" presetSubtype="4" fill="hold" grpId="0" nodeType="withEffect">
                                  <p:stCondLst>
                                    <p:cond delay="1000"/>
                                  </p:stCondLst>
                                  <p:childTnLst>
                                    <p:set>
                                      <p:cBhvr>
                                        <p:cTn id="17" dur="1" fill="hold">
                                          <p:stCondLst>
                                            <p:cond delay="0"/>
                                          </p:stCondLst>
                                        </p:cTn>
                                        <p:tgtEl>
                                          <p:spTgt spid="281603">
                                            <p:txEl>
                                              <p:pRg st="5" end="5"/>
                                            </p:txEl>
                                          </p:spTgt>
                                        </p:tgtEl>
                                        <p:attrNameLst>
                                          <p:attrName>style.visibility</p:attrName>
                                        </p:attrNameLst>
                                      </p:cBhvr>
                                      <p:to>
                                        <p:strVal val="visible"/>
                                      </p:to>
                                    </p:set>
                                    <p:animEffect transition="in" filter="slide(fromBottom)">
                                      <p:cBhvr>
                                        <p:cTn id="18" dur="500"/>
                                        <p:tgtEl>
                                          <p:spTgt spid="281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6215" rIns="0" bIns="0" rtlCol="0">
            <a:spAutoFit/>
          </a:bodyPr>
          <a:lstStyle/>
          <a:p>
            <a:pPr marL="459740">
              <a:lnSpc>
                <a:spcPct val="100000"/>
              </a:lnSpc>
            </a:pPr>
            <a:r>
              <a:rPr sz="3600" spc="-20" dirty="0"/>
              <a:t>Loans</a:t>
            </a:r>
            <a:r>
              <a:rPr sz="3600" spc="-5" dirty="0"/>
              <a:t> </a:t>
            </a:r>
            <a:r>
              <a:rPr sz="3600" dirty="0">
                <a:latin typeface="Tw Cen MT"/>
                <a:cs typeface="Tw Cen MT"/>
              </a:rPr>
              <a:t>–</a:t>
            </a:r>
            <a:r>
              <a:rPr sz="3600" spc="-10" dirty="0">
                <a:latin typeface="Tw Cen MT"/>
                <a:cs typeface="Tw Cen MT"/>
              </a:rPr>
              <a:t> </a:t>
            </a:r>
            <a:r>
              <a:rPr sz="3600" spc="-25" dirty="0"/>
              <a:t>What</a:t>
            </a:r>
            <a:r>
              <a:rPr sz="3600" dirty="0"/>
              <a:t> </a:t>
            </a:r>
            <a:r>
              <a:rPr sz="3600" spc="-305" dirty="0"/>
              <a:t>Y</a:t>
            </a:r>
            <a:r>
              <a:rPr sz="3600" spc="-20" dirty="0"/>
              <a:t>ou</a:t>
            </a:r>
            <a:r>
              <a:rPr sz="3600" spc="-15" dirty="0"/>
              <a:t> </a:t>
            </a:r>
            <a:r>
              <a:rPr sz="3600" spc="-20" dirty="0"/>
              <a:t>Should</a:t>
            </a:r>
            <a:r>
              <a:rPr sz="3600" spc="-15" dirty="0"/>
              <a:t> </a:t>
            </a:r>
            <a:r>
              <a:rPr sz="3600" spc="-20" dirty="0"/>
              <a:t>Kn</a:t>
            </a:r>
            <a:r>
              <a:rPr sz="3600" spc="-110" dirty="0"/>
              <a:t>o</a:t>
            </a:r>
            <a:r>
              <a:rPr sz="3600" spc="-25" dirty="0"/>
              <a:t>w</a:t>
            </a:r>
            <a:endParaRPr sz="3600">
              <a:latin typeface="Tw Cen MT"/>
              <a:cs typeface="Tw Cen MT"/>
            </a:endParaRPr>
          </a:p>
        </p:txBody>
      </p:sp>
      <p:sp>
        <p:nvSpPr>
          <p:cNvPr id="3" name="object 3"/>
          <p:cNvSpPr txBox="1"/>
          <p:nvPr/>
        </p:nvSpPr>
        <p:spPr>
          <a:xfrm>
            <a:off x="1069644" y="1720942"/>
            <a:ext cx="7127875" cy="4726935"/>
          </a:xfrm>
          <a:prstGeom prst="rect">
            <a:avLst/>
          </a:prstGeom>
        </p:spPr>
        <p:txBody>
          <a:bodyPr vert="horz" wrap="square" lIns="0" tIns="0" rIns="0" bIns="0" rtlCol="0">
            <a:spAutoFit/>
          </a:bodyPr>
          <a:lstStyle/>
          <a:p>
            <a:pPr marL="12700" marR="5080">
              <a:lnSpc>
                <a:spcPts val="2380"/>
              </a:lnSpc>
              <a:tabLst>
                <a:tab pos="1553210" algn="l"/>
              </a:tabLst>
            </a:pPr>
            <a:r>
              <a:rPr sz="2200" spc="-10" dirty="0">
                <a:latin typeface="Tw Cen MT"/>
                <a:cs typeface="Tw Cen MT"/>
              </a:rPr>
              <a:t>There</a:t>
            </a:r>
            <a:r>
              <a:rPr sz="2200" spc="5" dirty="0">
                <a:latin typeface="Tw Cen MT"/>
                <a:cs typeface="Tw Cen MT"/>
              </a:rPr>
              <a:t> </a:t>
            </a:r>
            <a:r>
              <a:rPr sz="2200" spc="-15" dirty="0">
                <a:latin typeface="Tw Cen MT"/>
                <a:cs typeface="Tw Cen MT"/>
              </a:rPr>
              <a:t>are</a:t>
            </a:r>
            <a:r>
              <a:rPr sz="2200" spc="5" dirty="0">
                <a:latin typeface="Tw Cen MT"/>
                <a:cs typeface="Tw Cen MT"/>
              </a:rPr>
              <a:t> </a:t>
            </a:r>
            <a:r>
              <a:rPr sz="2200" spc="-10" dirty="0">
                <a:latin typeface="Tw Cen MT"/>
                <a:cs typeface="Tw Cen MT"/>
              </a:rPr>
              <a:t>different</a:t>
            </a:r>
            <a:r>
              <a:rPr sz="2200" spc="25" dirty="0">
                <a:latin typeface="Tw Cen MT"/>
                <a:cs typeface="Tw Cen MT"/>
              </a:rPr>
              <a:t> </a:t>
            </a:r>
            <a:r>
              <a:rPr sz="2200" spc="-10" dirty="0">
                <a:latin typeface="Tw Cen MT"/>
                <a:cs typeface="Tw Cen MT"/>
              </a:rPr>
              <a:t>ty</a:t>
            </a:r>
            <a:r>
              <a:rPr sz="2200" spc="-15" dirty="0">
                <a:latin typeface="Tw Cen MT"/>
                <a:cs typeface="Tw Cen MT"/>
              </a:rPr>
              <a:t>pes</a:t>
            </a:r>
            <a:r>
              <a:rPr sz="2200" spc="5" dirty="0">
                <a:latin typeface="Tw Cen MT"/>
                <a:cs typeface="Tw Cen MT"/>
              </a:rPr>
              <a:t> </a:t>
            </a:r>
            <a:r>
              <a:rPr sz="2200" spc="-10" dirty="0">
                <a:latin typeface="Tw Cen MT"/>
                <a:cs typeface="Tw Cen MT"/>
              </a:rPr>
              <a:t>of</a:t>
            </a:r>
            <a:r>
              <a:rPr sz="2200" spc="75" dirty="0">
                <a:latin typeface="Tw Cen MT"/>
                <a:cs typeface="Tw Cen MT"/>
              </a:rPr>
              <a:t> </a:t>
            </a:r>
            <a:r>
              <a:rPr sz="2200" spc="-15" dirty="0">
                <a:latin typeface="Tw Cen MT"/>
                <a:cs typeface="Tw Cen MT"/>
              </a:rPr>
              <a:t>loan</a:t>
            </a:r>
            <a:r>
              <a:rPr sz="2200" spc="-10" dirty="0">
                <a:latin typeface="Tw Cen MT"/>
                <a:cs typeface="Tw Cen MT"/>
              </a:rPr>
              <a:t>s</a:t>
            </a:r>
            <a:r>
              <a:rPr sz="2200" spc="20" dirty="0">
                <a:latin typeface="Tw Cen MT"/>
                <a:cs typeface="Tw Cen MT"/>
              </a:rPr>
              <a:t> </a:t>
            </a:r>
            <a:r>
              <a:rPr sz="2200" spc="-10" dirty="0">
                <a:latin typeface="Tw Cen MT"/>
                <a:cs typeface="Tw Cen MT"/>
              </a:rPr>
              <a:t>that</a:t>
            </a:r>
            <a:r>
              <a:rPr sz="2200" spc="5" dirty="0">
                <a:latin typeface="Tw Cen MT"/>
                <a:cs typeface="Tw Cen MT"/>
              </a:rPr>
              <a:t> </a:t>
            </a:r>
            <a:r>
              <a:rPr sz="2200" spc="-10" dirty="0">
                <a:latin typeface="Tw Cen MT"/>
                <a:cs typeface="Tw Cen MT"/>
              </a:rPr>
              <a:t>can</a:t>
            </a:r>
            <a:r>
              <a:rPr sz="2200" spc="10" dirty="0">
                <a:latin typeface="Tw Cen MT"/>
                <a:cs typeface="Tw Cen MT"/>
              </a:rPr>
              <a:t> </a:t>
            </a:r>
            <a:r>
              <a:rPr sz="2200" spc="-15" dirty="0">
                <a:latin typeface="Tw Cen MT"/>
                <a:cs typeface="Tw Cen MT"/>
              </a:rPr>
              <a:t>be</a:t>
            </a:r>
            <a:r>
              <a:rPr sz="2200" spc="5" dirty="0">
                <a:latin typeface="Tw Cen MT"/>
                <a:cs typeface="Tw Cen MT"/>
              </a:rPr>
              <a:t> </a:t>
            </a:r>
            <a:r>
              <a:rPr sz="2200" spc="-15" dirty="0">
                <a:latin typeface="Tw Cen MT"/>
                <a:cs typeface="Tw Cen MT"/>
              </a:rPr>
              <a:t>a</a:t>
            </a:r>
            <a:r>
              <a:rPr sz="2200" spc="-105" dirty="0">
                <a:latin typeface="Tw Cen MT"/>
                <a:cs typeface="Tw Cen MT"/>
              </a:rPr>
              <a:t>w</a:t>
            </a:r>
            <a:r>
              <a:rPr sz="2200" spc="-15" dirty="0">
                <a:latin typeface="Tw Cen MT"/>
                <a:cs typeface="Tw Cen MT"/>
              </a:rPr>
              <a:t>arded</a:t>
            </a:r>
            <a:r>
              <a:rPr sz="2200" spc="5" dirty="0">
                <a:latin typeface="Tw Cen MT"/>
                <a:cs typeface="Tw Cen MT"/>
              </a:rPr>
              <a:t> </a:t>
            </a:r>
            <a:r>
              <a:rPr sz="2200" spc="-15" dirty="0">
                <a:latin typeface="Tw Cen MT"/>
                <a:cs typeface="Tw Cen MT"/>
              </a:rPr>
              <a:t>in </a:t>
            </a:r>
            <a:r>
              <a:rPr sz="2200" spc="-10" dirty="0">
                <a:latin typeface="Tw Cen MT"/>
                <a:cs typeface="Tw Cen MT"/>
              </a:rPr>
              <a:t>combination:</a:t>
            </a:r>
            <a:r>
              <a:rPr sz="2200" dirty="0">
                <a:latin typeface="Tw Cen MT"/>
                <a:cs typeface="Tw Cen MT"/>
              </a:rPr>
              <a:t>	</a:t>
            </a:r>
            <a:r>
              <a:rPr sz="2200" b="1" spc="-10" dirty="0">
                <a:latin typeface="Tw Cen MT"/>
                <a:cs typeface="Tw Cen MT"/>
              </a:rPr>
              <a:t>D</a:t>
            </a:r>
            <a:r>
              <a:rPr sz="2200" b="1" spc="-15" dirty="0">
                <a:latin typeface="Tw Cen MT"/>
                <a:cs typeface="Tw Cen MT"/>
              </a:rPr>
              <a:t>irec</a:t>
            </a:r>
            <a:r>
              <a:rPr sz="2200" b="1" spc="-10" dirty="0">
                <a:latin typeface="Tw Cen MT"/>
                <a:cs typeface="Tw Cen MT"/>
              </a:rPr>
              <a:t>t</a:t>
            </a:r>
            <a:r>
              <a:rPr sz="2200" spc="45" dirty="0">
                <a:latin typeface="Tw Cen MT"/>
                <a:cs typeface="Tw Cen MT"/>
              </a:rPr>
              <a:t> </a:t>
            </a:r>
            <a:r>
              <a:rPr sz="2200" spc="-15" dirty="0">
                <a:latin typeface="Tw Cen MT"/>
                <a:cs typeface="Tw Cen MT"/>
              </a:rPr>
              <a:t>–</a:t>
            </a:r>
            <a:r>
              <a:rPr sz="2200" spc="-5" dirty="0">
                <a:latin typeface="Tw Cen MT"/>
                <a:cs typeface="Tw Cen MT"/>
              </a:rPr>
              <a:t> </a:t>
            </a:r>
            <a:r>
              <a:rPr sz="2200" spc="-10" dirty="0">
                <a:latin typeface="Tw Cen MT"/>
                <a:cs typeface="Tw Cen MT"/>
              </a:rPr>
              <a:t>Subsidized/Unsubsidized</a:t>
            </a:r>
            <a:r>
              <a:rPr sz="2200" spc="45" dirty="0">
                <a:latin typeface="Tw Cen MT"/>
                <a:cs typeface="Tw Cen MT"/>
              </a:rPr>
              <a:t> </a:t>
            </a:r>
            <a:r>
              <a:rPr sz="2200" spc="-15" dirty="0">
                <a:latin typeface="Tw Cen MT"/>
                <a:cs typeface="Tw Cen MT"/>
              </a:rPr>
              <a:t>&amp;</a:t>
            </a:r>
            <a:r>
              <a:rPr sz="2200" spc="-10" dirty="0">
                <a:latin typeface="Tw Cen MT"/>
                <a:cs typeface="Tw Cen MT"/>
              </a:rPr>
              <a:t> </a:t>
            </a:r>
            <a:r>
              <a:rPr sz="2200" spc="-15" dirty="0">
                <a:latin typeface="Tw Cen MT"/>
                <a:cs typeface="Tw Cen MT"/>
              </a:rPr>
              <a:t>P</a:t>
            </a:r>
            <a:r>
              <a:rPr sz="2200" spc="-35" dirty="0">
                <a:latin typeface="Tw Cen MT"/>
                <a:cs typeface="Tw Cen MT"/>
              </a:rPr>
              <a:t>L</a:t>
            </a:r>
            <a:r>
              <a:rPr sz="2200" spc="-15" dirty="0">
                <a:latin typeface="Tw Cen MT"/>
                <a:cs typeface="Tw Cen MT"/>
              </a:rPr>
              <a:t>U</a:t>
            </a:r>
            <a:r>
              <a:rPr sz="2200" spc="-10" dirty="0">
                <a:latin typeface="Tw Cen MT"/>
                <a:cs typeface="Tw Cen MT"/>
              </a:rPr>
              <a:t>S;</a:t>
            </a:r>
            <a:r>
              <a:rPr sz="2200" spc="5" dirty="0">
                <a:latin typeface="Tw Cen MT"/>
                <a:cs typeface="Tw Cen MT"/>
              </a:rPr>
              <a:t> </a:t>
            </a:r>
            <a:r>
              <a:rPr sz="2200" spc="-10" dirty="0">
                <a:latin typeface="Tw Cen MT"/>
                <a:cs typeface="Tw Cen MT"/>
              </a:rPr>
              <a:t>Pri</a:t>
            </a:r>
            <a:r>
              <a:rPr sz="2200" spc="-65" dirty="0">
                <a:latin typeface="Tw Cen MT"/>
                <a:cs typeface="Tw Cen MT"/>
              </a:rPr>
              <a:t>v</a:t>
            </a:r>
            <a:r>
              <a:rPr sz="2200" spc="-10" dirty="0">
                <a:latin typeface="Tw Cen MT"/>
                <a:cs typeface="Tw Cen MT"/>
              </a:rPr>
              <a:t>ate</a:t>
            </a:r>
            <a:endParaRPr sz="2200" dirty="0">
              <a:latin typeface="Tw Cen MT"/>
              <a:cs typeface="Tw Cen MT"/>
            </a:endParaRPr>
          </a:p>
          <a:p>
            <a:pPr marL="332105" indent="-319405">
              <a:lnSpc>
                <a:spcPct val="100000"/>
              </a:lnSpc>
              <a:spcBef>
                <a:spcPts val="360"/>
              </a:spcBef>
              <a:buClr>
                <a:srgbClr val="97C622"/>
              </a:buClr>
              <a:buSzPct val="93750"/>
              <a:buFont typeface="Arial"/>
              <a:buChar char="●"/>
              <a:tabLst>
                <a:tab pos="332740" algn="l"/>
              </a:tabLst>
            </a:pPr>
            <a:r>
              <a:rPr sz="2400" dirty="0">
                <a:latin typeface="Tw Cen MT"/>
                <a:cs typeface="Tw Cen MT"/>
              </a:rPr>
              <a:t>Bor</a:t>
            </a:r>
            <a:r>
              <a:rPr sz="2400" spc="-40" dirty="0">
                <a:latin typeface="Tw Cen MT"/>
                <a:cs typeface="Tw Cen MT"/>
              </a:rPr>
              <a:t>r</a:t>
            </a:r>
            <a:r>
              <a:rPr sz="2400" spc="-75" dirty="0">
                <a:latin typeface="Tw Cen MT"/>
                <a:cs typeface="Tw Cen MT"/>
              </a:rPr>
              <a:t>o</a:t>
            </a:r>
            <a:r>
              <a:rPr sz="2400" spc="-20" dirty="0">
                <a:latin typeface="Tw Cen MT"/>
                <a:cs typeface="Tw Cen MT"/>
              </a:rPr>
              <a:t>w</a:t>
            </a:r>
            <a:r>
              <a:rPr sz="2400" dirty="0">
                <a:latin typeface="Tw Cen MT"/>
                <a:cs typeface="Tw Cen MT"/>
              </a:rPr>
              <a:t> only</a:t>
            </a:r>
            <a:r>
              <a:rPr sz="2400" spc="-15" dirty="0">
                <a:latin typeface="Tw Cen MT"/>
                <a:cs typeface="Tw Cen MT"/>
              </a:rPr>
              <a:t> what</a:t>
            </a:r>
            <a:r>
              <a:rPr sz="2400" dirty="0">
                <a:latin typeface="Tw Cen MT"/>
                <a:cs typeface="Tw Cen MT"/>
              </a:rPr>
              <a:t> </a:t>
            </a:r>
            <a:r>
              <a:rPr sz="2400" spc="-75" dirty="0">
                <a:latin typeface="Tw Cen MT"/>
                <a:cs typeface="Tw Cen MT"/>
              </a:rPr>
              <a:t>y</a:t>
            </a:r>
            <a:r>
              <a:rPr sz="2400" spc="-15" dirty="0">
                <a:latin typeface="Tw Cen MT"/>
                <a:cs typeface="Tw Cen MT"/>
              </a:rPr>
              <a:t>ou</a:t>
            </a:r>
            <a:r>
              <a:rPr sz="2400" dirty="0">
                <a:latin typeface="Tw Cen MT"/>
                <a:cs typeface="Tw Cen MT"/>
              </a:rPr>
              <a:t> </a:t>
            </a:r>
            <a:r>
              <a:rPr sz="2400" spc="-15" dirty="0">
                <a:latin typeface="Tw Cen MT"/>
                <a:cs typeface="Tw Cen MT"/>
              </a:rPr>
              <a:t>need</a:t>
            </a:r>
            <a:endParaRPr sz="2400" dirty="0">
              <a:latin typeface="Tw Cen MT"/>
              <a:cs typeface="Tw Cen MT"/>
            </a:endParaRPr>
          </a:p>
          <a:p>
            <a:pPr marL="652145" lvl="1" indent="-274320">
              <a:lnSpc>
                <a:spcPct val="100000"/>
              </a:lnSpc>
              <a:spcBef>
                <a:spcPts val="385"/>
              </a:spcBef>
              <a:buClr>
                <a:srgbClr val="58AFB8"/>
              </a:buClr>
              <a:buSzPct val="95000"/>
              <a:buFont typeface="Arial"/>
              <a:buChar char="●"/>
              <a:tabLst>
                <a:tab pos="652780" algn="l"/>
              </a:tabLst>
            </a:pPr>
            <a:r>
              <a:rPr sz="2000" spc="-10" dirty="0">
                <a:latin typeface="Tw Cen MT"/>
                <a:cs typeface="Tw Cen MT"/>
              </a:rPr>
              <a:t>N</a:t>
            </a:r>
            <a:r>
              <a:rPr sz="2000" dirty="0">
                <a:latin typeface="Tw Cen MT"/>
                <a:cs typeface="Tw Cen MT"/>
              </a:rPr>
              <a:t>ot</a:t>
            </a:r>
            <a:r>
              <a:rPr sz="2000" spc="-15" dirty="0">
                <a:latin typeface="Tw Cen MT"/>
                <a:cs typeface="Tw Cen MT"/>
              </a:rPr>
              <a:t> </a:t>
            </a:r>
            <a:r>
              <a:rPr sz="2000" dirty="0">
                <a:latin typeface="Tw Cen MT"/>
                <a:cs typeface="Tw Cen MT"/>
              </a:rPr>
              <a:t>necessarily</a:t>
            </a:r>
            <a:r>
              <a:rPr sz="2000" spc="-45" dirty="0">
                <a:latin typeface="Tw Cen MT"/>
                <a:cs typeface="Tw Cen MT"/>
              </a:rPr>
              <a:t> </a:t>
            </a:r>
            <a:r>
              <a:rPr sz="2000" spc="-10" dirty="0">
                <a:latin typeface="Tw Cen MT"/>
                <a:cs typeface="Tw Cen MT"/>
              </a:rPr>
              <a:t>w</a:t>
            </a:r>
            <a:r>
              <a:rPr sz="2000" dirty="0">
                <a:latin typeface="Tw Cen MT"/>
                <a:cs typeface="Tw Cen MT"/>
              </a:rPr>
              <a:t>h</a:t>
            </a:r>
            <a:r>
              <a:rPr sz="2000" spc="-10" dirty="0">
                <a:latin typeface="Tw Cen MT"/>
                <a:cs typeface="Tw Cen MT"/>
              </a:rPr>
              <a:t>a</a:t>
            </a:r>
            <a:r>
              <a:rPr sz="2000" dirty="0">
                <a:latin typeface="Tw Cen MT"/>
                <a:cs typeface="Tw Cen MT"/>
              </a:rPr>
              <a:t>t </a:t>
            </a:r>
            <a:r>
              <a:rPr sz="2000" spc="-5" dirty="0">
                <a:latin typeface="Tw Cen MT"/>
                <a:cs typeface="Tw Cen MT"/>
              </a:rPr>
              <a:t>i</a:t>
            </a:r>
            <a:r>
              <a:rPr sz="2000" dirty="0">
                <a:latin typeface="Tw Cen MT"/>
                <a:cs typeface="Tw Cen MT"/>
              </a:rPr>
              <a:t>s</a:t>
            </a:r>
            <a:r>
              <a:rPr sz="2000" spc="-20" dirty="0">
                <a:latin typeface="Tw Cen MT"/>
                <a:cs typeface="Tw Cen MT"/>
              </a:rPr>
              <a:t> </a:t>
            </a:r>
            <a:r>
              <a:rPr sz="2000" dirty="0">
                <a:latin typeface="Tw Cen MT"/>
                <a:cs typeface="Tw Cen MT"/>
              </a:rPr>
              <a:t>o</a:t>
            </a:r>
            <a:r>
              <a:rPr sz="2000" spc="5" dirty="0">
                <a:latin typeface="Tw Cen MT"/>
                <a:cs typeface="Tw Cen MT"/>
              </a:rPr>
              <a:t>f</a:t>
            </a:r>
            <a:r>
              <a:rPr sz="2000" dirty="0">
                <a:latin typeface="Tw Cen MT"/>
                <a:cs typeface="Tw Cen MT"/>
              </a:rPr>
              <a:t>f</a:t>
            </a:r>
            <a:r>
              <a:rPr sz="2000" spc="5" dirty="0">
                <a:latin typeface="Tw Cen MT"/>
                <a:cs typeface="Tw Cen MT"/>
              </a:rPr>
              <a:t>e</a:t>
            </a:r>
            <a:r>
              <a:rPr sz="2000" spc="-10" dirty="0">
                <a:latin typeface="Tw Cen MT"/>
                <a:cs typeface="Tw Cen MT"/>
              </a:rPr>
              <a:t>r</a:t>
            </a:r>
            <a:r>
              <a:rPr sz="2000" dirty="0">
                <a:latin typeface="Tw Cen MT"/>
                <a:cs typeface="Tw Cen MT"/>
              </a:rPr>
              <a:t>ed</a:t>
            </a:r>
            <a:r>
              <a:rPr sz="2000" spc="-50" dirty="0">
                <a:latin typeface="Tw Cen MT"/>
                <a:cs typeface="Tw Cen MT"/>
              </a:rPr>
              <a:t> </a:t>
            </a:r>
            <a:r>
              <a:rPr sz="2000" dirty="0">
                <a:latin typeface="Tw Cen MT"/>
                <a:cs typeface="Tw Cen MT"/>
              </a:rPr>
              <a:t>or</a:t>
            </a:r>
            <a:r>
              <a:rPr sz="2000" spc="-10" dirty="0">
                <a:latin typeface="Tw Cen MT"/>
                <a:cs typeface="Tw Cen MT"/>
              </a:rPr>
              <a:t> </a:t>
            </a:r>
            <a:r>
              <a:rPr sz="2000" dirty="0">
                <a:latin typeface="Tw Cen MT"/>
                <a:cs typeface="Tw Cen MT"/>
              </a:rPr>
              <a:t>a</a:t>
            </a:r>
            <a:r>
              <a:rPr sz="2000" spc="-95" dirty="0">
                <a:latin typeface="Tw Cen MT"/>
                <a:cs typeface="Tw Cen MT"/>
              </a:rPr>
              <a:t>w</a:t>
            </a:r>
            <a:r>
              <a:rPr sz="2000" dirty="0">
                <a:latin typeface="Tw Cen MT"/>
                <a:cs typeface="Tw Cen MT"/>
              </a:rPr>
              <a:t>arded</a:t>
            </a:r>
          </a:p>
          <a:p>
            <a:pPr marL="652145" lvl="1" indent="-274320">
              <a:lnSpc>
                <a:spcPct val="100000"/>
              </a:lnSpc>
              <a:spcBef>
                <a:spcPts val="360"/>
              </a:spcBef>
              <a:buClr>
                <a:srgbClr val="58AFB8"/>
              </a:buClr>
              <a:buSzPct val="95000"/>
              <a:buFont typeface="Arial"/>
              <a:buChar char="●"/>
              <a:tabLst>
                <a:tab pos="652780" algn="l"/>
              </a:tabLst>
            </a:pPr>
            <a:r>
              <a:rPr sz="2000" dirty="0">
                <a:latin typeface="Tw Cen MT"/>
                <a:cs typeface="Tw Cen MT"/>
              </a:rPr>
              <a:t>B</a:t>
            </a:r>
            <a:r>
              <a:rPr sz="2000" spc="10" dirty="0">
                <a:latin typeface="Tw Cen MT"/>
                <a:cs typeface="Tw Cen MT"/>
              </a:rPr>
              <a:t>o</a:t>
            </a:r>
            <a:r>
              <a:rPr sz="2000" dirty="0">
                <a:latin typeface="Tw Cen MT"/>
                <a:cs typeface="Tw Cen MT"/>
              </a:rPr>
              <a:t>r</a:t>
            </a:r>
            <a:r>
              <a:rPr sz="2000" spc="-30" dirty="0">
                <a:latin typeface="Tw Cen MT"/>
                <a:cs typeface="Tw Cen MT"/>
              </a:rPr>
              <a:t>r</a:t>
            </a:r>
            <a:r>
              <a:rPr sz="2000" spc="-70" dirty="0">
                <a:latin typeface="Tw Cen MT"/>
                <a:cs typeface="Tw Cen MT"/>
              </a:rPr>
              <a:t>o</a:t>
            </a:r>
            <a:r>
              <a:rPr sz="2000" dirty="0">
                <a:latin typeface="Tw Cen MT"/>
                <a:cs typeface="Tw Cen MT"/>
              </a:rPr>
              <a:t>wing</a:t>
            </a:r>
            <a:r>
              <a:rPr sz="2000" spc="-55" dirty="0">
                <a:latin typeface="Tw Cen MT"/>
                <a:cs typeface="Tw Cen MT"/>
              </a:rPr>
              <a:t> </a:t>
            </a:r>
            <a:r>
              <a:rPr sz="2000" dirty="0">
                <a:latin typeface="Tw Cen MT"/>
                <a:cs typeface="Tw Cen MT"/>
              </a:rPr>
              <a:t>$1</a:t>
            </a:r>
            <a:r>
              <a:rPr sz="2000" spc="-10" dirty="0">
                <a:latin typeface="Tw Cen MT"/>
                <a:cs typeface="Tw Cen MT"/>
              </a:rPr>
              <a:t>0</a:t>
            </a:r>
            <a:r>
              <a:rPr sz="2000" dirty="0">
                <a:latin typeface="Tw Cen MT"/>
                <a:cs typeface="Tw Cen MT"/>
              </a:rPr>
              <a:t>K</a:t>
            </a:r>
            <a:r>
              <a:rPr sz="2000" spc="-15" dirty="0">
                <a:latin typeface="Tw Cen MT"/>
                <a:cs typeface="Tw Cen MT"/>
              </a:rPr>
              <a:t> </a:t>
            </a:r>
            <a:r>
              <a:rPr sz="2000" dirty="0">
                <a:latin typeface="Tw Cen MT"/>
                <a:cs typeface="Tw Cen MT"/>
              </a:rPr>
              <a:t>per</a:t>
            </a:r>
            <a:r>
              <a:rPr sz="2000" spc="-15" dirty="0">
                <a:latin typeface="Tw Cen MT"/>
                <a:cs typeface="Tw Cen MT"/>
              </a:rPr>
              <a:t> </a:t>
            </a:r>
            <a:r>
              <a:rPr sz="2000" spc="5" dirty="0">
                <a:latin typeface="Tw Cen MT"/>
                <a:cs typeface="Tw Cen MT"/>
              </a:rPr>
              <a:t>y</a:t>
            </a:r>
            <a:r>
              <a:rPr sz="2000" dirty="0">
                <a:latin typeface="Tw Cen MT"/>
                <a:cs typeface="Tw Cen MT"/>
              </a:rPr>
              <a:t>r</a:t>
            </a:r>
            <a:r>
              <a:rPr sz="2000" spc="-20" dirty="0">
                <a:latin typeface="Tw Cen MT"/>
                <a:cs typeface="Tw Cen MT"/>
              </a:rPr>
              <a:t> </a:t>
            </a:r>
            <a:r>
              <a:rPr sz="2000" dirty="0">
                <a:latin typeface="Tw Cen MT"/>
                <a:cs typeface="Tw Cen MT"/>
              </a:rPr>
              <a:t>x 5</a:t>
            </a:r>
            <a:r>
              <a:rPr sz="2000" spc="-10" dirty="0">
                <a:latin typeface="Tw Cen MT"/>
                <a:cs typeface="Tw Cen MT"/>
              </a:rPr>
              <a:t> </a:t>
            </a:r>
            <a:r>
              <a:rPr sz="2000" spc="5" dirty="0">
                <a:latin typeface="Tw Cen MT"/>
                <a:cs typeface="Tw Cen MT"/>
              </a:rPr>
              <a:t>y</a:t>
            </a:r>
            <a:r>
              <a:rPr sz="2000" dirty="0">
                <a:latin typeface="Tw Cen MT"/>
                <a:cs typeface="Tw Cen MT"/>
              </a:rPr>
              <a:t>rs</a:t>
            </a:r>
            <a:r>
              <a:rPr sz="2000" spc="-20" dirty="0">
                <a:latin typeface="Tw Cen MT"/>
                <a:cs typeface="Tw Cen MT"/>
              </a:rPr>
              <a:t> </a:t>
            </a:r>
            <a:r>
              <a:rPr sz="2000" dirty="0">
                <a:latin typeface="Tw Cen MT"/>
                <a:cs typeface="Tw Cen MT"/>
              </a:rPr>
              <a:t>= </a:t>
            </a:r>
            <a:r>
              <a:rPr sz="2000" spc="-10" dirty="0">
                <a:latin typeface="Tw Cen MT"/>
                <a:cs typeface="Tw Cen MT"/>
              </a:rPr>
              <a:t>$</a:t>
            </a:r>
            <a:r>
              <a:rPr sz="2000" dirty="0">
                <a:latin typeface="Tw Cen MT"/>
                <a:cs typeface="Tw Cen MT"/>
              </a:rPr>
              <a:t>50</a:t>
            </a:r>
            <a:r>
              <a:rPr sz="2000" spc="-10" dirty="0">
                <a:latin typeface="Tw Cen MT"/>
                <a:cs typeface="Tw Cen MT"/>
              </a:rPr>
              <a:t>K</a:t>
            </a:r>
            <a:r>
              <a:rPr sz="2000" dirty="0">
                <a:latin typeface="Tw Cen MT"/>
                <a:cs typeface="Tw Cen MT"/>
              </a:rPr>
              <a:t>!</a:t>
            </a:r>
          </a:p>
          <a:p>
            <a:pPr marL="332105" indent="-319405">
              <a:lnSpc>
                <a:spcPct val="100000"/>
              </a:lnSpc>
              <a:spcBef>
                <a:spcPts val="380"/>
              </a:spcBef>
              <a:buClr>
                <a:srgbClr val="97C622"/>
              </a:buClr>
              <a:buSzPct val="93750"/>
              <a:buFont typeface="Arial"/>
              <a:buChar char="●"/>
              <a:tabLst>
                <a:tab pos="332740" algn="l"/>
              </a:tabLst>
            </a:pPr>
            <a:r>
              <a:rPr sz="2400" spc="-15" dirty="0">
                <a:latin typeface="Tw Cen MT"/>
                <a:cs typeface="Tw Cen MT"/>
              </a:rPr>
              <a:t>Consider</a:t>
            </a:r>
            <a:r>
              <a:rPr sz="2400" spc="-20" dirty="0">
                <a:latin typeface="Tw Cen MT"/>
                <a:cs typeface="Tw Cen MT"/>
              </a:rPr>
              <a:t> </a:t>
            </a:r>
            <a:r>
              <a:rPr sz="2400" dirty="0">
                <a:latin typeface="Tw Cen MT"/>
                <a:cs typeface="Tw Cen MT"/>
              </a:rPr>
              <a:t>all</a:t>
            </a:r>
            <a:r>
              <a:rPr sz="2400" spc="-5" dirty="0">
                <a:latin typeface="Tw Cen MT"/>
                <a:cs typeface="Tw Cen MT"/>
              </a:rPr>
              <a:t> </a:t>
            </a:r>
            <a:r>
              <a:rPr sz="2400" dirty="0">
                <a:latin typeface="Tw Cen MT"/>
                <a:cs typeface="Tw Cen MT"/>
              </a:rPr>
              <a:t>gift-</a:t>
            </a:r>
            <a:r>
              <a:rPr sz="2400" spc="-15" dirty="0">
                <a:latin typeface="Tw Cen MT"/>
                <a:cs typeface="Tw Cen MT"/>
              </a:rPr>
              <a:t>aid</a:t>
            </a:r>
            <a:r>
              <a:rPr sz="2400" spc="-5" dirty="0">
                <a:latin typeface="Tw Cen MT"/>
                <a:cs typeface="Tw Cen MT"/>
              </a:rPr>
              <a:t> </a:t>
            </a:r>
            <a:r>
              <a:rPr sz="2400" spc="-15" dirty="0">
                <a:latin typeface="Tw Cen MT"/>
                <a:cs typeface="Tw Cen MT"/>
              </a:rPr>
              <a:t>and</a:t>
            </a:r>
            <a:r>
              <a:rPr sz="2400" spc="-10" dirty="0">
                <a:latin typeface="Tw Cen MT"/>
                <a:cs typeface="Tw Cen MT"/>
              </a:rPr>
              <a:t> </a:t>
            </a:r>
            <a:r>
              <a:rPr sz="2400" spc="-15" dirty="0">
                <a:latin typeface="Tw Cen MT"/>
                <a:cs typeface="Tw Cen MT"/>
              </a:rPr>
              <a:t>em</a:t>
            </a:r>
            <a:r>
              <a:rPr sz="2400" spc="-25" dirty="0">
                <a:latin typeface="Tw Cen MT"/>
                <a:cs typeface="Tw Cen MT"/>
              </a:rPr>
              <a:t>p</a:t>
            </a:r>
            <a:r>
              <a:rPr sz="2400" spc="-5" dirty="0">
                <a:latin typeface="Tw Cen MT"/>
                <a:cs typeface="Tw Cen MT"/>
              </a:rPr>
              <a:t>l</a:t>
            </a:r>
            <a:r>
              <a:rPr sz="2400" spc="-50" dirty="0">
                <a:latin typeface="Tw Cen MT"/>
                <a:cs typeface="Tw Cen MT"/>
              </a:rPr>
              <a:t>o</a:t>
            </a:r>
            <a:r>
              <a:rPr sz="2400" spc="-15" dirty="0">
                <a:latin typeface="Tw Cen MT"/>
                <a:cs typeface="Tw Cen MT"/>
              </a:rPr>
              <a:t>yment</a:t>
            </a:r>
            <a:r>
              <a:rPr sz="2400" dirty="0">
                <a:latin typeface="Tw Cen MT"/>
                <a:cs typeface="Tw Cen MT"/>
              </a:rPr>
              <a:t> </a:t>
            </a:r>
            <a:r>
              <a:rPr sz="2400" spc="-15" dirty="0">
                <a:latin typeface="Tw Cen MT"/>
                <a:cs typeface="Tw Cen MT"/>
              </a:rPr>
              <a:t>op</a:t>
            </a:r>
            <a:r>
              <a:rPr sz="2400" spc="-20" dirty="0">
                <a:latin typeface="Tw Cen MT"/>
                <a:cs typeface="Tw Cen MT"/>
              </a:rPr>
              <a:t>t</a:t>
            </a:r>
            <a:r>
              <a:rPr sz="2400" spc="-5" dirty="0">
                <a:latin typeface="Tw Cen MT"/>
                <a:cs typeface="Tw Cen MT"/>
              </a:rPr>
              <a:t>io</a:t>
            </a:r>
            <a:r>
              <a:rPr sz="2400" spc="5" dirty="0">
                <a:latin typeface="Tw Cen MT"/>
                <a:cs typeface="Tw Cen MT"/>
              </a:rPr>
              <a:t>n</a:t>
            </a:r>
            <a:r>
              <a:rPr sz="2400" dirty="0">
                <a:latin typeface="Tw Cen MT"/>
                <a:cs typeface="Tw Cen MT"/>
              </a:rPr>
              <a:t>s f</a:t>
            </a:r>
            <a:r>
              <a:rPr sz="2400" spc="-5" dirty="0">
                <a:latin typeface="Tw Cen MT"/>
                <a:cs typeface="Tw Cen MT"/>
              </a:rPr>
              <a:t>i</a:t>
            </a:r>
            <a:r>
              <a:rPr sz="2400" dirty="0">
                <a:latin typeface="Tw Cen MT"/>
                <a:cs typeface="Tw Cen MT"/>
              </a:rPr>
              <a:t>rst</a:t>
            </a:r>
          </a:p>
          <a:p>
            <a:pPr marL="332105" indent="-319405">
              <a:lnSpc>
                <a:spcPct val="100000"/>
              </a:lnSpc>
              <a:spcBef>
                <a:spcPts val="420"/>
              </a:spcBef>
              <a:buClr>
                <a:srgbClr val="97C622"/>
              </a:buClr>
              <a:buSzPct val="93750"/>
              <a:buFont typeface="Arial"/>
              <a:buChar char="●"/>
              <a:tabLst>
                <a:tab pos="332740" algn="l"/>
              </a:tabLst>
            </a:pPr>
            <a:r>
              <a:rPr sz="2400" spc="-75" dirty="0">
                <a:latin typeface="Tw Cen MT"/>
                <a:cs typeface="Tw Cen MT"/>
              </a:rPr>
              <a:t>R</a:t>
            </a:r>
            <a:r>
              <a:rPr sz="2400" dirty="0">
                <a:latin typeface="Tw Cen MT"/>
                <a:cs typeface="Tw Cen MT"/>
              </a:rPr>
              <a:t>e</a:t>
            </a:r>
            <a:r>
              <a:rPr sz="2400" spc="-10" dirty="0">
                <a:latin typeface="Tw Cen MT"/>
                <a:cs typeface="Tw Cen MT"/>
              </a:rPr>
              <a:t>p</a:t>
            </a:r>
            <a:r>
              <a:rPr sz="2400" spc="-55" dirty="0">
                <a:latin typeface="Tw Cen MT"/>
                <a:cs typeface="Tw Cen MT"/>
              </a:rPr>
              <a:t>a</a:t>
            </a:r>
            <a:r>
              <a:rPr sz="2400" dirty="0">
                <a:latin typeface="Tw Cen MT"/>
                <a:cs typeface="Tw Cen MT"/>
              </a:rPr>
              <a:t>y</a:t>
            </a:r>
            <a:r>
              <a:rPr sz="2400" spc="-10" dirty="0">
                <a:latin typeface="Tw Cen MT"/>
                <a:cs typeface="Tw Cen MT"/>
              </a:rPr>
              <a:t>m</a:t>
            </a:r>
            <a:r>
              <a:rPr sz="2400" dirty="0">
                <a:latin typeface="Tw Cen MT"/>
                <a:cs typeface="Tw Cen MT"/>
              </a:rPr>
              <a:t>ent</a:t>
            </a:r>
            <a:r>
              <a:rPr sz="2400" spc="5" dirty="0">
                <a:latin typeface="Tw Cen MT"/>
                <a:cs typeface="Tw Cen MT"/>
              </a:rPr>
              <a:t> </a:t>
            </a:r>
            <a:r>
              <a:rPr sz="2400" dirty="0">
                <a:latin typeface="Tw Cen MT"/>
                <a:cs typeface="Tw Cen MT"/>
              </a:rPr>
              <a:t>~ </a:t>
            </a:r>
            <a:r>
              <a:rPr sz="2400" spc="-90" dirty="0">
                <a:latin typeface="Tw Cen MT"/>
                <a:cs typeface="Tw Cen MT"/>
              </a:rPr>
              <a:t>T</a:t>
            </a:r>
            <a:r>
              <a:rPr sz="2400" dirty="0">
                <a:latin typeface="Tw Cen MT"/>
                <a:cs typeface="Tw Cen MT"/>
              </a:rPr>
              <a:t>y</a:t>
            </a:r>
            <a:r>
              <a:rPr sz="2400" spc="-10" dirty="0">
                <a:latin typeface="Tw Cen MT"/>
                <a:cs typeface="Tw Cen MT"/>
              </a:rPr>
              <a:t>p</a:t>
            </a:r>
            <a:r>
              <a:rPr sz="2400" dirty="0">
                <a:latin typeface="Tw Cen MT"/>
                <a:cs typeface="Tw Cen MT"/>
              </a:rPr>
              <a:t>es</a:t>
            </a:r>
            <a:r>
              <a:rPr sz="2400" spc="-15" dirty="0">
                <a:latin typeface="Tw Cen MT"/>
                <a:cs typeface="Tw Cen MT"/>
              </a:rPr>
              <a:t> </a:t>
            </a:r>
            <a:r>
              <a:rPr sz="2400" dirty="0">
                <a:latin typeface="Tw Cen MT"/>
                <a:cs typeface="Tw Cen MT"/>
              </a:rPr>
              <a:t>of</a:t>
            </a:r>
            <a:r>
              <a:rPr sz="2400" spc="70" dirty="0">
                <a:latin typeface="Tw Cen MT"/>
                <a:cs typeface="Tw Cen MT"/>
              </a:rPr>
              <a:t> </a:t>
            </a:r>
            <a:r>
              <a:rPr sz="2400" dirty="0">
                <a:latin typeface="Tw Cen MT"/>
                <a:cs typeface="Tw Cen MT"/>
              </a:rPr>
              <a:t>rep</a:t>
            </a:r>
            <a:r>
              <a:rPr sz="2400" spc="-60" dirty="0">
                <a:latin typeface="Tw Cen MT"/>
                <a:cs typeface="Tw Cen MT"/>
              </a:rPr>
              <a:t>a</a:t>
            </a:r>
            <a:r>
              <a:rPr sz="2400" dirty="0">
                <a:latin typeface="Tw Cen MT"/>
                <a:cs typeface="Tw Cen MT"/>
              </a:rPr>
              <a:t>y</a:t>
            </a:r>
            <a:r>
              <a:rPr sz="2400" spc="-10" dirty="0">
                <a:latin typeface="Tw Cen MT"/>
                <a:cs typeface="Tw Cen MT"/>
              </a:rPr>
              <a:t>m</a:t>
            </a:r>
            <a:r>
              <a:rPr sz="2400" dirty="0">
                <a:latin typeface="Tw Cen MT"/>
                <a:cs typeface="Tw Cen MT"/>
              </a:rPr>
              <a:t>ent</a:t>
            </a:r>
            <a:r>
              <a:rPr sz="2400" spc="5" dirty="0">
                <a:latin typeface="Tw Cen MT"/>
                <a:cs typeface="Tw Cen MT"/>
              </a:rPr>
              <a:t> </a:t>
            </a:r>
            <a:r>
              <a:rPr sz="2400" dirty="0">
                <a:latin typeface="Tw Cen MT"/>
                <a:cs typeface="Tw Cen MT"/>
              </a:rPr>
              <a:t>pl</a:t>
            </a:r>
            <a:r>
              <a:rPr sz="2400" spc="-15" dirty="0">
                <a:latin typeface="Tw Cen MT"/>
                <a:cs typeface="Tw Cen MT"/>
              </a:rPr>
              <a:t>a</a:t>
            </a:r>
            <a:r>
              <a:rPr sz="2400" dirty="0">
                <a:latin typeface="Tw Cen MT"/>
                <a:cs typeface="Tw Cen MT"/>
              </a:rPr>
              <a:t>ns</a:t>
            </a:r>
          </a:p>
          <a:p>
            <a:pPr marL="652145" lvl="1" indent="-274320">
              <a:lnSpc>
                <a:spcPct val="100000"/>
              </a:lnSpc>
              <a:spcBef>
                <a:spcPts val="375"/>
              </a:spcBef>
              <a:buClr>
                <a:srgbClr val="58AFB8"/>
              </a:buClr>
              <a:buSzPct val="95000"/>
              <a:buFont typeface="Arial"/>
              <a:buChar char="●"/>
              <a:tabLst>
                <a:tab pos="652780" algn="l"/>
              </a:tabLst>
            </a:pPr>
            <a:r>
              <a:rPr sz="2000" spc="-114" dirty="0">
                <a:latin typeface="Tw Cen MT"/>
                <a:cs typeface="Tw Cen MT"/>
              </a:rPr>
              <a:t>P</a:t>
            </a:r>
            <a:r>
              <a:rPr sz="2000" spc="-40" dirty="0">
                <a:latin typeface="Tw Cen MT"/>
                <a:cs typeface="Tw Cen MT"/>
              </a:rPr>
              <a:t>a</a:t>
            </a:r>
            <a:r>
              <a:rPr sz="2000" dirty="0">
                <a:latin typeface="Tw Cen MT"/>
                <a:cs typeface="Tw Cen MT"/>
              </a:rPr>
              <a:t>y</a:t>
            </a:r>
            <a:r>
              <a:rPr sz="2000" spc="-20" dirty="0">
                <a:latin typeface="Tw Cen MT"/>
                <a:cs typeface="Tw Cen MT"/>
              </a:rPr>
              <a:t> </a:t>
            </a:r>
            <a:r>
              <a:rPr sz="2000" dirty="0">
                <a:latin typeface="Tw Cen MT"/>
                <a:cs typeface="Tw Cen MT"/>
              </a:rPr>
              <a:t>As</a:t>
            </a:r>
            <a:r>
              <a:rPr sz="2000" spc="-10" dirty="0">
                <a:latin typeface="Tw Cen MT"/>
                <a:cs typeface="Tw Cen MT"/>
              </a:rPr>
              <a:t> </a:t>
            </a:r>
            <a:r>
              <a:rPr sz="2000" spc="-160" dirty="0">
                <a:latin typeface="Tw Cen MT"/>
                <a:cs typeface="Tw Cen MT"/>
              </a:rPr>
              <a:t>Y</a:t>
            </a:r>
            <a:r>
              <a:rPr sz="2000" dirty="0">
                <a:latin typeface="Tw Cen MT"/>
                <a:cs typeface="Tw Cen MT"/>
              </a:rPr>
              <a:t>ou</a:t>
            </a:r>
            <a:r>
              <a:rPr sz="2000" spc="-20" dirty="0">
                <a:latin typeface="Tw Cen MT"/>
                <a:cs typeface="Tw Cen MT"/>
              </a:rPr>
              <a:t> </a:t>
            </a:r>
            <a:r>
              <a:rPr sz="2000" dirty="0">
                <a:latin typeface="Tw Cen MT"/>
                <a:cs typeface="Tw Cen MT"/>
              </a:rPr>
              <a:t>Ea</a:t>
            </a:r>
            <a:r>
              <a:rPr sz="2000" spc="30" dirty="0">
                <a:latin typeface="Tw Cen MT"/>
                <a:cs typeface="Tw Cen MT"/>
              </a:rPr>
              <a:t>r</a:t>
            </a:r>
            <a:r>
              <a:rPr sz="2000" dirty="0">
                <a:latin typeface="Tw Cen MT"/>
                <a:cs typeface="Tw Cen MT"/>
              </a:rPr>
              <a:t>n</a:t>
            </a:r>
            <a:r>
              <a:rPr sz="2000" spc="-5" dirty="0">
                <a:latin typeface="Tw Cen MT"/>
                <a:cs typeface="Tw Cen MT"/>
              </a:rPr>
              <a:t> </a:t>
            </a:r>
            <a:r>
              <a:rPr sz="2000" dirty="0">
                <a:latin typeface="Tw Cen MT"/>
                <a:cs typeface="Tw Cen MT"/>
              </a:rPr>
              <a:t>–</a:t>
            </a:r>
            <a:r>
              <a:rPr sz="2000" spc="-10" dirty="0">
                <a:latin typeface="Tw Cen MT"/>
                <a:cs typeface="Tw Cen MT"/>
              </a:rPr>
              <a:t> </a:t>
            </a:r>
            <a:r>
              <a:rPr sz="2000" spc="-5" dirty="0">
                <a:latin typeface="Tw Cen MT"/>
                <a:cs typeface="Tw Cen MT"/>
              </a:rPr>
              <a:t>Incom</a:t>
            </a:r>
            <a:r>
              <a:rPr sz="2000" spc="5" dirty="0">
                <a:latin typeface="Tw Cen MT"/>
                <a:cs typeface="Tw Cen MT"/>
              </a:rPr>
              <a:t>e</a:t>
            </a:r>
            <a:r>
              <a:rPr sz="2000" dirty="0">
                <a:latin typeface="Tw Cen MT"/>
                <a:cs typeface="Tw Cen MT"/>
              </a:rPr>
              <a:t>-bas</a:t>
            </a:r>
            <a:r>
              <a:rPr sz="2000" spc="10" dirty="0">
                <a:latin typeface="Tw Cen MT"/>
                <a:cs typeface="Tw Cen MT"/>
              </a:rPr>
              <a:t>e</a:t>
            </a:r>
            <a:r>
              <a:rPr sz="2000" dirty="0">
                <a:latin typeface="Tw Cen MT"/>
                <a:cs typeface="Tw Cen MT"/>
              </a:rPr>
              <a:t>d</a:t>
            </a:r>
            <a:r>
              <a:rPr sz="2000" spc="-50" dirty="0">
                <a:latin typeface="Tw Cen MT"/>
                <a:cs typeface="Tw Cen MT"/>
              </a:rPr>
              <a:t> </a:t>
            </a:r>
            <a:r>
              <a:rPr sz="2000" dirty="0">
                <a:latin typeface="Tw Cen MT"/>
                <a:cs typeface="Tw Cen MT"/>
              </a:rPr>
              <a:t>r</a:t>
            </a:r>
            <a:r>
              <a:rPr sz="2000" spc="10" dirty="0">
                <a:latin typeface="Tw Cen MT"/>
                <a:cs typeface="Tw Cen MT"/>
              </a:rPr>
              <a:t>e</a:t>
            </a:r>
            <a:r>
              <a:rPr sz="2000" dirty="0">
                <a:latin typeface="Tw Cen MT"/>
                <a:cs typeface="Tw Cen MT"/>
              </a:rPr>
              <a:t>p</a:t>
            </a:r>
            <a:r>
              <a:rPr sz="2000" spc="-40" dirty="0">
                <a:latin typeface="Tw Cen MT"/>
                <a:cs typeface="Tw Cen MT"/>
              </a:rPr>
              <a:t>a</a:t>
            </a:r>
            <a:r>
              <a:rPr sz="2000" spc="5" dirty="0">
                <a:latin typeface="Tw Cen MT"/>
                <a:cs typeface="Tw Cen MT"/>
              </a:rPr>
              <a:t>y</a:t>
            </a:r>
            <a:r>
              <a:rPr sz="2000" dirty="0">
                <a:latin typeface="Tw Cen MT"/>
                <a:cs typeface="Tw Cen MT"/>
              </a:rPr>
              <a:t>ment</a:t>
            </a:r>
          </a:p>
          <a:p>
            <a:pPr marL="652145" lvl="1" indent="-274320">
              <a:lnSpc>
                <a:spcPct val="100000"/>
              </a:lnSpc>
              <a:spcBef>
                <a:spcPts val="360"/>
              </a:spcBef>
              <a:buClr>
                <a:srgbClr val="58AFB8"/>
              </a:buClr>
              <a:buSzPct val="95000"/>
              <a:buFont typeface="Arial"/>
              <a:buChar char="●"/>
              <a:tabLst>
                <a:tab pos="652780" algn="l"/>
              </a:tabLst>
            </a:pPr>
            <a:r>
              <a:rPr sz="2000" dirty="0">
                <a:latin typeface="Tw Cen MT"/>
                <a:cs typeface="Tw Cen MT"/>
              </a:rPr>
              <a:t>Loan</a:t>
            </a:r>
            <a:r>
              <a:rPr sz="2000" spc="-15" dirty="0">
                <a:latin typeface="Tw Cen MT"/>
                <a:cs typeface="Tw Cen MT"/>
              </a:rPr>
              <a:t> </a:t>
            </a:r>
            <a:r>
              <a:rPr sz="2000" spc="-30" dirty="0">
                <a:latin typeface="Tw Cen MT"/>
                <a:cs typeface="Tw Cen MT"/>
              </a:rPr>
              <a:t>F</a:t>
            </a:r>
            <a:r>
              <a:rPr sz="2000" dirty="0">
                <a:latin typeface="Tw Cen MT"/>
                <a:cs typeface="Tw Cen MT"/>
              </a:rPr>
              <a:t>o</a:t>
            </a:r>
            <a:r>
              <a:rPr sz="2000" spc="5" dirty="0">
                <a:latin typeface="Tw Cen MT"/>
                <a:cs typeface="Tw Cen MT"/>
              </a:rPr>
              <a:t>r</a:t>
            </a:r>
            <a:r>
              <a:rPr sz="2000" dirty="0">
                <a:latin typeface="Tw Cen MT"/>
                <a:cs typeface="Tw Cen MT"/>
              </a:rPr>
              <a:t>gi</a:t>
            </a:r>
            <a:r>
              <a:rPr sz="2000" spc="-35" dirty="0">
                <a:latin typeface="Tw Cen MT"/>
                <a:cs typeface="Tw Cen MT"/>
              </a:rPr>
              <a:t>v</a:t>
            </a:r>
            <a:r>
              <a:rPr sz="2000" dirty="0">
                <a:latin typeface="Tw Cen MT"/>
                <a:cs typeface="Tw Cen MT"/>
              </a:rPr>
              <a:t>eness</a:t>
            </a:r>
          </a:p>
          <a:p>
            <a:pPr marL="926465" lvl="2" indent="-228600">
              <a:lnSpc>
                <a:spcPct val="100000"/>
              </a:lnSpc>
              <a:spcBef>
                <a:spcPts val="280"/>
              </a:spcBef>
              <a:buClr>
                <a:srgbClr val="04607A"/>
              </a:buClr>
              <a:buSzPct val="94736"/>
              <a:buFont typeface="Arial"/>
              <a:buChar char="●"/>
              <a:tabLst>
                <a:tab pos="927100" algn="l"/>
              </a:tabLst>
            </a:pPr>
            <a:r>
              <a:rPr sz="1900" spc="-10" dirty="0">
                <a:latin typeface="Tw Cen MT"/>
                <a:cs typeface="Tw Cen MT"/>
              </a:rPr>
              <a:t>Public</a:t>
            </a:r>
            <a:r>
              <a:rPr sz="1900" spc="-5" dirty="0">
                <a:latin typeface="Tw Cen MT"/>
                <a:cs typeface="Tw Cen MT"/>
              </a:rPr>
              <a:t> </a:t>
            </a:r>
            <a:r>
              <a:rPr sz="1900" spc="-10" dirty="0">
                <a:latin typeface="Tw Cen MT"/>
                <a:cs typeface="Tw Cen MT"/>
              </a:rPr>
              <a:t>Se</a:t>
            </a:r>
            <a:r>
              <a:rPr sz="1900" spc="55" dirty="0">
                <a:latin typeface="Tw Cen MT"/>
                <a:cs typeface="Tw Cen MT"/>
              </a:rPr>
              <a:t>r</a:t>
            </a:r>
            <a:r>
              <a:rPr sz="1900" spc="-10" dirty="0">
                <a:latin typeface="Tw Cen MT"/>
                <a:cs typeface="Tw Cen MT"/>
              </a:rPr>
              <a:t>vice</a:t>
            </a:r>
            <a:endParaRPr sz="1900" dirty="0">
              <a:latin typeface="Tw Cen MT"/>
              <a:cs typeface="Tw Cen MT"/>
            </a:endParaRPr>
          </a:p>
          <a:p>
            <a:pPr marL="926465" lvl="2" indent="-228600">
              <a:lnSpc>
                <a:spcPct val="100000"/>
              </a:lnSpc>
              <a:spcBef>
                <a:spcPts val="275"/>
              </a:spcBef>
              <a:buClr>
                <a:srgbClr val="04607A"/>
              </a:buClr>
              <a:buSzPct val="94736"/>
              <a:buFont typeface="Arial"/>
              <a:buChar char="●"/>
              <a:tabLst>
                <a:tab pos="927100" algn="l"/>
              </a:tabLst>
            </a:pPr>
            <a:r>
              <a:rPr sz="1900" spc="-170" dirty="0">
                <a:latin typeface="Tw Cen MT"/>
                <a:cs typeface="Tw Cen MT"/>
              </a:rPr>
              <a:t>T</a:t>
            </a:r>
            <a:r>
              <a:rPr sz="1900" spc="-10" dirty="0">
                <a:latin typeface="Tw Cen MT"/>
                <a:cs typeface="Tw Cen MT"/>
              </a:rPr>
              <a:t>ea</a:t>
            </a:r>
            <a:r>
              <a:rPr sz="1900" spc="55" dirty="0">
                <a:latin typeface="Tw Cen MT"/>
                <a:cs typeface="Tw Cen MT"/>
              </a:rPr>
              <a:t>c</a:t>
            </a:r>
            <a:r>
              <a:rPr sz="1900" spc="-10" dirty="0">
                <a:latin typeface="Tw Cen MT"/>
                <a:cs typeface="Tw Cen MT"/>
              </a:rPr>
              <a:t>hers</a:t>
            </a:r>
            <a:endParaRPr sz="1900" dirty="0">
              <a:latin typeface="Tw Cen MT"/>
              <a:cs typeface="Tw Cen MT"/>
            </a:endParaRPr>
          </a:p>
          <a:p>
            <a:pPr marL="926465" lvl="2" indent="-228600">
              <a:lnSpc>
                <a:spcPct val="100000"/>
              </a:lnSpc>
              <a:spcBef>
                <a:spcPts val="265"/>
              </a:spcBef>
              <a:buClr>
                <a:srgbClr val="04607A"/>
              </a:buClr>
              <a:buSzPct val="94736"/>
              <a:buFont typeface="Arial"/>
              <a:buChar char="●"/>
              <a:tabLst>
                <a:tab pos="927100" algn="l"/>
              </a:tabLst>
            </a:pPr>
            <a:r>
              <a:rPr sz="1900" spc="-10" dirty="0">
                <a:latin typeface="Tw Cen MT"/>
                <a:cs typeface="Tw Cen MT"/>
              </a:rPr>
              <a:t>Disabi</a:t>
            </a:r>
            <a:r>
              <a:rPr sz="1900" dirty="0">
                <a:latin typeface="Tw Cen MT"/>
                <a:cs typeface="Tw Cen MT"/>
              </a:rPr>
              <a:t>l</a:t>
            </a:r>
            <a:r>
              <a:rPr sz="1900" spc="-10" dirty="0">
                <a:latin typeface="Tw Cen MT"/>
                <a:cs typeface="Tw Cen MT"/>
              </a:rPr>
              <a:t>i</a:t>
            </a:r>
            <a:r>
              <a:rPr sz="1900" spc="-5" dirty="0">
                <a:latin typeface="Tw Cen MT"/>
                <a:cs typeface="Tw Cen MT"/>
              </a:rPr>
              <a:t>t</a:t>
            </a:r>
            <a:r>
              <a:rPr sz="1900" spc="-10" dirty="0">
                <a:latin typeface="Tw Cen MT"/>
                <a:cs typeface="Tw Cen MT"/>
              </a:rPr>
              <a:t>y</a:t>
            </a:r>
            <a:endParaRPr sz="1900" dirty="0">
              <a:latin typeface="Tw Cen MT"/>
              <a:cs typeface="Tw Cen MT"/>
            </a:endParaRPr>
          </a:p>
          <a:p>
            <a:pPr marL="332105" indent="-319405">
              <a:lnSpc>
                <a:spcPct val="100000"/>
              </a:lnSpc>
              <a:spcBef>
                <a:spcPts val="385"/>
              </a:spcBef>
              <a:buClr>
                <a:srgbClr val="97C622"/>
              </a:buClr>
              <a:buSzPct val="93750"/>
              <a:buFont typeface="Arial"/>
              <a:buChar char="●"/>
              <a:tabLst>
                <a:tab pos="332740" algn="l"/>
              </a:tabLst>
            </a:pPr>
            <a:r>
              <a:rPr sz="2400" spc="-70" dirty="0">
                <a:latin typeface="Tw Cen MT"/>
                <a:cs typeface="Tw Cen MT"/>
              </a:rPr>
              <a:t>A</a:t>
            </a:r>
            <a:r>
              <a:rPr sz="2400" spc="-60" dirty="0">
                <a:latin typeface="Tw Cen MT"/>
                <a:cs typeface="Tw Cen MT"/>
              </a:rPr>
              <a:t>v</a:t>
            </a:r>
            <a:r>
              <a:rPr sz="2400" spc="-15" dirty="0">
                <a:latin typeface="Tw Cen MT"/>
                <a:cs typeface="Tw Cen MT"/>
              </a:rPr>
              <a:t>oid</a:t>
            </a:r>
            <a:r>
              <a:rPr sz="2400" dirty="0">
                <a:latin typeface="Tw Cen MT"/>
                <a:cs typeface="Tw Cen MT"/>
              </a:rPr>
              <a:t> Default!</a:t>
            </a:r>
          </a:p>
        </p:txBody>
      </p:sp>
      <p:sp>
        <p:nvSpPr>
          <p:cNvPr id="4" name="object 4"/>
          <p:cNvSpPr/>
          <p:nvPr/>
        </p:nvSpPr>
        <p:spPr>
          <a:xfrm>
            <a:off x="64007" y="76200"/>
            <a:ext cx="548640" cy="6705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725935"/>
            <a:ext cx="7717155" cy="4360168"/>
          </a:xfrm>
          <a:prstGeom prst="rect">
            <a:avLst/>
          </a:prstGeom>
        </p:spPr>
        <p:txBody>
          <a:bodyPr vert="horz" wrap="square" lIns="0" tIns="0" rIns="0" bIns="0" rtlCol="0">
            <a:spAutoFit/>
          </a:bodyPr>
          <a:lstStyle/>
          <a:p>
            <a:pPr marL="332740" indent="-320040">
              <a:lnSpc>
                <a:spcPct val="100000"/>
              </a:lnSpc>
              <a:buClr>
                <a:srgbClr val="92D050"/>
              </a:buClr>
              <a:buSzPct val="94642"/>
              <a:buFont typeface="Wingdings 2"/>
              <a:buChar char=""/>
              <a:tabLst>
                <a:tab pos="333375" algn="l"/>
              </a:tabLst>
            </a:pPr>
            <a:r>
              <a:rPr sz="2800" spc="-25" dirty="0">
                <a:latin typeface="Tw Cen MT" panose="020B0602020104020603" pitchFamily="34" charset="0"/>
                <a:cs typeface="Calibri"/>
              </a:rPr>
              <a:t>Campus</a:t>
            </a:r>
            <a:r>
              <a:rPr sz="2800" spc="-20" dirty="0">
                <a:latin typeface="Tw Cen MT" panose="020B0602020104020603" pitchFamily="34" charset="0"/>
                <a:cs typeface="Calibri"/>
              </a:rPr>
              <a:t>-base</a:t>
            </a:r>
            <a:r>
              <a:rPr sz="2800" spc="-15" dirty="0">
                <a:latin typeface="Tw Cen MT" panose="020B0602020104020603" pitchFamily="34" charset="0"/>
                <a:cs typeface="Calibri"/>
              </a:rPr>
              <a:t>d</a:t>
            </a:r>
            <a:r>
              <a:rPr sz="2800" spc="65" dirty="0">
                <a:latin typeface="Tw Cen MT" panose="020B0602020104020603" pitchFamily="34" charset="0"/>
                <a:cs typeface="Calibri"/>
              </a:rPr>
              <a:t> </a:t>
            </a:r>
            <a:r>
              <a:rPr sz="2800" spc="-15" dirty="0">
                <a:latin typeface="Tw Cen MT" panose="020B0602020104020603" pitchFamily="34" charset="0"/>
                <a:cs typeface="Calibri"/>
              </a:rPr>
              <a:t>aid</a:t>
            </a:r>
            <a:endParaRPr sz="2800" dirty="0">
              <a:latin typeface="Tw Cen MT" panose="020B0602020104020603" pitchFamily="34" charset="0"/>
              <a:cs typeface="Calibri"/>
            </a:endParaRPr>
          </a:p>
          <a:p>
            <a:pPr marL="332740" indent="-320040">
              <a:lnSpc>
                <a:spcPct val="100000"/>
              </a:lnSpc>
              <a:buClr>
                <a:srgbClr val="92D050"/>
              </a:buClr>
              <a:buSzPct val="94642"/>
              <a:buFont typeface="Wingdings 2"/>
              <a:buChar char=""/>
              <a:tabLst>
                <a:tab pos="333375" algn="l"/>
              </a:tabLst>
            </a:pPr>
            <a:r>
              <a:rPr sz="2800" spc="-20" dirty="0">
                <a:latin typeface="Tw Cen MT" panose="020B0602020104020603" pitchFamily="34" charset="0"/>
                <a:cs typeface="Calibri"/>
              </a:rPr>
              <a:t>Mu</a:t>
            </a:r>
            <a:r>
              <a:rPr sz="2800" spc="-65" dirty="0">
                <a:latin typeface="Tw Cen MT" panose="020B0602020104020603" pitchFamily="34" charset="0"/>
                <a:cs typeface="Calibri"/>
              </a:rPr>
              <a:t>s</a:t>
            </a:r>
            <a:r>
              <a:rPr sz="2800" spc="-10" dirty="0">
                <a:latin typeface="Tw Cen MT" panose="020B0602020104020603" pitchFamily="34" charset="0"/>
                <a:cs typeface="Calibri"/>
              </a:rPr>
              <a:t>t</a:t>
            </a:r>
            <a:r>
              <a:rPr sz="2800" spc="35" dirty="0">
                <a:latin typeface="Tw Cen MT" panose="020B0602020104020603" pitchFamily="34" charset="0"/>
                <a:cs typeface="Calibri"/>
              </a:rPr>
              <a:t> </a:t>
            </a:r>
            <a:r>
              <a:rPr sz="2800" spc="-20" dirty="0">
                <a:latin typeface="Tw Cen MT" panose="020B0602020104020603" pitchFamily="34" charset="0"/>
                <a:cs typeface="Calibri"/>
              </a:rPr>
              <a:t>b</a:t>
            </a:r>
            <a:r>
              <a:rPr sz="2800" spc="-15" dirty="0">
                <a:latin typeface="Tw Cen MT" panose="020B0602020104020603" pitchFamily="34" charset="0"/>
                <a:cs typeface="Calibri"/>
              </a:rPr>
              <a:t>e</a:t>
            </a:r>
            <a:r>
              <a:rPr sz="2800" spc="5" dirty="0">
                <a:latin typeface="Tw Cen MT" panose="020B0602020104020603" pitchFamily="34" charset="0"/>
                <a:cs typeface="Calibri"/>
              </a:rPr>
              <a:t> </a:t>
            </a:r>
            <a:r>
              <a:rPr sz="2800" spc="-15" dirty="0">
                <a:latin typeface="Tw Cen MT" panose="020B0602020104020603" pitchFamily="34" charset="0"/>
                <a:cs typeface="Calibri"/>
              </a:rPr>
              <a:t>earned</a:t>
            </a:r>
            <a:r>
              <a:rPr sz="2800" spc="-10" dirty="0">
                <a:latin typeface="Tw Cen MT" panose="020B0602020104020603" pitchFamily="34" charset="0"/>
                <a:cs typeface="Calibri"/>
              </a:rPr>
              <a:t> </a:t>
            </a:r>
            <a:r>
              <a:rPr sz="2800" spc="-15" dirty="0">
                <a:latin typeface="Tw Cen MT" panose="020B0602020104020603" pitchFamily="34" charset="0"/>
                <a:cs typeface="Calibri"/>
              </a:rPr>
              <a:t>th</a:t>
            </a:r>
            <a:r>
              <a:rPr sz="2800" spc="-70" dirty="0">
                <a:latin typeface="Tw Cen MT" panose="020B0602020104020603" pitchFamily="34" charset="0"/>
                <a:cs typeface="Calibri"/>
              </a:rPr>
              <a:t>r</a:t>
            </a:r>
            <a:r>
              <a:rPr sz="2800" spc="-20" dirty="0">
                <a:latin typeface="Tw Cen MT" panose="020B0602020104020603" pitchFamily="34" charset="0"/>
                <a:cs typeface="Calibri"/>
              </a:rPr>
              <a:t>oug</a:t>
            </a:r>
            <a:r>
              <a:rPr sz="2800" spc="-15" dirty="0">
                <a:latin typeface="Tw Cen MT" panose="020B0602020104020603" pitchFamily="34" charset="0"/>
                <a:cs typeface="Calibri"/>
              </a:rPr>
              <a:t>h</a:t>
            </a:r>
            <a:r>
              <a:rPr sz="2800" spc="35" dirty="0">
                <a:latin typeface="Tw Cen MT" panose="020B0602020104020603" pitchFamily="34" charset="0"/>
                <a:cs typeface="Calibri"/>
              </a:rPr>
              <a:t> </a:t>
            </a:r>
            <a:r>
              <a:rPr sz="2800" spc="-40" dirty="0">
                <a:latin typeface="Tw Cen MT" panose="020B0602020104020603" pitchFamily="34" charset="0"/>
                <a:cs typeface="Calibri"/>
              </a:rPr>
              <a:t>w</a:t>
            </a:r>
            <a:r>
              <a:rPr sz="2800" spc="-20" dirty="0">
                <a:latin typeface="Tw Cen MT" panose="020B0602020104020603" pitchFamily="34" charset="0"/>
                <a:cs typeface="Calibri"/>
              </a:rPr>
              <a:t>ork</a:t>
            </a:r>
            <a:endParaRPr sz="2800" dirty="0">
              <a:latin typeface="Tw Cen MT" panose="020B0602020104020603" pitchFamily="34" charset="0"/>
              <a:cs typeface="Calibri"/>
            </a:endParaRPr>
          </a:p>
          <a:p>
            <a:pPr marL="1041400" lvl="1" indent="-457200">
              <a:lnSpc>
                <a:spcPts val="2865"/>
              </a:lnSpc>
              <a:spcBef>
                <a:spcPts val="25"/>
              </a:spcBef>
              <a:buClr>
                <a:schemeClr val="accent5">
                  <a:lumMod val="75000"/>
                </a:schemeClr>
              </a:buClr>
              <a:buSzPct val="85416"/>
              <a:buFont typeface="Wingdings 2"/>
              <a:buChar char=""/>
              <a:tabLst>
                <a:tab pos="1042035" algn="l"/>
              </a:tabLst>
            </a:pPr>
            <a:r>
              <a:rPr sz="2400" dirty="0">
                <a:latin typeface="Calibri"/>
                <a:cs typeface="Calibri"/>
              </a:rPr>
              <a:t>Job</a:t>
            </a:r>
            <a:r>
              <a:rPr sz="2400" spc="-5" dirty="0">
                <a:latin typeface="Calibri"/>
                <a:cs typeface="Calibri"/>
              </a:rPr>
              <a:t> </a:t>
            </a:r>
            <a:r>
              <a:rPr sz="2400" spc="-20" dirty="0">
                <a:latin typeface="Calibri"/>
                <a:cs typeface="Calibri"/>
              </a:rPr>
              <a:t>m</a:t>
            </a:r>
            <a:r>
              <a:rPr sz="2400" spc="-65" dirty="0">
                <a:latin typeface="Calibri"/>
                <a:cs typeface="Calibri"/>
              </a:rPr>
              <a:t>a</a:t>
            </a:r>
            <a:r>
              <a:rPr sz="2400" spc="-15" dirty="0">
                <a:latin typeface="Calibri"/>
                <a:cs typeface="Calibri"/>
              </a:rPr>
              <a:t>y</a:t>
            </a:r>
            <a:r>
              <a:rPr sz="2400" spc="-10" dirty="0">
                <a:latin typeface="Calibri"/>
                <a:cs typeface="Calibri"/>
              </a:rPr>
              <a:t> </a:t>
            </a:r>
            <a:r>
              <a:rPr sz="2400" spc="-20" dirty="0">
                <a:latin typeface="Calibri"/>
                <a:cs typeface="Calibri"/>
              </a:rPr>
              <a:t>b</a:t>
            </a:r>
            <a:r>
              <a:rPr sz="2400" spc="-15" dirty="0">
                <a:latin typeface="Calibri"/>
                <a:cs typeface="Calibri"/>
              </a:rPr>
              <a:t>e</a:t>
            </a:r>
            <a:r>
              <a:rPr sz="2400" dirty="0">
                <a:latin typeface="Calibri"/>
                <a:cs typeface="Calibri"/>
              </a:rPr>
              <a:t> </a:t>
            </a:r>
            <a:r>
              <a:rPr sz="2400" spc="-5" dirty="0">
                <a:latin typeface="Calibri"/>
                <a:cs typeface="Calibri"/>
              </a:rPr>
              <a:t>o</a:t>
            </a:r>
            <a:r>
              <a:rPr sz="2400" dirty="0">
                <a:latin typeface="Calibri"/>
                <a:cs typeface="Calibri"/>
              </a:rPr>
              <a:t>n</a:t>
            </a:r>
            <a:r>
              <a:rPr sz="2400" spc="-5" dirty="0">
                <a:latin typeface="Calibri"/>
                <a:cs typeface="Calibri"/>
              </a:rPr>
              <a:t> </a:t>
            </a:r>
            <a:r>
              <a:rPr sz="2400" spc="-15" dirty="0">
                <a:latin typeface="Calibri"/>
                <a:cs typeface="Calibri"/>
              </a:rPr>
              <a:t>o</a:t>
            </a:r>
            <a:r>
              <a:rPr sz="2400" spc="-10" dirty="0">
                <a:latin typeface="Calibri"/>
                <a:cs typeface="Calibri"/>
              </a:rPr>
              <a:t>r</a:t>
            </a:r>
            <a:r>
              <a:rPr sz="2400" dirty="0">
                <a:latin typeface="Calibri"/>
                <a:cs typeface="Calibri"/>
              </a:rPr>
              <a:t> </a:t>
            </a:r>
            <a:r>
              <a:rPr sz="2400" spc="-5" dirty="0">
                <a:latin typeface="Calibri"/>
                <a:cs typeface="Calibri"/>
              </a:rPr>
              <a:t>o</a:t>
            </a:r>
            <a:r>
              <a:rPr sz="2400" spc="-30" dirty="0">
                <a:latin typeface="Calibri"/>
                <a:cs typeface="Calibri"/>
              </a:rPr>
              <a:t>f</a:t>
            </a:r>
            <a:r>
              <a:rPr sz="2400" dirty="0">
                <a:latin typeface="Calibri"/>
                <a:cs typeface="Calibri"/>
              </a:rPr>
              <a:t>f</a:t>
            </a:r>
            <a:r>
              <a:rPr sz="2400" spc="5" dirty="0">
                <a:latin typeface="Calibri"/>
                <a:cs typeface="Calibri"/>
              </a:rPr>
              <a:t> </a:t>
            </a:r>
            <a:r>
              <a:rPr sz="2400" spc="-35" dirty="0">
                <a:latin typeface="Calibri"/>
                <a:cs typeface="Calibri"/>
              </a:rPr>
              <a:t>c</a:t>
            </a:r>
            <a:r>
              <a:rPr sz="2400" dirty="0">
                <a:latin typeface="Calibri"/>
                <a:cs typeface="Calibri"/>
              </a:rPr>
              <a:t>ampus</a:t>
            </a:r>
            <a:r>
              <a:rPr sz="2400" spc="-10" dirty="0">
                <a:latin typeface="Calibri"/>
                <a:cs typeface="Calibri"/>
              </a:rPr>
              <a:t> </a:t>
            </a:r>
            <a:r>
              <a:rPr sz="2400" dirty="0">
                <a:solidFill>
                  <a:srgbClr val="2D3539"/>
                </a:solidFill>
                <a:latin typeface="Calibri"/>
                <a:cs typeface="Calibri"/>
              </a:rPr>
              <a:t>(~</a:t>
            </a:r>
            <a:r>
              <a:rPr sz="2400" spc="-15" dirty="0">
                <a:solidFill>
                  <a:srgbClr val="FF3300"/>
                </a:solidFill>
                <a:latin typeface="Calibri"/>
                <a:cs typeface="Calibri"/>
              </a:rPr>
              <a:t>18</a:t>
            </a:r>
            <a:r>
              <a:rPr sz="2400" spc="-25" dirty="0">
                <a:solidFill>
                  <a:srgbClr val="FF3300"/>
                </a:solidFill>
                <a:latin typeface="Calibri"/>
                <a:cs typeface="Calibri"/>
              </a:rPr>
              <a:t> </a:t>
            </a:r>
            <a:r>
              <a:rPr sz="2400" spc="-5" dirty="0">
                <a:solidFill>
                  <a:srgbClr val="FF3300"/>
                </a:solidFill>
                <a:latin typeface="Calibri"/>
                <a:cs typeface="Calibri"/>
              </a:rPr>
              <a:t>h</a:t>
            </a:r>
            <a:r>
              <a:rPr sz="2400" spc="-35" dirty="0">
                <a:solidFill>
                  <a:srgbClr val="FF3300"/>
                </a:solidFill>
                <a:latin typeface="Calibri"/>
                <a:cs typeface="Calibri"/>
              </a:rPr>
              <a:t>r</a:t>
            </a:r>
            <a:r>
              <a:rPr sz="2400" spc="-5" dirty="0">
                <a:solidFill>
                  <a:srgbClr val="FF3300"/>
                </a:solidFill>
                <a:latin typeface="Calibri"/>
                <a:cs typeface="Calibri"/>
              </a:rPr>
              <a:t>s</a:t>
            </a:r>
            <a:r>
              <a:rPr sz="2400" spc="-10" dirty="0">
                <a:solidFill>
                  <a:srgbClr val="2D3539"/>
                </a:solidFill>
                <a:latin typeface="Calibri"/>
                <a:cs typeface="Calibri"/>
              </a:rPr>
              <a:t>.</a:t>
            </a:r>
            <a:r>
              <a:rPr sz="2400" dirty="0">
                <a:solidFill>
                  <a:srgbClr val="2D3539"/>
                </a:solidFill>
                <a:latin typeface="Calibri"/>
                <a:cs typeface="Calibri"/>
              </a:rPr>
              <a:t>/</a:t>
            </a:r>
            <a:r>
              <a:rPr sz="2400" spc="-15" dirty="0">
                <a:solidFill>
                  <a:srgbClr val="FF3300"/>
                </a:solidFill>
                <a:latin typeface="Calibri"/>
                <a:cs typeface="Calibri"/>
              </a:rPr>
              <a:t>wk</a:t>
            </a:r>
            <a:r>
              <a:rPr sz="2400" dirty="0">
                <a:solidFill>
                  <a:srgbClr val="2D3539"/>
                </a:solidFill>
                <a:latin typeface="Calibri"/>
                <a:cs typeface="Calibri"/>
              </a:rPr>
              <a:t>)</a:t>
            </a:r>
            <a:endParaRPr sz="2400" dirty="0">
              <a:latin typeface="Calibri"/>
              <a:cs typeface="Calibri"/>
            </a:endParaRPr>
          </a:p>
          <a:p>
            <a:pPr marL="332740" indent="-320040">
              <a:lnSpc>
                <a:spcPts val="3345"/>
              </a:lnSpc>
              <a:buClr>
                <a:srgbClr val="92D050"/>
              </a:buClr>
              <a:buSzPct val="94642"/>
              <a:buFont typeface="Wingdings 2"/>
              <a:buChar char=""/>
              <a:tabLst>
                <a:tab pos="333375" algn="l"/>
              </a:tabLst>
            </a:pPr>
            <a:r>
              <a:rPr sz="2800" spc="-20" dirty="0">
                <a:latin typeface="Tw Cen MT" panose="020B0602020104020603" pitchFamily="34" charset="0"/>
                <a:cs typeface="Calibri"/>
              </a:rPr>
              <a:t>Unde</a:t>
            </a:r>
            <a:r>
              <a:rPr sz="2800" spc="-60" dirty="0">
                <a:latin typeface="Tw Cen MT" panose="020B0602020104020603" pitchFamily="34" charset="0"/>
                <a:cs typeface="Calibri"/>
              </a:rPr>
              <a:t>r</a:t>
            </a:r>
            <a:r>
              <a:rPr sz="2800" spc="-15" dirty="0">
                <a:latin typeface="Tw Cen MT" panose="020B0602020104020603" pitchFamily="34" charset="0"/>
                <a:cs typeface="Calibri"/>
              </a:rPr>
              <a:t>g</a:t>
            </a:r>
            <a:r>
              <a:rPr sz="2800" spc="-75" dirty="0">
                <a:latin typeface="Tw Cen MT" panose="020B0602020104020603" pitchFamily="34" charset="0"/>
                <a:cs typeface="Calibri"/>
              </a:rPr>
              <a:t>r</a:t>
            </a:r>
            <a:r>
              <a:rPr sz="2800" spc="-15" dirty="0">
                <a:latin typeface="Tw Cen MT" panose="020B0602020104020603" pitchFamily="34" charset="0"/>
                <a:cs typeface="Calibri"/>
              </a:rPr>
              <a:t>adu</a:t>
            </a:r>
            <a:r>
              <a:rPr sz="2800" spc="-40" dirty="0">
                <a:latin typeface="Tw Cen MT" panose="020B0602020104020603" pitchFamily="34" charset="0"/>
                <a:cs typeface="Calibri"/>
              </a:rPr>
              <a:t>a</a:t>
            </a:r>
            <a:r>
              <a:rPr sz="2800" spc="-35" dirty="0">
                <a:latin typeface="Tw Cen MT" panose="020B0602020104020603" pitchFamily="34" charset="0"/>
                <a:cs typeface="Calibri"/>
              </a:rPr>
              <a:t>t</a:t>
            </a:r>
            <a:r>
              <a:rPr sz="2800" spc="-15" dirty="0">
                <a:latin typeface="Tw Cen MT" panose="020B0602020104020603" pitchFamily="34" charset="0"/>
                <a:cs typeface="Calibri"/>
              </a:rPr>
              <a:t>e</a:t>
            </a:r>
            <a:r>
              <a:rPr sz="2800" spc="10" dirty="0">
                <a:latin typeface="Tw Cen MT" panose="020B0602020104020603" pitchFamily="34" charset="0"/>
                <a:cs typeface="Calibri"/>
              </a:rPr>
              <a:t> </a:t>
            </a:r>
            <a:r>
              <a:rPr sz="2800" spc="-15" dirty="0">
                <a:latin typeface="Tw Cen MT" panose="020B0602020104020603" pitchFamily="34" charset="0"/>
                <a:cs typeface="Calibri"/>
              </a:rPr>
              <a:t>and</a:t>
            </a:r>
            <a:r>
              <a:rPr sz="2800" spc="15" dirty="0">
                <a:latin typeface="Tw Cen MT" panose="020B0602020104020603" pitchFamily="34" charset="0"/>
                <a:cs typeface="Calibri"/>
              </a:rPr>
              <a:t> </a:t>
            </a:r>
            <a:r>
              <a:rPr sz="2800" spc="-15" dirty="0">
                <a:latin typeface="Tw Cen MT" panose="020B0602020104020603" pitchFamily="34" charset="0"/>
                <a:cs typeface="Calibri"/>
              </a:rPr>
              <a:t>g</a:t>
            </a:r>
            <a:r>
              <a:rPr sz="2800" spc="-75" dirty="0">
                <a:latin typeface="Tw Cen MT" panose="020B0602020104020603" pitchFamily="34" charset="0"/>
                <a:cs typeface="Calibri"/>
              </a:rPr>
              <a:t>r</a:t>
            </a:r>
            <a:r>
              <a:rPr sz="2800" spc="-15" dirty="0">
                <a:latin typeface="Tw Cen MT" panose="020B0602020104020603" pitchFamily="34" charset="0"/>
                <a:cs typeface="Calibri"/>
              </a:rPr>
              <a:t>adu</a:t>
            </a:r>
            <a:r>
              <a:rPr sz="2800" spc="-40" dirty="0">
                <a:latin typeface="Tw Cen MT" panose="020B0602020104020603" pitchFamily="34" charset="0"/>
                <a:cs typeface="Calibri"/>
              </a:rPr>
              <a:t>a</a:t>
            </a:r>
            <a:r>
              <a:rPr sz="2800" spc="-35" dirty="0">
                <a:latin typeface="Tw Cen MT" panose="020B0602020104020603" pitchFamily="34" charset="0"/>
                <a:cs typeface="Calibri"/>
              </a:rPr>
              <a:t>t</a:t>
            </a:r>
            <a:r>
              <a:rPr sz="2800" spc="-15" dirty="0">
                <a:latin typeface="Tw Cen MT" panose="020B0602020104020603" pitchFamily="34" charset="0"/>
                <a:cs typeface="Calibri"/>
              </a:rPr>
              <a:t>e</a:t>
            </a:r>
            <a:r>
              <a:rPr sz="2800" dirty="0">
                <a:latin typeface="Tw Cen MT" panose="020B0602020104020603" pitchFamily="34" charset="0"/>
                <a:cs typeface="Calibri"/>
              </a:rPr>
              <a:t> </a:t>
            </a:r>
            <a:r>
              <a:rPr sz="2800" spc="-50" dirty="0">
                <a:latin typeface="Tw Cen MT" panose="020B0602020104020603" pitchFamily="34" charset="0"/>
                <a:cs typeface="Calibri"/>
              </a:rPr>
              <a:t>s</a:t>
            </a:r>
            <a:r>
              <a:rPr sz="2800" spc="-15" dirty="0">
                <a:latin typeface="Tw Cen MT" panose="020B0602020104020603" pitchFamily="34" charset="0"/>
                <a:cs typeface="Calibri"/>
              </a:rPr>
              <a:t>tu</a:t>
            </a:r>
            <a:r>
              <a:rPr sz="2800" spc="-30" dirty="0">
                <a:latin typeface="Tw Cen MT" panose="020B0602020104020603" pitchFamily="34" charset="0"/>
                <a:cs typeface="Calibri"/>
              </a:rPr>
              <a:t>d</a:t>
            </a:r>
            <a:r>
              <a:rPr sz="2800" spc="-15" dirty="0">
                <a:latin typeface="Tw Cen MT" panose="020B0602020104020603" pitchFamily="34" charset="0"/>
                <a:cs typeface="Calibri"/>
              </a:rPr>
              <a:t>e</a:t>
            </a:r>
            <a:r>
              <a:rPr sz="2800" spc="-45" dirty="0">
                <a:latin typeface="Tw Cen MT" panose="020B0602020104020603" pitchFamily="34" charset="0"/>
                <a:cs typeface="Calibri"/>
              </a:rPr>
              <a:t>n</a:t>
            </a:r>
            <a:r>
              <a:rPr sz="2800" spc="-15" dirty="0">
                <a:latin typeface="Tw Cen MT" panose="020B0602020104020603" pitchFamily="34" charset="0"/>
                <a:cs typeface="Calibri"/>
              </a:rPr>
              <a:t>ts</a:t>
            </a:r>
            <a:endParaRPr sz="2800" dirty="0">
              <a:latin typeface="Tw Cen MT" panose="020B0602020104020603" pitchFamily="34" charset="0"/>
              <a:cs typeface="Calibri"/>
            </a:endParaRPr>
          </a:p>
          <a:p>
            <a:pPr marL="12700">
              <a:lnSpc>
                <a:spcPct val="100000"/>
              </a:lnSpc>
              <a:tabLst>
                <a:tab pos="332740" algn="l"/>
              </a:tabLst>
            </a:pPr>
            <a:r>
              <a:rPr sz="2650" dirty="0">
                <a:solidFill>
                  <a:srgbClr val="92D050"/>
                </a:solidFill>
                <a:latin typeface="Wingdings 2"/>
                <a:cs typeface="Wingdings 2"/>
              </a:rPr>
              <a:t></a:t>
            </a:r>
            <a:r>
              <a:rPr sz="2650" dirty="0">
                <a:solidFill>
                  <a:srgbClr val="92D050"/>
                </a:solidFill>
                <a:latin typeface="Times New Roman"/>
                <a:cs typeface="Times New Roman"/>
              </a:rPr>
              <a:t>	</a:t>
            </a:r>
            <a:r>
              <a:rPr sz="2800" spc="-20" dirty="0">
                <a:latin typeface="Tw Cen MT" panose="020B0602020104020603" pitchFamily="34" charset="0"/>
                <a:cs typeface="Calibri"/>
              </a:rPr>
              <a:t>No</a:t>
            </a:r>
            <a:r>
              <a:rPr sz="2800" spc="5" dirty="0">
                <a:latin typeface="Tw Cen MT" panose="020B0602020104020603" pitchFamily="34" charset="0"/>
                <a:cs typeface="Calibri"/>
              </a:rPr>
              <a:t> </a:t>
            </a:r>
            <a:r>
              <a:rPr sz="2800" spc="-15" dirty="0">
                <a:latin typeface="Tw Cen MT" panose="020B0602020104020603" pitchFamily="34" charset="0"/>
                <a:cs typeface="Calibri"/>
              </a:rPr>
              <a:t>annual</a:t>
            </a:r>
            <a:r>
              <a:rPr sz="2800" spc="10" dirty="0">
                <a:latin typeface="Tw Cen MT" panose="020B0602020104020603" pitchFamily="34" charset="0"/>
                <a:cs typeface="Calibri"/>
              </a:rPr>
              <a:t> </a:t>
            </a:r>
            <a:r>
              <a:rPr sz="2800" spc="-25" dirty="0">
                <a:latin typeface="Tw Cen MT" panose="020B0602020104020603" pitchFamily="34" charset="0"/>
                <a:cs typeface="Calibri"/>
              </a:rPr>
              <a:t>m</a:t>
            </a:r>
            <a:r>
              <a:rPr sz="2800" spc="-40" dirty="0">
                <a:latin typeface="Tw Cen MT" panose="020B0602020104020603" pitchFamily="34" charset="0"/>
                <a:cs typeface="Calibri"/>
              </a:rPr>
              <a:t>a</a:t>
            </a:r>
            <a:r>
              <a:rPr sz="2800" spc="-20" dirty="0">
                <a:latin typeface="Tw Cen MT" panose="020B0602020104020603" pitchFamily="34" charset="0"/>
                <a:cs typeface="Calibri"/>
              </a:rPr>
              <a:t>xim</a:t>
            </a:r>
            <a:r>
              <a:rPr sz="2800" spc="-25" dirty="0">
                <a:latin typeface="Tw Cen MT" panose="020B0602020104020603" pitchFamily="34" charset="0"/>
                <a:cs typeface="Calibri"/>
              </a:rPr>
              <a:t>um</a:t>
            </a:r>
            <a:r>
              <a:rPr sz="2800" spc="30" dirty="0">
                <a:latin typeface="Tw Cen MT" panose="020B0602020104020603" pitchFamily="34" charset="0"/>
                <a:cs typeface="Calibri"/>
              </a:rPr>
              <a:t> </a:t>
            </a:r>
            <a:r>
              <a:rPr sz="2800" spc="-10" dirty="0">
                <a:solidFill>
                  <a:srgbClr val="2D3539"/>
                </a:solidFill>
                <a:latin typeface="Calibri"/>
                <a:cs typeface="Calibri"/>
              </a:rPr>
              <a:t>(</a:t>
            </a:r>
            <a:r>
              <a:rPr sz="2800" spc="-20" dirty="0">
                <a:solidFill>
                  <a:srgbClr val="2D3539"/>
                </a:solidFill>
                <a:latin typeface="Calibri"/>
                <a:cs typeface="Calibri"/>
              </a:rPr>
              <a:t>~</a:t>
            </a:r>
            <a:r>
              <a:rPr sz="2800" b="1" spc="-20" dirty="0">
                <a:solidFill>
                  <a:srgbClr val="006C30"/>
                </a:solidFill>
                <a:latin typeface="Calibri"/>
                <a:cs typeface="Calibri"/>
              </a:rPr>
              <a:t>$3,00</a:t>
            </a:r>
            <a:r>
              <a:rPr sz="2800" b="1" spc="-15" dirty="0">
                <a:solidFill>
                  <a:srgbClr val="006C30"/>
                </a:solidFill>
                <a:latin typeface="Calibri"/>
                <a:cs typeface="Calibri"/>
              </a:rPr>
              <a:t>0</a:t>
            </a:r>
            <a:r>
              <a:rPr sz="2800" b="1" spc="60" dirty="0">
                <a:solidFill>
                  <a:srgbClr val="006C30"/>
                </a:solidFill>
                <a:latin typeface="Calibri"/>
                <a:cs typeface="Calibri"/>
              </a:rPr>
              <a:t> </a:t>
            </a:r>
            <a:r>
              <a:rPr sz="2800" spc="-10" dirty="0">
                <a:solidFill>
                  <a:srgbClr val="2D3539"/>
                </a:solidFill>
                <a:latin typeface="Calibri"/>
                <a:cs typeface="Calibri"/>
              </a:rPr>
              <a:t>-</a:t>
            </a:r>
            <a:r>
              <a:rPr sz="2800" spc="10" dirty="0">
                <a:solidFill>
                  <a:srgbClr val="2D3539"/>
                </a:solidFill>
                <a:latin typeface="Calibri"/>
                <a:cs typeface="Calibri"/>
              </a:rPr>
              <a:t> </a:t>
            </a:r>
            <a:r>
              <a:rPr sz="2800" b="1" spc="-20" dirty="0">
                <a:solidFill>
                  <a:srgbClr val="006C30"/>
                </a:solidFill>
                <a:latin typeface="Calibri"/>
                <a:cs typeface="Calibri"/>
              </a:rPr>
              <a:t>$5,00</a:t>
            </a:r>
            <a:r>
              <a:rPr sz="2800" b="1" spc="-15" dirty="0">
                <a:solidFill>
                  <a:srgbClr val="006C30"/>
                </a:solidFill>
                <a:latin typeface="Calibri"/>
                <a:cs typeface="Calibri"/>
              </a:rPr>
              <a:t>0</a:t>
            </a:r>
            <a:r>
              <a:rPr sz="2800" spc="-10" dirty="0">
                <a:solidFill>
                  <a:srgbClr val="2D3539"/>
                </a:solidFill>
                <a:latin typeface="Calibri"/>
                <a:cs typeface="Calibri"/>
              </a:rPr>
              <a:t>)</a:t>
            </a:r>
            <a:endParaRPr sz="2800" dirty="0">
              <a:latin typeface="Calibri"/>
              <a:cs typeface="Calibri"/>
            </a:endParaRPr>
          </a:p>
          <a:p>
            <a:pPr marL="1041400" lvl="1" indent="-457200">
              <a:lnSpc>
                <a:spcPts val="2865"/>
              </a:lnSpc>
              <a:spcBef>
                <a:spcPts val="25"/>
              </a:spcBef>
              <a:buClr>
                <a:schemeClr val="accent5">
                  <a:lumMod val="75000"/>
                </a:schemeClr>
              </a:buClr>
              <a:buSzPct val="85416"/>
              <a:buFont typeface="Wingdings 2"/>
              <a:buChar char=""/>
              <a:tabLst>
                <a:tab pos="1042035" algn="l"/>
              </a:tabLst>
            </a:pPr>
            <a:r>
              <a:rPr sz="2400" spc="-5" dirty="0">
                <a:latin typeface="Calibri"/>
                <a:cs typeface="Calibri"/>
              </a:rPr>
              <a:t>Fundin</a:t>
            </a:r>
            <a:r>
              <a:rPr sz="2400" dirty="0">
                <a:latin typeface="Calibri"/>
                <a:cs typeface="Calibri"/>
              </a:rPr>
              <a:t>g</a:t>
            </a:r>
            <a:r>
              <a:rPr sz="2400" spc="10" dirty="0">
                <a:latin typeface="Calibri"/>
                <a:cs typeface="Calibri"/>
              </a:rPr>
              <a:t> </a:t>
            </a:r>
            <a:r>
              <a:rPr sz="2400" dirty="0">
                <a:latin typeface="Calibri"/>
                <a:cs typeface="Calibri"/>
              </a:rPr>
              <a:t>l</a:t>
            </a:r>
            <a:r>
              <a:rPr sz="2400" spc="-10" dirty="0">
                <a:latin typeface="Calibri"/>
                <a:cs typeface="Calibri"/>
              </a:rPr>
              <a:t>e</a:t>
            </a:r>
            <a:r>
              <a:rPr sz="2400" spc="-45" dirty="0">
                <a:latin typeface="Calibri"/>
                <a:cs typeface="Calibri"/>
              </a:rPr>
              <a:t>v</a:t>
            </a:r>
            <a:r>
              <a:rPr sz="2400" dirty="0">
                <a:latin typeface="Calibri"/>
                <a:cs typeface="Calibri"/>
              </a:rPr>
              <a:t>els</a:t>
            </a:r>
            <a:r>
              <a:rPr sz="2400" spc="-5" dirty="0">
                <a:latin typeface="Calibri"/>
                <a:cs typeface="Calibri"/>
              </a:rPr>
              <a:t> </a:t>
            </a:r>
            <a:r>
              <a:rPr sz="2400" spc="-55" dirty="0">
                <a:latin typeface="Calibri"/>
                <a:cs typeface="Calibri"/>
              </a:rPr>
              <a:t>v</a:t>
            </a:r>
            <a:r>
              <a:rPr sz="2400" spc="-15" dirty="0">
                <a:latin typeface="Calibri"/>
                <a:cs typeface="Calibri"/>
              </a:rPr>
              <a:t>a</a:t>
            </a:r>
            <a:r>
              <a:rPr sz="2400" spc="0" dirty="0">
                <a:latin typeface="Calibri"/>
                <a:cs typeface="Calibri"/>
              </a:rPr>
              <a:t>r</a:t>
            </a:r>
            <a:r>
              <a:rPr sz="2400" spc="-15" dirty="0">
                <a:latin typeface="Calibri"/>
                <a:cs typeface="Calibri"/>
              </a:rPr>
              <a:t>y</a:t>
            </a:r>
            <a:r>
              <a:rPr sz="2400" dirty="0">
                <a:latin typeface="Calibri"/>
                <a:cs typeface="Calibri"/>
              </a:rPr>
              <a:t> </a:t>
            </a:r>
            <a:r>
              <a:rPr sz="2400" spc="-20" dirty="0">
                <a:latin typeface="Calibri"/>
                <a:cs typeface="Calibri"/>
              </a:rPr>
              <a:t>a</a:t>
            </a:r>
            <a:r>
              <a:rPr sz="2400" spc="-10" dirty="0">
                <a:latin typeface="Calibri"/>
                <a:cs typeface="Calibri"/>
              </a:rPr>
              <a:t>t</a:t>
            </a:r>
            <a:r>
              <a:rPr sz="2400" spc="-15" dirty="0">
                <a:latin typeface="Calibri"/>
                <a:cs typeface="Calibri"/>
              </a:rPr>
              <a:t> ea</a:t>
            </a:r>
            <a:r>
              <a:rPr sz="2400" dirty="0">
                <a:latin typeface="Calibri"/>
                <a:cs typeface="Calibri"/>
              </a:rPr>
              <a:t>ch</a:t>
            </a:r>
            <a:r>
              <a:rPr sz="2400" spc="-5" dirty="0">
                <a:latin typeface="Calibri"/>
                <a:cs typeface="Calibri"/>
              </a:rPr>
              <a:t> </a:t>
            </a:r>
            <a:r>
              <a:rPr sz="2400" dirty="0">
                <a:latin typeface="Calibri"/>
                <a:cs typeface="Calibri"/>
              </a:rPr>
              <a:t>in</a:t>
            </a:r>
            <a:r>
              <a:rPr sz="2400" spc="-30" dirty="0">
                <a:latin typeface="Calibri"/>
                <a:cs typeface="Calibri"/>
              </a:rPr>
              <a:t>s</a:t>
            </a:r>
            <a:r>
              <a:rPr sz="2400" dirty="0">
                <a:latin typeface="Calibri"/>
                <a:cs typeface="Calibri"/>
              </a:rPr>
              <a:t>titution</a:t>
            </a:r>
          </a:p>
          <a:p>
            <a:pPr marL="332740" indent="-320040">
              <a:lnSpc>
                <a:spcPts val="3345"/>
              </a:lnSpc>
              <a:buClr>
                <a:srgbClr val="92D050"/>
              </a:buClr>
              <a:buSzPct val="94642"/>
              <a:buFont typeface="Wingdings 2"/>
              <a:buChar char=""/>
              <a:tabLst>
                <a:tab pos="333375" algn="l"/>
              </a:tabLst>
            </a:pPr>
            <a:r>
              <a:rPr sz="2800" spc="-20" dirty="0">
                <a:latin typeface="Tw Cen MT" panose="020B0602020104020603" pitchFamily="34" charset="0"/>
                <a:cs typeface="Calibri"/>
              </a:rPr>
              <a:t>Nee</a:t>
            </a:r>
            <a:r>
              <a:rPr sz="2800" spc="-30" dirty="0">
                <a:latin typeface="Tw Cen MT" panose="020B0602020104020603" pitchFamily="34" charset="0"/>
                <a:cs typeface="Calibri"/>
              </a:rPr>
              <a:t>d</a:t>
            </a:r>
            <a:r>
              <a:rPr sz="2800" spc="-20" dirty="0">
                <a:latin typeface="Tw Cen MT" panose="020B0602020104020603" pitchFamily="34" charset="0"/>
                <a:cs typeface="Calibri"/>
              </a:rPr>
              <a:t>-based</a:t>
            </a:r>
            <a:endParaRPr sz="2800" dirty="0">
              <a:latin typeface="Tw Cen MT" panose="020B0602020104020603" pitchFamily="34" charset="0"/>
              <a:cs typeface="Calibri"/>
            </a:endParaRPr>
          </a:p>
          <a:p>
            <a:pPr>
              <a:lnSpc>
                <a:spcPct val="100000"/>
              </a:lnSpc>
              <a:spcBef>
                <a:spcPts val="28"/>
              </a:spcBef>
            </a:pPr>
            <a:endParaRPr sz="3600" dirty="0">
              <a:latin typeface="Times New Roman"/>
              <a:cs typeface="Times New Roman"/>
            </a:endParaRPr>
          </a:p>
          <a:p>
            <a:pPr marL="12700">
              <a:lnSpc>
                <a:spcPct val="100000"/>
              </a:lnSpc>
            </a:pPr>
            <a:r>
              <a:rPr sz="2850" spc="-15" dirty="0">
                <a:solidFill>
                  <a:srgbClr val="92D050"/>
                </a:solidFill>
                <a:latin typeface="Wingdings"/>
                <a:cs typeface="Wingdings"/>
              </a:rPr>
              <a:t></a:t>
            </a:r>
            <a:r>
              <a:rPr sz="3000" i="1" dirty="0">
                <a:latin typeface="Tw Cen MT" panose="020B0602020104020603" pitchFamily="34" charset="0"/>
                <a:cs typeface="Calibri"/>
              </a:rPr>
              <a:t>Gain</a:t>
            </a:r>
            <a:r>
              <a:rPr sz="3000" i="1" spc="-30" dirty="0">
                <a:latin typeface="Tw Cen MT" panose="020B0602020104020603" pitchFamily="34" charset="0"/>
                <a:cs typeface="Calibri"/>
              </a:rPr>
              <a:t> </a:t>
            </a:r>
            <a:r>
              <a:rPr sz="3000" i="1" dirty="0">
                <a:latin typeface="Tw Cen MT" panose="020B0602020104020603" pitchFamily="34" charset="0"/>
                <a:cs typeface="Calibri"/>
              </a:rPr>
              <a:t>work</a:t>
            </a:r>
            <a:r>
              <a:rPr sz="3000" i="1" spc="-5" dirty="0">
                <a:latin typeface="Tw Cen MT" panose="020B0602020104020603" pitchFamily="34" charset="0"/>
                <a:cs typeface="Calibri"/>
              </a:rPr>
              <a:t> </a:t>
            </a:r>
            <a:r>
              <a:rPr sz="3000" i="1" spc="-90" dirty="0">
                <a:latin typeface="Tw Cen MT" panose="020B0602020104020603" pitchFamily="34" charset="0"/>
                <a:cs typeface="Calibri"/>
              </a:rPr>
              <a:t>e</a:t>
            </a:r>
            <a:r>
              <a:rPr sz="3000" i="1" spc="-5" dirty="0">
                <a:latin typeface="Tw Cen MT" panose="020B0602020104020603" pitchFamily="34" charset="0"/>
                <a:cs typeface="Calibri"/>
              </a:rPr>
              <a:t>xper</a:t>
            </a:r>
            <a:r>
              <a:rPr sz="3000" i="1" spc="-10" dirty="0">
                <a:latin typeface="Tw Cen MT" panose="020B0602020104020603" pitchFamily="34" charset="0"/>
                <a:cs typeface="Calibri"/>
              </a:rPr>
              <a:t>i</a:t>
            </a:r>
            <a:r>
              <a:rPr sz="3000" i="1" dirty="0">
                <a:latin typeface="Tw Cen MT" panose="020B0602020104020603" pitchFamily="34" charset="0"/>
                <a:cs typeface="Calibri"/>
              </a:rPr>
              <a:t>en</a:t>
            </a:r>
            <a:r>
              <a:rPr sz="3000" i="1" spc="-30" dirty="0">
                <a:latin typeface="Tw Cen MT" panose="020B0602020104020603" pitchFamily="34" charset="0"/>
                <a:cs typeface="Calibri"/>
              </a:rPr>
              <a:t>c</a:t>
            </a:r>
            <a:r>
              <a:rPr sz="3000" i="1" spc="-15" dirty="0">
                <a:latin typeface="Tw Cen MT" panose="020B0602020104020603" pitchFamily="34" charset="0"/>
                <a:cs typeface="Calibri"/>
              </a:rPr>
              <a:t>e,</a:t>
            </a:r>
            <a:r>
              <a:rPr sz="3000" i="1" dirty="0">
                <a:latin typeface="Tw Cen MT" panose="020B0602020104020603" pitchFamily="34" charset="0"/>
                <a:cs typeface="Calibri"/>
              </a:rPr>
              <a:t> </a:t>
            </a:r>
            <a:r>
              <a:rPr sz="3000" i="1" spc="-25" dirty="0">
                <a:latin typeface="Tw Cen MT" panose="020B0602020104020603" pitchFamily="34" charset="0"/>
                <a:cs typeface="Calibri"/>
              </a:rPr>
              <a:t>c</a:t>
            </a:r>
            <a:r>
              <a:rPr sz="3000" i="1" spc="-5" dirty="0">
                <a:latin typeface="Tw Cen MT" panose="020B0602020104020603" pitchFamily="34" charset="0"/>
                <a:cs typeface="Calibri"/>
              </a:rPr>
              <a:t>onf</a:t>
            </a:r>
            <a:r>
              <a:rPr sz="3000" i="1" spc="-10" dirty="0">
                <a:latin typeface="Tw Cen MT" panose="020B0602020104020603" pitchFamily="34" charset="0"/>
                <a:cs typeface="Calibri"/>
              </a:rPr>
              <a:t>i</a:t>
            </a:r>
            <a:r>
              <a:rPr sz="3000" i="1" spc="-5" dirty="0">
                <a:latin typeface="Tw Cen MT" panose="020B0602020104020603" pitchFamily="34" charset="0"/>
                <a:cs typeface="Calibri"/>
              </a:rPr>
              <a:t>den</a:t>
            </a:r>
            <a:r>
              <a:rPr sz="3000" i="1" spc="-25" dirty="0">
                <a:latin typeface="Tw Cen MT" panose="020B0602020104020603" pitchFamily="34" charset="0"/>
                <a:cs typeface="Calibri"/>
              </a:rPr>
              <a:t>c</a:t>
            </a:r>
            <a:r>
              <a:rPr sz="3000" i="1" spc="-15" dirty="0">
                <a:latin typeface="Tw Cen MT" panose="020B0602020104020603" pitchFamily="34" charset="0"/>
                <a:cs typeface="Calibri"/>
              </a:rPr>
              <a:t>e</a:t>
            </a:r>
            <a:r>
              <a:rPr sz="3000" i="1" dirty="0">
                <a:latin typeface="Tw Cen MT" panose="020B0602020104020603" pitchFamily="34" charset="0"/>
                <a:cs typeface="Calibri"/>
              </a:rPr>
              <a:t> &amp; re</a:t>
            </a:r>
            <a:r>
              <a:rPr sz="3000" i="1" spc="-60" dirty="0">
                <a:latin typeface="Tw Cen MT" panose="020B0602020104020603" pitchFamily="34" charset="0"/>
                <a:cs typeface="Calibri"/>
              </a:rPr>
              <a:t>f</a:t>
            </a:r>
            <a:r>
              <a:rPr sz="3000" i="1" spc="-15" dirty="0">
                <a:latin typeface="Tw Cen MT" panose="020B0602020104020603" pitchFamily="34" charset="0"/>
                <a:cs typeface="Calibri"/>
              </a:rPr>
              <a:t>er</a:t>
            </a:r>
            <a:r>
              <a:rPr sz="3000" i="1" spc="-30" dirty="0">
                <a:latin typeface="Tw Cen MT" panose="020B0602020104020603" pitchFamily="34" charset="0"/>
                <a:cs typeface="Calibri"/>
              </a:rPr>
              <a:t>e</a:t>
            </a:r>
            <a:r>
              <a:rPr sz="3000" i="1" spc="-5" dirty="0">
                <a:latin typeface="Tw Cen MT" panose="020B0602020104020603" pitchFamily="34" charset="0"/>
                <a:cs typeface="Calibri"/>
              </a:rPr>
              <a:t>n</a:t>
            </a:r>
            <a:r>
              <a:rPr sz="3000" i="1" spc="-25" dirty="0">
                <a:latin typeface="Tw Cen MT" panose="020B0602020104020603" pitchFamily="34" charset="0"/>
                <a:cs typeface="Calibri"/>
              </a:rPr>
              <a:t>c</a:t>
            </a:r>
            <a:r>
              <a:rPr sz="3000" i="1" dirty="0">
                <a:latin typeface="Tw Cen MT" panose="020B0602020104020603" pitchFamily="34" charset="0"/>
                <a:cs typeface="Calibri"/>
              </a:rPr>
              <a:t>es</a:t>
            </a:r>
            <a:endParaRPr sz="3000" dirty="0">
              <a:latin typeface="Tw Cen MT" panose="020B0602020104020603" pitchFamily="34" charset="0"/>
              <a:cs typeface="Calibri"/>
            </a:endParaRPr>
          </a:p>
          <a:p>
            <a:pPr marL="12700">
              <a:lnSpc>
                <a:spcPct val="100000"/>
              </a:lnSpc>
            </a:pPr>
            <a:r>
              <a:rPr sz="2850" spc="-15" dirty="0">
                <a:solidFill>
                  <a:srgbClr val="92D050"/>
                </a:solidFill>
                <a:latin typeface="Wingdings"/>
                <a:cs typeface="Wingdings"/>
              </a:rPr>
              <a:t></a:t>
            </a:r>
            <a:r>
              <a:rPr sz="3000" i="1" spc="-100" dirty="0">
                <a:latin typeface="Tw Cen MT" panose="020B0602020104020603" pitchFamily="34" charset="0"/>
                <a:cs typeface="Calibri"/>
              </a:rPr>
              <a:t>A</a:t>
            </a:r>
            <a:r>
              <a:rPr sz="3000" i="1" spc="-35" dirty="0">
                <a:latin typeface="Tw Cen MT" panose="020B0602020104020603" pitchFamily="34" charset="0"/>
                <a:cs typeface="Calibri"/>
              </a:rPr>
              <a:t>t</a:t>
            </a:r>
            <a:r>
              <a:rPr sz="3000" i="1" spc="-45" dirty="0">
                <a:latin typeface="Tw Cen MT" panose="020B0602020104020603" pitchFamily="34" charset="0"/>
                <a:cs typeface="Calibri"/>
              </a:rPr>
              <a:t>t</a:t>
            </a:r>
            <a:r>
              <a:rPr sz="3000" i="1" spc="-15" dirty="0">
                <a:latin typeface="Tw Cen MT" panose="020B0602020104020603" pitchFamily="34" charset="0"/>
                <a:cs typeface="Calibri"/>
              </a:rPr>
              <a:t>end</a:t>
            </a:r>
            <a:r>
              <a:rPr sz="3000" i="1" spc="-30" dirty="0">
                <a:latin typeface="Tw Cen MT" panose="020B0602020104020603" pitchFamily="34" charset="0"/>
                <a:cs typeface="Calibri"/>
              </a:rPr>
              <a:t> </a:t>
            </a:r>
            <a:r>
              <a:rPr sz="3000" i="1" dirty="0">
                <a:latin typeface="Tw Cen MT" panose="020B0602020104020603" pitchFamily="34" charset="0"/>
                <a:cs typeface="Calibri"/>
              </a:rPr>
              <a:t>class,</a:t>
            </a:r>
            <a:r>
              <a:rPr sz="3000" i="1" spc="-15" dirty="0">
                <a:latin typeface="Tw Cen MT" panose="020B0602020104020603" pitchFamily="34" charset="0"/>
                <a:cs typeface="Calibri"/>
              </a:rPr>
              <a:t> </a:t>
            </a:r>
            <a:r>
              <a:rPr sz="3000" i="1" spc="-50" dirty="0">
                <a:latin typeface="Tw Cen MT" panose="020B0602020104020603" pitchFamily="34" charset="0"/>
                <a:cs typeface="Calibri"/>
              </a:rPr>
              <a:t>s</a:t>
            </a:r>
            <a:r>
              <a:rPr sz="3000" i="1" dirty="0">
                <a:latin typeface="Tw Cen MT" panose="020B0602020104020603" pitchFamily="34" charset="0"/>
                <a:cs typeface="Calibri"/>
              </a:rPr>
              <a:t>t</a:t>
            </a:r>
            <a:r>
              <a:rPr sz="3000" i="1" spc="5" dirty="0">
                <a:latin typeface="Tw Cen MT" panose="020B0602020104020603" pitchFamily="34" charset="0"/>
                <a:cs typeface="Calibri"/>
              </a:rPr>
              <a:t>u</a:t>
            </a:r>
            <a:r>
              <a:rPr sz="3000" i="1" spc="-5" dirty="0">
                <a:latin typeface="Tw Cen MT" panose="020B0602020104020603" pitchFamily="34" charset="0"/>
                <a:cs typeface="Calibri"/>
              </a:rPr>
              <a:t>d</a:t>
            </a:r>
            <a:r>
              <a:rPr sz="3000" i="1" spc="-175" dirty="0">
                <a:latin typeface="Tw Cen MT" panose="020B0602020104020603" pitchFamily="34" charset="0"/>
                <a:cs typeface="Calibri"/>
              </a:rPr>
              <a:t>y</a:t>
            </a:r>
            <a:r>
              <a:rPr sz="3000" i="1" spc="-10" dirty="0">
                <a:latin typeface="Tw Cen MT" panose="020B0602020104020603" pitchFamily="34" charset="0"/>
                <a:cs typeface="Calibri"/>
              </a:rPr>
              <a:t>,</a:t>
            </a:r>
            <a:r>
              <a:rPr sz="3000" i="1" spc="-35" dirty="0">
                <a:latin typeface="Tw Cen MT" panose="020B0602020104020603" pitchFamily="34" charset="0"/>
                <a:cs typeface="Calibri"/>
              </a:rPr>
              <a:t> </a:t>
            </a:r>
            <a:r>
              <a:rPr sz="3000" i="1" dirty="0">
                <a:latin typeface="Tw Cen MT" panose="020B0602020104020603" pitchFamily="34" charset="0"/>
                <a:cs typeface="Calibri"/>
              </a:rPr>
              <a:t>&amp;</a:t>
            </a:r>
            <a:r>
              <a:rPr sz="3000" i="1" spc="5" dirty="0">
                <a:latin typeface="Tw Cen MT" panose="020B0602020104020603" pitchFamily="34" charset="0"/>
                <a:cs typeface="Calibri"/>
              </a:rPr>
              <a:t> </a:t>
            </a:r>
            <a:r>
              <a:rPr sz="3000" i="1" spc="-20" dirty="0">
                <a:latin typeface="Tw Cen MT" panose="020B0602020104020603" pitchFamily="34" charset="0"/>
                <a:cs typeface="Calibri"/>
              </a:rPr>
              <a:t>work</a:t>
            </a:r>
            <a:r>
              <a:rPr sz="3000" i="1" spc="-15" dirty="0">
                <a:latin typeface="Tw Cen MT" panose="020B0602020104020603" pitchFamily="34" charset="0"/>
                <a:cs typeface="Calibri"/>
              </a:rPr>
              <a:t> </a:t>
            </a:r>
            <a:r>
              <a:rPr sz="3000" i="1" spc="-5" dirty="0">
                <a:latin typeface="Tw Cen MT" panose="020B0602020104020603" pitchFamily="34" charset="0"/>
                <a:cs typeface="Calibri"/>
              </a:rPr>
              <a:t>al</a:t>
            </a:r>
            <a:r>
              <a:rPr sz="3000" i="1" dirty="0">
                <a:latin typeface="Tw Cen MT" panose="020B0602020104020603" pitchFamily="34" charset="0"/>
                <a:cs typeface="Calibri"/>
              </a:rPr>
              <a:t>l</a:t>
            </a:r>
            <a:r>
              <a:rPr sz="3000" i="1" spc="-10" dirty="0">
                <a:latin typeface="Tw Cen MT" panose="020B0602020104020603" pitchFamily="34" charset="0"/>
                <a:cs typeface="Calibri"/>
              </a:rPr>
              <a:t> </a:t>
            </a:r>
            <a:r>
              <a:rPr sz="3000" i="1" dirty="0">
                <a:latin typeface="Tw Cen MT" panose="020B0602020104020603" pitchFamily="34" charset="0"/>
                <a:cs typeface="Calibri"/>
              </a:rPr>
              <a:t>in</a:t>
            </a:r>
            <a:r>
              <a:rPr sz="3000" i="1" spc="-5" dirty="0">
                <a:latin typeface="Tw Cen MT" panose="020B0602020104020603" pitchFamily="34" charset="0"/>
                <a:cs typeface="Calibri"/>
              </a:rPr>
              <a:t> </a:t>
            </a:r>
            <a:r>
              <a:rPr sz="3000" i="1" spc="-15" dirty="0">
                <a:latin typeface="Tw Cen MT" panose="020B0602020104020603" pitchFamily="34" charset="0"/>
                <a:cs typeface="Calibri"/>
              </a:rPr>
              <a:t>the</a:t>
            </a:r>
            <a:r>
              <a:rPr sz="3000" i="1" spc="-25" dirty="0">
                <a:latin typeface="Tw Cen MT" panose="020B0602020104020603" pitchFamily="34" charset="0"/>
                <a:cs typeface="Calibri"/>
              </a:rPr>
              <a:t> sam</a:t>
            </a:r>
            <a:r>
              <a:rPr sz="3000" i="1" spc="-15" dirty="0">
                <a:latin typeface="Tw Cen MT" panose="020B0602020104020603" pitchFamily="34" charset="0"/>
                <a:cs typeface="Calibri"/>
              </a:rPr>
              <a:t>e</a:t>
            </a:r>
            <a:r>
              <a:rPr sz="3000" i="1" dirty="0">
                <a:latin typeface="Tw Cen MT" panose="020B0602020104020603" pitchFamily="34" charset="0"/>
                <a:cs typeface="Calibri"/>
              </a:rPr>
              <a:t> </a:t>
            </a:r>
            <a:r>
              <a:rPr sz="3000" i="1" spc="-5" dirty="0">
                <a:latin typeface="Tw Cen MT" panose="020B0602020104020603" pitchFamily="34" charset="0"/>
                <a:cs typeface="Calibri"/>
              </a:rPr>
              <a:t>pla</a:t>
            </a:r>
            <a:r>
              <a:rPr sz="3000" i="1" spc="-25" dirty="0">
                <a:latin typeface="Tw Cen MT" panose="020B0602020104020603" pitchFamily="34" charset="0"/>
                <a:cs typeface="Calibri"/>
              </a:rPr>
              <a:t>c</a:t>
            </a:r>
            <a:r>
              <a:rPr sz="3000" i="1" spc="-15" dirty="0">
                <a:latin typeface="Tw Cen MT" panose="020B0602020104020603" pitchFamily="34" charset="0"/>
                <a:cs typeface="Calibri"/>
              </a:rPr>
              <a:t>e</a:t>
            </a:r>
            <a:endParaRPr sz="3000" dirty="0">
              <a:latin typeface="Tw Cen MT" panose="020B0602020104020603" pitchFamily="34" charset="0"/>
              <a:cs typeface="Calibri"/>
            </a:endParaRPr>
          </a:p>
        </p:txBody>
      </p:sp>
      <p:sp>
        <p:nvSpPr>
          <p:cNvPr id="3" name="object 3"/>
          <p:cNvSpPr txBox="1">
            <a:spLocks noGrp="1"/>
          </p:cNvSpPr>
          <p:nvPr>
            <p:ph type="title"/>
          </p:nvPr>
        </p:nvSpPr>
        <p:spPr>
          <a:prstGeom prst="rect">
            <a:avLst/>
          </a:prstGeom>
        </p:spPr>
        <p:txBody>
          <a:bodyPr vert="horz" wrap="square" lIns="0" tIns="410377" rIns="0" bIns="0" rtlCol="0">
            <a:spAutoFit/>
          </a:bodyPr>
          <a:lstStyle/>
          <a:p>
            <a:pPr marL="383540">
              <a:lnSpc>
                <a:spcPct val="100000"/>
              </a:lnSpc>
            </a:pPr>
            <a:r>
              <a:rPr sz="4000" spc="-65" dirty="0">
                <a:latin typeface="Calibri"/>
                <a:cs typeface="Calibri"/>
              </a:rPr>
              <a:t>F</a:t>
            </a:r>
            <a:r>
              <a:rPr sz="4000" spc="-25" dirty="0">
                <a:latin typeface="Calibri"/>
                <a:cs typeface="Calibri"/>
              </a:rPr>
              <a:t>ede</a:t>
            </a:r>
            <a:r>
              <a:rPr sz="4000" spc="-100" dirty="0">
                <a:latin typeface="Calibri"/>
                <a:cs typeface="Calibri"/>
              </a:rPr>
              <a:t>r</a:t>
            </a:r>
            <a:r>
              <a:rPr sz="4000" spc="-15" dirty="0">
                <a:latin typeface="Calibri"/>
                <a:cs typeface="Calibri"/>
              </a:rPr>
              <a:t>al</a:t>
            </a:r>
            <a:r>
              <a:rPr sz="4000" dirty="0">
                <a:latin typeface="Calibri"/>
                <a:cs typeface="Calibri"/>
              </a:rPr>
              <a:t> </a:t>
            </a:r>
            <a:r>
              <a:rPr sz="4000" spc="-215" dirty="0">
                <a:latin typeface="Calibri"/>
                <a:cs typeface="Calibri"/>
              </a:rPr>
              <a:t>W</a:t>
            </a:r>
            <a:r>
              <a:rPr sz="4000" spc="-25" dirty="0">
                <a:latin typeface="Calibri"/>
                <a:cs typeface="Calibri"/>
              </a:rPr>
              <a:t>or</a:t>
            </a:r>
            <a:r>
              <a:rPr sz="4000" spc="-20" dirty="0">
                <a:latin typeface="Calibri"/>
                <a:cs typeface="Calibri"/>
              </a:rPr>
              <a:t>k</a:t>
            </a:r>
            <a:r>
              <a:rPr sz="4000" spc="5" dirty="0">
                <a:latin typeface="Calibri"/>
                <a:cs typeface="Calibri"/>
              </a:rPr>
              <a:t> </a:t>
            </a:r>
            <a:r>
              <a:rPr sz="4000" spc="-25" dirty="0">
                <a:latin typeface="Calibri"/>
                <a:cs typeface="Calibri"/>
              </a:rPr>
              <a:t>S</a:t>
            </a:r>
            <a:r>
              <a:rPr sz="4000" spc="-10" dirty="0">
                <a:latin typeface="Calibri"/>
                <a:cs typeface="Calibri"/>
              </a:rPr>
              <a:t>t</a:t>
            </a:r>
            <a:r>
              <a:rPr sz="4000" spc="-25" dirty="0">
                <a:latin typeface="Calibri"/>
                <a:cs typeface="Calibri"/>
              </a:rPr>
              <a:t>udy</a:t>
            </a:r>
            <a:endParaRPr sz="4000">
              <a:latin typeface="Calibri"/>
              <a:cs typeface="Calibri"/>
            </a:endParaRPr>
          </a:p>
        </p:txBody>
      </p:sp>
      <p:sp>
        <p:nvSpPr>
          <p:cNvPr id="4" name="object 4"/>
          <p:cNvSpPr/>
          <p:nvPr/>
        </p:nvSpPr>
        <p:spPr>
          <a:xfrm>
            <a:off x="54864" y="0"/>
            <a:ext cx="548640" cy="66446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0039" rIns="0" bIns="0" rtlCol="0">
            <a:spAutoFit/>
          </a:bodyPr>
          <a:lstStyle/>
          <a:p>
            <a:pPr marL="78740">
              <a:lnSpc>
                <a:spcPct val="100000"/>
              </a:lnSpc>
            </a:pPr>
            <a:r>
              <a:rPr sz="3800" spc="-160" dirty="0">
                <a:solidFill>
                  <a:srgbClr val="252525"/>
                </a:solidFill>
              </a:rPr>
              <a:t>T</a:t>
            </a:r>
            <a:r>
              <a:rPr sz="3800" dirty="0">
                <a:solidFill>
                  <a:srgbClr val="252525"/>
                </a:solidFill>
              </a:rPr>
              <a:t>yp</a:t>
            </a:r>
            <a:r>
              <a:rPr sz="3800" spc="5" dirty="0">
                <a:solidFill>
                  <a:srgbClr val="252525"/>
                </a:solidFill>
              </a:rPr>
              <a:t>e</a:t>
            </a:r>
            <a:r>
              <a:rPr sz="3800" dirty="0">
                <a:solidFill>
                  <a:srgbClr val="252525"/>
                </a:solidFill>
              </a:rPr>
              <a:t>s</a:t>
            </a:r>
            <a:r>
              <a:rPr sz="3800" spc="-25" dirty="0">
                <a:solidFill>
                  <a:srgbClr val="252525"/>
                </a:solidFill>
              </a:rPr>
              <a:t> </a:t>
            </a:r>
            <a:r>
              <a:rPr sz="3800" dirty="0">
                <a:solidFill>
                  <a:srgbClr val="252525"/>
                </a:solidFill>
              </a:rPr>
              <a:t>of</a:t>
            </a:r>
            <a:r>
              <a:rPr sz="3800" spc="114" dirty="0">
                <a:solidFill>
                  <a:srgbClr val="252525"/>
                </a:solidFill>
              </a:rPr>
              <a:t> </a:t>
            </a:r>
            <a:r>
              <a:rPr sz="3800" dirty="0">
                <a:solidFill>
                  <a:srgbClr val="252525"/>
                </a:solidFill>
              </a:rPr>
              <a:t>Financial</a:t>
            </a:r>
            <a:r>
              <a:rPr sz="3800" spc="-15" dirty="0">
                <a:solidFill>
                  <a:srgbClr val="252525"/>
                </a:solidFill>
              </a:rPr>
              <a:t> </a:t>
            </a:r>
            <a:r>
              <a:rPr sz="3800" dirty="0">
                <a:solidFill>
                  <a:srgbClr val="252525"/>
                </a:solidFill>
              </a:rPr>
              <a:t>Aid</a:t>
            </a:r>
            <a:r>
              <a:rPr sz="3800" spc="25" dirty="0">
                <a:solidFill>
                  <a:srgbClr val="252525"/>
                </a:solidFill>
              </a:rPr>
              <a:t> </a:t>
            </a:r>
            <a:r>
              <a:rPr sz="3800" dirty="0">
                <a:solidFill>
                  <a:srgbClr val="252525"/>
                </a:solidFill>
                <a:latin typeface="Tw Cen MT"/>
                <a:cs typeface="Tw Cen MT"/>
              </a:rPr>
              <a:t>– </a:t>
            </a:r>
            <a:r>
              <a:rPr sz="3800" dirty="0">
                <a:solidFill>
                  <a:srgbClr val="252525"/>
                </a:solidFill>
              </a:rPr>
              <a:t>St</a:t>
            </a:r>
            <a:r>
              <a:rPr sz="3800" spc="5" dirty="0">
                <a:solidFill>
                  <a:srgbClr val="252525"/>
                </a:solidFill>
              </a:rPr>
              <a:t>a</a:t>
            </a:r>
            <a:r>
              <a:rPr sz="3800" dirty="0">
                <a:solidFill>
                  <a:srgbClr val="252525"/>
                </a:solidFill>
              </a:rPr>
              <a:t>te</a:t>
            </a:r>
            <a:endParaRPr sz="3800">
              <a:latin typeface="Tw Cen MT"/>
              <a:cs typeface="Tw Cen MT"/>
            </a:endParaRPr>
          </a:p>
        </p:txBody>
      </p:sp>
      <p:sp>
        <p:nvSpPr>
          <p:cNvPr id="3" name="object 3"/>
          <p:cNvSpPr txBox="1"/>
          <p:nvPr/>
        </p:nvSpPr>
        <p:spPr>
          <a:xfrm>
            <a:off x="381000" y="1676400"/>
            <a:ext cx="8288655" cy="4347344"/>
          </a:xfrm>
          <a:prstGeom prst="rect">
            <a:avLst/>
          </a:prstGeom>
        </p:spPr>
        <p:txBody>
          <a:bodyPr vert="horz" wrap="square" lIns="0" tIns="0" rIns="0" bIns="0" rtlCol="0">
            <a:spAutoFit/>
          </a:bodyPr>
          <a:lstStyle/>
          <a:p>
            <a:pPr marL="332740" indent="-320040">
              <a:lnSpc>
                <a:spcPct val="100000"/>
              </a:lnSpc>
              <a:buClr>
                <a:srgbClr val="97C622"/>
              </a:buClr>
              <a:buSzPct val="94642"/>
              <a:buFont typeface="Wingdings 2"/>
              <a:buChar char=""/>
              <a:tabLst>
                <a:tab pos="332740" algn="l"/>
              </a:tabLst>
            </a:pPr>
            <a:r>
              <a:rPr sz="2800" spc="-15" dirty="0">
                <a:latin typeface="Tw Cen MT"/>
                <a:cs typeface="Tw Cen MT"/>
              </a:rPr>
              <a:t>Cal</a:t>
            </a:r>
            <a:r>
              <a:rPr sz="2800" spc="-5" dirty="0">
                <a:latin typeface="Tw Cen MT"/>
                <a:cs typeface="Tw Cen MT"/>
              </a:rPr>
              <a:t> </a:t>
            </a:r>
            <a:r>
              <a:rPr sz="2800" spc="-25" dirty="0">
                <a:latin typeface="Tw Cen MT"/>
                <a:cs typeface="Tw Cen MT"/>
              </a:rPr>
              <a:t>Gr</a:t>
            </a:r>
            <a:r>
              <a:rPr sz="2800" spc="-15" dirty="0">
                <a:latin typeface="Tw Cen MT"/>
                <a:cs typeface="Tw Cen MT"/>
              </a:rPr>
              <a:t>ants</a:t>
            </a:r>
            <a:r>
              <a:rPr sz="2800" spc="20" dirty="0">
                <a:latin typeface="Tw Cen MT"/>
                <a:cs typeface="Tw Cen MT"/>
              </a:rPr>
              <a:t> </a:t>
            </a:r>
            <a:r>
              <a:rPr sz="2800" spc="-15" dirty="0">
                <a:latin typeface="Tw Cen MT"/>
                <a:cs typeface="Tw Cen MT"/>
              </a:rPr>
              <a:t>A,</a:t>
            </a:r>
            <a:r>
              <a:rPr sz="2800" spc="-5" dirty="0">
                <a:latin typeface="Tw Cen MT"/>
                <a:cs typeface="Tw Cen MT"/>
              </a:rPr>
              <a:t> </a:t>
            </a:r>
            <a:r>
              <a:rPr sz="2800" spc="-155" dirty="0">
                <a:latin typeface="Tw Cen MT"/>
                <a:cs typeface="Tw Cen MT"/>
              </a:rPr>
              <a:t>B</a:t>
            </a:r>
            <a:r>
              <a:rPr sz="2800" spc="-10" dirty="0">
                <a:latin typeface="Tw Cen MT"/>
                <a:cs typeface="Tw Cen MT"/>
              </a:rPr>
              <a:t>,</a:t>
            </a:r>
            <a:r>
              <a:rPr sz="2800" spc="-5" dirty="0">
                <a:latin typeface="Tw Cen MT"/>
                <a:cs typeface="Tw Cen MT"/>
              </a:rPr>
              <a:t> </a:t>
            </a:r>
            <a:r>
              <a:rPr sz="2800" spc="-20" dirty="0">
                <a:latin typeface="Tw Cen MT"/>
                <a:cs typeface="Tw Cen MT"/>
              </a:rPr>
              <a:t>C</a:t>
            </a:r>
            <a:r>
              <a:rPr sz="2800" spc="5" dirty="0">
                <a:latin typeface="Tw Cen MT"/>
                <a:cs typeface="Tw Cen MT"/>
              </a:rPr>
              <a:t> </a:t>
            </a:r>
            <a:r>
              <a:rPr sz="2800" spc="-20" dirty="0">
                <a:latin typeface="Tw Cen MT"/>
                <a:cs typeface="Tw Cen MT"/>
              </a:rPr>
              <a:t>=</a:t>
            </a:r>
            <a:r>
              <a:rPr sz="2800" spc="-10" dirty="0">
                <a:latin typeface="Tw Cen MT"/>
                <a:cs typeface="Tw Cen MT"/>
              </a:rPr>
              <a:t> </a:t>
            </a:r>
            <a:r>
              <a:rPr sz="2800" spc="-15" dirty="0">
                <a:latin typeface="Tw Cen MT"/>
                <a:cs typeface="Tw Cen MT"/>
              </a:rPr>
              <a:t>C</a:t>
            </a:r>
            <a:r>
              <a:rPr sz="2800" spc="-20" dirty="0">
                <a:latin typeface="Tw Cen MT"/>
                <a:cs typeface="Tw Cen MT"/>
              </a:rPr>
              <a:t>C</a:t>
            </a:r>
            <a:r>
              <a:rPr sz="2800" spc="10" dirty="0">
                <a:latin typeface="Tw Cen MT"/>
                <a:cs typeface="Tw Cen MT"/>
              </a:rPr>
              <a:t> </a:t>
            </a:r>
            <a:r>
              <a:rPr sz="2800" b="1" spc="-15" dirty="0">
                <a:solidFill>
                  <a:srgbClr val="00AF50"/>
                </a:solidFill>
                <a:latin typeface="Tw Cen MT"/>
                <a:cs typeface="Tw Cen MT"/>
              </a:rPr>
              <a:t>$1672</a:t>
            </a:r>
            <a:r>
              <a:rPr sz="2800" b="1" spc="-25" dirty="0">
                <a:solidFill>
                  <a:srgbClr val="04607A"/>
                </a:solidFill>
                <a:latin typeface="Tw Cen MT"/>
                <a:cs typeface="Tw Cen MT"/>
              </a:rPr>
              <a:t>*</a:t>
            </a:r>
            <a:r>
              <a:rPr sz="2800" spc="-10" dirty="0">
                <a:solidFill>
                  <a:srgbClr val="252525"/>
                </a:solidFill>
                <a:latin typeface="Tw Cen MT"/>
                <a:cs typeface="Tw Cen MT"/>
              </a:rPr>
              <a:t>;</a:t>
            </a:r>
            <a:r>
              <a:rPr sz="2800" spc="15" dirty="0">
                <a:solidFill>
                  <a:srgbClr val="252525"/>
                </a:solidFill>
                <a:latin typeface="Tw Cen MT"/>
                <a:cs typeface="Tw Cen MT"/>
              </a:rPr>
              <a:t> </a:t>
            </a:r>
            <a:r>
              <a:rPr sz="2800" spc="-15" dirty="0">
                <a:solidFill>
                  <a:srgbClr val="252525"/>
                </a:solidFill>
                <a:latin typeface="Tw Cen MT"/>
                <a:cs typeface="Tw Cen MT"/>
              </a:rPr>
              <a:t>Uni</a:t>
            </a:r>
            <a:r>
              <a:rPr sz="2800" spc="-185" dirty="0">
                <a:solidFill>
                  <a:srgbClr val="252525"/>
                </a:solidFill>
                <a:latin typeface="Tw Cen MT"/>
                <a:cs typeface="Tw Cen MT"/>
              </a:rPr>
              <a:t>v</a:t>
            </a:r>
            <a:r>
              <a:rPr sz="2800" spc="-10" dirty="0">
                <a:solidFill>
                  <a:srgbClr val="252525"/>
                </a:solidFill>
                <a:latin typeface="Tw Cen MT"/>
                <a:cs typeface="Tw Cen MT"/>
              </a:rPr>
              <a:t>.</a:t>
            </a:r>
            <a:r>
              <a:rPr sz="2800" spc="-5" dirty="0">
                <a:solidFill>
                  <a:srgbClr val="252525"/>
                </a:solidFill>
                <a:latin typeface="Tw Cen MT"/>
                <a:cs typeface="Tw Cen MT"/>
              </a:rPr>
              <a:t> </a:t>
            </a:r>
            <a:r>
              <a:rPr sz="2800" spc="-15" dirty="0">
                <a:solidFill>
                  <a:srgbClr val="252525"/>
                </a:solidFill>
                <a:latin typeface="Tw Cen MT"/>
                <a:cs typeface="Tw Cen MT"/>
              </a:rPr>
              <a:t>up</a:t>
            </a:r>
            <a:r>
              <a:rPr sz="2800" spc="-5" dirty="0">
                <a:solidFill>
                  <a:srgbClr val="252525"/>
                </a:solidFill>
                <a:latin typeface="Tw Cen MT"/>
                <a:cs typeface="Tw Cen MT"/>
              </a:rPr>
              <a:t> </a:t>
            </a:r>
            <a:r>
              <a:rPr sz="2800" spc="-15" dirty="0">
                <a:solidFill>
                  <a:srgbClr val="252525"/>
                </a:solidFill>
                <a:latin typeface="Tw Cen MT"/>
                <a:cs typeface="Tw Cen MT"/>
              </a:rPr>
              <a:t>to</a:t>
            </a:r>
            <a:r>
              <a:rPr sz="2800" spc="20" dirty="0">
                <a:solidFill>
                  <a:srgbClr val="252525"/>
                </a:solidFill>
                <a:latin typeface="Tw Cen MT"/>
                <a:cs typeface="Tw Cen MT"/>
              </a:rPr>
              <a:t> </a:t>
            </a:r>
            <a:r>
              <a:rPr sz="2800" b="1" spc="-15" dirty="0">
                <a:solidFill>
                  <a:srgbClr val="00AF50"/>
                </a:solidFill>
                <a:latin typeface="Tw Cen MT"/>
                <a:cs typeface="Tw Cen MT"/>
              </a:rPr>
              <a:t>$12</a:t>
            </a:r>
            <a:r>
              <a:rPr lang="en-US" sz="2800" b="1" spc="-15" dirty="0">
                <a:solidFill>
                  <a:srgbClr val="00AF50"/>
                </a:solidFill>
                <a:latin typeface="Tw Cen MT"/>
                <a:cs typeface="Tw Cen MT"/>
              </a:rPr>
              <a:t>57</a:t>
            </a:r>
            <a:r>
              <a:rPr sz="2800" b="1" spc="-15" dirty="0">
                <a:solidFill>
                  <a:srgbClr val="00AF50"/>
                </a:solidFill>
                <a:latin typeface="Tw Cen MT"/>
                <a:cs typeface="Tw Cen MT"/>
              </a:rPr>
              <a:t>0</a:t>
            </a:r>
            <a:endParaRPr sz="2800" dirty="0">
              <a:latin typeface="Tw Cen MT"/>
              <a:cs typeface="Tw Cen MT"/>
            </a:endParaRPr>
          </a:p>
          <a:p>
            <a:pPr marL="377825">
              <a:lnSpc>
                <a:spcPct val="100000"/>
              </a:lnSpc>
              <a:spcBef>
                <a:spcPts val="605"/>
              </a:spcBef>
            </a:pPr>
            <a:r>
              <a:rPr sz="2400" b="1" spc="-15" dirty="0">
                <a:solidFill>
                  <a:srgbClr val="04607A"/>
                </a:solidFill>
                <a:latin typeface="Tw Cen MT"/>
                <a:cs typeface="Tw Cen MT"/>
              </a:rPr>
              <a:t>*CC</a:t>
            </a:r>
            <a:r>
              <a:rPr sz="2400" b="1" spc="-5" dirty="0">
                <a:solidFill>
                  <a:srgbClr val="04607A"/>
                </a:solidFill>
                <a:latin typeface="Tw Cen MT"/>
                <a:cs typeface="Tw Cen MT"/>
              </a:rPr>
              <a:t> </a:t>
            </a:r>
            <a:r>
              <a:rPr sz="2400" b="1" spc="-20" dirty="0">
                <a:solidFill>
                  <a:srgbClr val="04607A"/>
                </a:solidFill>
                <a:latin typeface="Tw Cen MT"/>
                <a:cs typeface="Tw Cen MT"/>
              </a:rPr>
              <a:t>Sup</a:t>
            </a:r>
            <a:r>
              <a:rPr sz="2400" b="1" spc="-25" dirty="0">
                <a:solidFill>
                  <a:srgbClr val="04607A"/>
                </a:solidFill>
                <a:latin typeface="Tw Cen MT"/>
                <a:cs typeface="Tw Cen MT"/>
              </a:rPr>
              <a:t>p</a:t>
            </a:r>
            <a:r>
              <a:rPr sz="2400" b="1" spc="-15" dirty="0">
                <a:solidFill>
                  <a:srgbClr val="04607A"/>
                </a:solidFill>
                <a:latin typeface="Tw Cen MT"/>
                <a:cs typeface="Tw Cen MT"/>
              </a:rPr>
              <a:t>lemental</a:t>
            </a:r>
            <a:r>
              <a:rPr sz="2400" b="1" spc="-5" dirty="0">
                <a:solidFill>
                  <a:srgbClr val="04607A"/>
                </a:solidFill>
                <a:latin typeface="Tw Cen MT"/>
                <a:cs typeface="Tw Cen MT"/>
              </a:rPr>
              <a:t> </a:t>
            </a:r>
            <a:r>
              <a:rPr sz="2400" spc="-10" dirty="0">
                <a:latin typeface="Tw Cen MT"/>
                <a:cs typeface="Tw Cen MT"/>
              </a:rPr>
              <a:t>(n</a:t>
            </a:r>
            <a:r>
              <a:rPr sz="2400" spc="-65" dirty="0">
                <a:latin typeface="Tw Cen MT"/>
                <a:cs typeface="Tw Cen MT"/>
              </a:rPr>
              <a:t>e</a:t>
            </a:r>
            <a:r>
              <a:rPr sz="2400" spc="-15" dirty="0">
                <a:latin typeface="Tw Cen MT"/>
                <a:cs typeface="Tw Cen MT"/>
              </a:rPr>
              <a:t>w)=</a:t>
            </a:r>
            <a:r>
              <a:rPr sz="2400" spc="-5" dirty="0">
                <a:latin typeface="Tw Cen MT"/>
                <a:cs typeface="Tw Cen MT"/>
              </a:rPr>
              <a:t> </a:t>
            </a:r>
            <a:r>
              <a:rPr sz="2400" spc="-15" dirty="0">
                <a:latin typeface="Tw Cen MT"/>
                <a:cs typeface="Tw Cen MT"/>
              </a:rPr>
              <a:t>up</a:t>
            </a:r>
            <a:r>
              <a:rPr sz="2400" dirty="0">
                <a:latin typeface="Tw Cen MT"/>
                <a:cs typeface="Tw Cen MT"/>
              </a:rPr>
              <a:t> </a:t>
            </a:r>
            <a:r>
              <a:rPr sz="2400" spc="-10" dirty="0">
                <a:latin typeface="Tw Cen MT"/>
                <a:cs typeface="Tw Cen MT"/>
              </a:rPr>
              <a:t>to</a:t>
            </a:r>
            <a:r>
              <a:rPr sz="2400" spc="-5" dirty="0">
                <a:latin typeface="Tw Cen MT"/>
                <a:cs typeface="Tw Cen MT"/>
              </a:rPr>
              <a:t> </a:t>
            </a:r>
            <a:r>
              <a:rPr sz="2400" dirty="0" err="1">
                <a:latin typeface="Tw Cen MT"/>
                <a:cs typeface="Tw Cen MT"/>
              </a:rPr>
              <a:t>a</a:t>
            </a:r>
            <a:r>
              <a:rPr sz="2400" spc="-10" dirty="0" err="1">
                <a:latin typeface="Tw Cen MT"/>
                <a:cs typeface="Tw Cen MT"/>
              </a:rPr>
              <a:t>d</a:t>
            </a:r>
            <a:r>
              <a:rPr sz="2400" dirty="0" err="1">
                <a:latin typeface="Tw Cen MT"/>
                <a:cs typeface="Tw Cen MT"/>
              </a:rPr>
              <a:t>d’l</a:t>
            </a:r>
            <a:r>
              <a:rPr sz="2400" spc="5" dirty="0">
                <a:latin typeface="Tw Cen MT"/>
                <a:cs typeface="Tw Cen MT"/>
              </a:rPr>
              <a:t> </a:t>
            </a:r>
            <a:r>
              <a:rPr sz="2400" b="1" spc="-20" dirty="0">
                <a:solidFill>
                  <a:srgbClr val="00823A"/>
                </a:solidFill>
                <a:latin typeface="Tw Cen MT"/>
                <a:cs typeface="Tw Cen MT"/>
              </a:rPr>
              <a:t>$</a:t>
            </a:r>
            <a:r>
              <a:rPr lang="en-US" sz="2400" b="1" spc="-20" dirty="0">
                <a:solidFill>
                  <a:srgbClr val="00823A"/>
                </a:solidFill>
                <a:latin typeface="Tw Cen MT"/>
                <a:cs typeface="Tw Cen MT"/>
              </a:rPr>
              <a:t>40</a:t>
            </a:r>
            <a:r>
              <a:rPr sz="2400" b="1" spc="-20" dirty="0">
                <a:solidFill>
                  <a:srgbClr val="00823A"/>
                </a:solidFill>
                <a:latin typeface="Tw Cen MT"/>
                <a:cs typeface="Tw Cen MT"/>
              </a:rPr>
              <a:t>0</a:t>
            </a:r>
            <a:r>
              <a:rPr sz="2400" b="1" spc="-15" dirty="0">
                <a:solidFill>
                  <a:srgbClr val="00823A"/>
                </a:solidFill>
                <a:latin typeface="Tw Cen MT"/>
                <a:cs typeface="Tw Cen MT"/>
              </a:rPr>
              <a:t>0</a:t>
            </a:r>
            <a:r>
              <a:rPr sz="2400" b="1" spc="45" dirty="0">
                <a:solidFill>
                  <a:srgbClr val="00823A"/>
                </a:solidFill>
                <a:latin typeface="Tw Cen MT"/>
                <a:cs typeface="Tw Cen MT"/>
              </a:rPr>
              <a:t> </a:t>
            </a:r>
            <a:r>
              <a:rPr sz="2400" spc="-15" dirty="0">
                <a:latin typeface="Tw Cen MT"/>
                <a:cs typeface="Tw Cen MT"/>
              </a:rPr>
              <a:t>as</a:t>
            </a:r>
            <a:r>
              <a:rPr sz="2400" spc="-5" dirty="0">
                <a:latin typeface="Tw Cen MT"/>
                <a:cs typeface="Tw Cen MT"/>
              </a:rPr>
              <a:t> </a:t>
            </a:r>
            <a:r>
              <a:rPr sz="2400" spc="-10" dirty="0">
                <a:latin typeface="Tw Cen MT"/>
                <a:cs typeface="Tw Cen MT"/>
              </a:rPr>
              <a:t>fu</a:t>
            </a:r>
            <a:r>
              <a:rPr sz="2400" spc="-5" dirty="0">
                <a:latin typeface="Tw Cen MT"/>
                <a:cs typeface="Tw Cen MT"/>
              </a:rPr>
              <a:t>l</a:t>
            </a:r>
            <a:r>
              <a:rPr sz="2400" spc="5" dirty="0">
                <a:latin typeface="Tw Cen MT"/>
                <a:cs typeface="Tw Cen MT"/>
              </a:rPr>
              <a:t>l</a:t>
            </a:r>
            <a:r>
              <a:rPr sz="2400" dirty="0">
                <a:latin typeface="Tw Cen MT"/>
                <a:cs typeface="Tw Cen MT"/>
              </a:rPr>
              <a:t>-time</a:t>
            </a:r>
            <a:r>
              <a:rPr sz="2400" spc="-20" dirty="0">
                <a:latin typeface="Tw Cen MT"/>
                <a:cs typeface="Tw Cen MT"/>
              </a:rPr>
              <a:t> </a:t>
            </a:r>
            <a:r>
              <a:rPr sz="2400" spc="-10" dirty="0">
                <a:latin typeface="Tw Cen MT"/>
                <a:cs typeface="Tw Cen MT"/>
              </a:rPr>
              <a:t>student</a:t>
            </a:r>
            <a:endParaRPr sz="2400" dirty="0">
              <a:latin typeface="Tw Cen MT"/>
              <a:cs typeface="Tw Cen MT"/>
            </a:endParaRPr>
          </a:p>
          <a:p>
            <a:pPr marL="652780" lvl="1" indent="-274320">
              <a:lnSpc>
                <a:spcPct val="100000"/>
              </a:lnSpc>
              <a:spcBef>
                <a:spcPts val="575"/>
              </a:spcBef>
              <a:buClr>
                <a:srgbClr val="58AFB8"/>
              </a:buClr>
              <a:buSzPct val="93750"/>
              <a:buFont typeface="Arial"/>
              <a:buChar char="•"/>
              <a:tabLst>
                <a:tab pos="652780" algn="l"/>
              </a:tabLst>
            </a:pPr>
            <a:r>
              <a:rPr sz="2400" b="1" dirty="0">
                <a:latin typeface="Tw Cen MT"/>
                <a:cs typeface="Tw Cen MT"/>
              </a:rPr>
              <a:t>M</a:t>
            </a:r>
            <a:r>
              <a:rPr sz="2400" b="1" spc="-10" dirty="0">
                <a:latin typeface="Tw Cen MT"/>
                <a:cs typeface="Tw Cen MT"/>
              </a:rPr>
              <a:t>u</a:t>
            </a:r>
            <a:r>
              <a:rPr sz="2400" b="1" dirty="0">
                <a:latin typeface="Tw Cen MT"/>
                <a:cs typeface="Tw Cen MT"/>
              </a:rPr>
              <a:t>st meet </a:t>
            </a:r>
            <a:r>
              <a:rPr sz="2400" b="1" spc="-15" dirty="0">
                <a:latin typeface="Tw Cen MT"/>
                <a:cs typeface="Tw Cen MT"/>
              </a:rPr>
              <a:t>M</a:t>
            </a:r>
            <a:r>
              <a:rPr sz="2400" b="1" dirty="0">
                <a:latin typeface="Tw Cen MT"/>
                <a:cs typeface="Tw Cen MT"/>
              </a:rPr>
              <a:t>arch </a:t>
            </a:r>
            <a:r>
              <a:rPr sz="2400" b="1" spc="-5" dirty="0">
                <a:latin typeface="Tw Cen MT"/>
                <a:cs typeface="Tw Cen MT"/>
              </a:rPr>
              <a:t>2</a:t>
            </a:r>
            <a:r>
              <a:rPr sz="2400" b="1" spc="-7" baseline="24305" dirty="0">
                <a:latin typeface="Tw Cen MT"/>
                <a:cs typeface="Tw Cen MT"/>
              </a:rPr>
              <a:t>n</a:t>
            </a:r>
            <a:r>
              <a:rPr sz="2400" b="1" spc="-15" baseline="24305" dirty="0">
                <a:latin typeface="Tw Cen MT"/>
                <a:cs typeface="Tw Cen MT"/>
              </a:rPr>
              <a:t>d</a:t>
            </a:r>
            <a:r>
              <a:rPr sz="2400" b="1" baseline="24305" dirty="0">
                <a:latin typeface="Tw Cen MT"/>
                <a:cs typeface="Tw Cen MT"/>
              </a:rPr>
              <a:t> </a:t>
            </a:r>
            <a:r>
              <a:rPr sz="2400" b="1" spc="-322" baseline="24305" dirty="0">
                <a:latin typeface="Tw Cen MT"/>
                <a:cs typeface="Tw Cen MT"/>
              </a:rPr>
              <a:t> </a:t>
            </a:r>
            <a:r>
              <a:rPr sz="2400" b="1" spc="-165" dirty="0">
                <a:latin typeface="Tw Cen MT"/>
                <a:cs typeface="Tw Cen MT"/>
              </a:rPr>
              <a:t>F</a:t>
            </a:r>
            <a:r>
              <a:rPr sz="2400" b="1" dirty="0">
                <a:latin typeface="Tw Cen MT"/>
                <a:cs typeface="Tw Cen MT"/>
              </a:rPr>
              <a:t>A</a:t>
            </a:r>
            <a:r>
              <a:rPr sz="2400" b="1" spc="5" dirty="0">
                <a:latin typeface="Tw Cen MT"/>
                <a:cs typeface="Tw Cen MT"/>
              </a:rPr>
              <a:t>F</a:t>
            </a:r>
            <a:r>
              <a:rPr sz="2400" b="1" spc="-5" dirty="0">
                <a:latin typeface="Tw Cen MT"/>
                <a:cs typeface="Tw Cen MT"/>
              </a:rPr>
              <a:t>SA/</a:t>
            </a:r>
            <a:r>
              <a:rPr sz="2400" b="1" spc="5" dirty="0">
                <a:latin typeface="Tw Cen MT"/>
                <a:cs typeface="Tw Cen MT"/>
              </a:rPr>
              <a:t>C</a:t>
            </a:r>
            <a:r>
              <a:rPr sz="2400" b="1" spc="-170" dirty="0">
                <a:latin typeface="Tw Cen MT"/>
                <a:cs typeface="Tw Cen MT"/>
              </a:rPr>
              <a:t>D</a:t>
            </a:r>
            <a:r>
              <a:rPr sz="2400" b="1" dirty="0">
                <a:latin typeface="Tw Cen MT"/>
                <a:cs typeface="Tw Cen MT"/>
              </a:rPr>
              <a:t>A</a:t>
            </a:r>
            <a:r>
              <a:rPr sz="2400" b="1" spc="-25" dirty="0">
                <a:latin typeface="Tw Cen MT"/>
                <a:cs typeface="Tw Cen MT"/>
              </a:rPr>
              <a:t> </a:t>
            </a:r>
            <a:r>
              <a:rPr sz="2400" b="1" dirty="0">
                <a:latin typeface="Tw Cen MT"/>
                <a:cs typeface="Tw Cen MT"/>
              </a:rPr>
              <a:t>deadline</a:t>
            </a:r>
            <a:endParaRPr sz="2400" dirty="0">
              <a:latin typeface="Tw Cen MT"/>
              <a:cs typeface="Tw Cen MT"/>
            </a:endParaRPr>
          </a:p>
          <a:p>
            <a:pPr marL="652780" lvl="1" indent="-274320">
              <a:lnSpc>
                <a:spcPct val="100000"/>
              </a:lnSpc>
              <a:spcBef>
                <a:spcPts val="575"/>
              </a:spcBef>
              <a:buClr>
                <a:srgbClr val="58AFB8"/>
              </a:buClr>
              <a:buSzPct val="93750"/>
              <a:buFont typeface="Arial"/>
              <a:buChar char="•"/>
              <a:tabLst>
                <a:tab pos="652780" algn="l"/>
              </a:tabLst>
            </a:pPr>
            <a:r>
              <a:rPr sz="2400" dirty="0">
                <a:latin typeface="Tw Cen MT"/>
                <a:cs typeface="Tw Cen MT"/>
              </a:rPr>
              <a:t>Lifetime</a:t>
            </a:r>
            <a:r>
              <a:rPr sz="2400" spc="-10" dirty="0">
                <a:latin typeface="Tw Cen MT"/>
                <a:cs typeface="Tw Cen MT"/>
              </a:rPr>
              <a:t> </a:t>
            </a:r>
            <a:r>
              <a:rPr sz="2400" dirty="0">
                <a:latin typeface="Tw Cen MT"/>
                <a:cs typeface="Tw Cen MT"/>
              </a:rPr>
              <a:t>eligibility</a:t>
            </a:r>
            <a:r>
              <a:rPr sz="2400" spc="-5" dirty="0">
                <a:latin typeface="Tw Cen MT"/>
                <a:cs typeface="Tw Cen MT"/>
              </a:rPr>
              <a:t> </a:t>
            </a:r>
            <a:r>
              <a:rPr sz="2400" spc="-15" dirty="0">
                <a:latin typeface="Tw Cen MT"/>
                <a:cs typeface="Tw Cen MT"/>
              </a:rPr>
              <a:t>up</a:t>
            </a:r>
            <a:r>
              <a:rPr sz="2400" dirty="0">
                <a:latin typeface="Tw Cen MT"/>
                <a:cs typeface="Tw Cen MT"/>
              </a:rPr>
              <a:t> </a:t>
            </a:r>
            <a:r>
              <a:rPr sz="2400" spc="-10" dirty="0">
                <a:latin typeface="Tw Cen MT"/>
                <a:cs typeface="Tw Cen MT"/>
              </a:rPr>
              <a:t>to</a:t>
            </a:r>
            <a:r>
              <a:rPr sz="2400" spc="-5" dirty="0">
                <a:latin typeface="Tw Cen MT"/>
                <a:cs typeface="Tw Cen MT"/>
              </a:rPr>
              <a:t> </a:t>
            </a:r>
            <a:r>
              <a:rPr sz="2400" b="1" spc="-15" dirty="0">
                <a:latin typeface="Tw Cen MT"/>
                <a:cs typeface="Tw Cen MT"/>
              </a:rPr>
              <a:t>4</a:t>
            </a:r>
            <a:r>
              <a:rPr sz="2400" b="1" dirty="0">
                <a:latin typeface="Tw Cen MT"/>
                <a:cs typeface="Tw Cen MT"/>
              </a:rPr>
              <a:t> </a:t>
            </a:r>
            <a:r>
              <a:rPr sz="2400" b="1" spc="-15" dirty="0">
                <a:latin typeface="Tw Cen MT"/>
                <a:cs typeface="Tw Cen MT"/>
              </a:rPr>
              <a:t>y</a:t>
            </a:r>
            <a:r>
              <a:rPr sz="2400" b="1" spc="-5" dirty="0">
                <a:latin typeface="Tw Cen MT"/>
                <a:cs typeface="Tw Cen MT"/>
              </a:rPr>
              <a:t>r</a:t>
            </a:r>
            <a:r>
              <a:rPr sz="2400" b="1" spc="-70" dirty="0">
                <a:latin typeface="Tw Cen MT"/>
                <a:cs typeface="Tw Cen MT"/>
              </a:rPr>
              <a:t>s</a:t>
            </a:r>
            <a:r>
              <a:rPr sz="2400" b="1" spc="-10" dirty="0">
                <a:latin typeface="Tw Cen MT"/>
                <a:cs typeface="Tw Cen MT"/>
              </a:rPr>
              <a:t>.</a:t>
            </a:r>
            <a:endParaRPr sz="2400" dirty="0">
              <a:latin typeface="Tw Cen MT"/>
              <a:cs typeface="Tw Cen MT"/>
            </a:endParaRPr>
          </a:p>
          <a:p>
            <a:pPr marL="332740" indent="-320040">
              <a:lnSpc>
                <a:spcPct val="100000"/>
              </a:lnSpc>
              <a:spcBef>
                <a:spcPts val="645"/>
              </a:spcBef>
              <a:buClr>
                <a:srgbClr val="97C622"/>
              </a:buClr>
              <a:buSzPct val="94642"/>
              <a:buFont typeface="Wingdings 2"/>
              <a:buChar char=""/>
              <a:tabLst>
                <a:tab pos="332740" algn="l"/>
              </a:tabLst>
            </a:pPr>
            <a:r>
              <a:rPr sz="2800" spc="-15" dirty="0">
                <a:latin typeface="Tw Cen MT"/>
                <a:cs typeface="Tw Cen MT"/>
              </a:rPr>
              <a:t>Middle</a:t>
            </a:r>
            <a:r>
              <a:rPr sz="2800" spc="5" dirty="0">
                <a:latin typeface="Tw Cen MT"/>
                <a:cs typeface="Tw Cen MT"/>
              </a:rPr>
              <a:t> </a:t>
            </a:r>
            <a:r>
              <a:rPr sz="2800" spc="-15" dirty="0">
                <a:latin typeface="Tw Cen MT"/>
                <a:cs typeface="Tw Cen MT"/>
              </a:rPr>
              <a:t>C</a:t>
            </a:r>
            <a:r>
              <a:rPr sz="2800" spc="-20" dirty="0">
                <a:latin typeface="Tw Cen MT"/>
                <a:cs typeface="Tw Cen MT"/>
              </a:rPr>
              <a:t>la</a:t>
            </a:r>
            <a:r>
              <a:rPr sz="2800" spc="-5" dirty="0">
                <a:latin typeface="Tw Cen MT"/>
                <a:cs typeface="Tw Cen MT"/>
              </a:rPr>
              <a:t>s</a:t>
            </a:r>
            <a:r>
              <a:rPr sz="2800" spc="-10" dirty="0">
                <a:latin typeface="Tw Cen MT"/>
                <a:cs typeface="Tw Cen MT"/>
              </a:rPr>
              <a:t>s</a:t>
            </a:r>
            <a:r>
              <a:rPr sz="2800" spc="10" dirty="0">
                <a:latin typeface="Tw Cen MT"/>
                <a:cs typeface="Tw Cen MT"/>
              </a:rPr>
              <a:t> </a:t>
            </a:r>
            <a:r>
              <a:rPr sz="2800" spc="-15" dirty="0">
                <a:latin typeface="Tw Cen MT"/>
                <a:cs typeface="Tw Cen MT"/>
              </a:rPr>
              <a:t>S</a:t>
            </a:r>
            <a:r>
              <a:rPr sz="2800" spc="100" dirty="0">
                <a:latin typeface="Tw Cen MT"/>
                <a:cs typeface="Tw Cen MT"/>
              </a:rPr>
              <a:t>c</a:t>
            </a:r>
            <a:r>
              <a:rPr sz="2800" spc="-15" dirty="0">
                <a:latin typeface="Tw Cen MT"/>
                <a:cs typeface="Tw Cen MT"/>
              </a:rPr>
              <a:t>hola</a:t>
            </a:r>
            <a:r>
              <a:rPr sz="2800" spc="-10" dirty="0">
                <a:latin typeface="Tw Cen MT"/>
                <a:cs typeface="Tw Cen MT"/>
              </a:rPr>
              <a:t>r</a:t>
            </a:r>
            <a:r>
              <a:rPr sz="2800" spc="-5" dirty="0">
                <a:latin typeface="Tw Cen MT"/>
                <a:cs typeface="Tw Cen MT"/>
              </a:rPr>
              <a:t>s</a:t>
            </a:r>
            <a:r>
              <a:rPr sz="2800" spc="-15" dirty="0">
                <a:latin typeface="Tw Cen MT"/>
                <a:cs typeface="Tw Cen MT"/>
              </a:rPr>
              <a:t>hip</a:t>
            </a:r>
            <a:r>
              <a:rPr sz="2800" spc="-5" dirty="0">
                <a:latin typeface="Tw Cen MT"/>
                <a:cs typeface="Tw Cen MT"/>
              </a:rPr>
              <a:t> </a:t>
            </a:r>
            <a:r>
              <a:rPr sz="2800" spc="-20" dirty="0">
                <a:latin typeface="Tw Cen MT"/>
                <a:cs typeface="Tw Cen MT"/>
              </a:rPr>
              <a:t>=</a:t>
            </a:r>
            <a:r>
              <a:rPr sz="2800" spc="25" dirty="0">
                <a:latin typeface="Tw Cen MT"/>
                <a:cs typeface="Tw Cen MT"/>
              </a:rPr>
              <a:t> </a:t>
            </a:r>
            <a:r>
              <a:rPr sz="2800" spc="-20" dirty="0">
                <a:solidFill>
                  <a:srgbClr val="252525"/>
                </a:solidFill>
                <a:latin typeface="Tw Cen MT"/>
                <a:cs typeface="Tw Cen MT"/>
              </a:rPr>
              <a:t>C</a:t>
            </a:r>
            <a:r>
              <a:rPr sz="2800" spc="-10" dirty="0">
                <a:solidFill>
                  <a:srgbClr val="252525"/>
                </a:solidFill>
                <a:latin typeface="Tw Cen MT"/>
                <a:cs typeface="Tw Cen MT"/>
              </a:rPr>
              <a:t>S</a:t>
            </a:r>
            <a:r>
              <a:rPr sz="2800" spc="-20" dirty="0">
                <a:solidFill>
                  <a:srgbClr val="252525"/>
                </a:solidFill>
                <a:latin typeface="Tw Cen MT"/>
                <a:cs typeface="Tw Cen MT"/>
              </a:rPr>
              <a:t>U</a:t>
            </a:r>
            <a:r>
              <a:rPr sz="2800" dirty="0">
                <a:solidFill>
                  <a:srgbClr val="252525"/>
                </a:solidFill>
                <a:latin typeface="Tw Cen MT"/>
                <a:cs typeface="Tw Cen MT"/>
              </a:rPr>
              <a:t> </a:t>
            </a:r>
            <a:r>
              <a:rPr sz="2800" b="1" spc="-15" dirty="0">
                <a:solidFill>
                  <a:srgbClr val="00AF50"/>
                </a:solidFill>
                <a:latin typeface="Tw Cen MT"/>
                <a:cs typeface="Tw Cen MT"/>
              </a:rPr>
              <a:t>$229</a:t>
            </a:r>
            <a:r>
              <a:rPr sz="2800" b="1" spc="-10" dirty="0">
                <a:solidFill>
                  <a:srgbClr val="00AF50"/>
                </a:solidFill>
                <a:latin typeface="Tw Cen MT"/>
                <a:cs typeface="Tw Cen MT"/>
              </a:rPr>
              <a:t>8</a:t>
            </a:r>
            <a:r>
              <a:rPr sz="2800" spc="-10" dirty="0">
                <a:solidFill>
                  <a:srgbClr val="252525"/>
                </a:solidFill>
                <a:latin typeface="Tw Cen MT"/>
                <a:cs typeface="Tw Cen MT"/>
              </a:rPr>
              <a:t>;</a:t>
            </a:r>
            <a:r>
              <a:rPr sz="2800" spc="-5" dirty="0">
                <a:solidFill>
                  <a:srgbClr val="252525"/>
                </a:solidFill>
                <a:latin typeface="Tw Cen MT"/>
                <a:cs typeface="Tw Cen MT"/>
              </a:rPr>
              <a:t> </a:t>
            </a:r>
            <a:r>
              <a:rPr sz="2800" spc="-20" dirty="0">
                <a:solidFill>
                  <a:srgbClr val="252525"/>
                </a:solidFill>
                <a:latin typeface="Tw Cen MT"/>
                <a:cs typeface="Tw Cen MT"/>
              </a:rPr>
              <a:t>UC</a:t>
            </a:r>
            <a:r>
              <a:rPr sz="2800" spc="-5" dirty="0">
                <a:solidFill>
                  <a:srgbClr val="252525"/>
                </a:solidFill>
                <a:latin typeface="Tw Cen MT"/>
                <a:cs typeface="Tw Cen MT"/>
              </a:rPr>
              <a:t> </a:t>
            </a:r>
            <a:r>
              <a:rPr sz="2800" b="1" spc="-15" dirty="0">
                <a:solidFill>
                  <a:srgbClr val="00AF50"/>
                </a:solidFill>
                <a:latin typeface="Tw Cen MT"/>
                <a:cs typeface="Tw Cen MT"/>
              </a:rPr>
              <a:t>$5052</a:t>
            </a:r>
            <a:endParaRPr lang="en-US" sz="2800" b="1" spc="-15" dirty="0">
              <a:solidFill>
                <a:srgbClr val="00AF50"/>
              </a:solidFill>
              <a:latin typeface="Tw Cen MT"/>
              <a:cs typeface="Tw Cen MT"/>
            </a:endParaRPr>
          </a:p>
          <a:p>
            <a:pPr marL="789940" lvl="1" indent="-320040">
              <a:spcBef>
                <a:spcPts val="645"/>
              </a:spcBef>
              <a:buClr>
                <a:schemeClr val="accent5">
                  <a:lumMod val="60000"/>
                  <a:lumOff val="40000"/>
                </a:schemeClr>
              </a:buClr>
              <a:buSzPct val="87000"/>
              <a:buFont typeface="Wingdings 2"/>
              <a:buChar char=""/>
              <a:tabLst>
                <a:tab pos="332740" algn="l"/>
              </a:tabLst>
            </a:pPr>
            <a:r>
              <a:rPr lang="en-US" sz="2400" spc="-15" dirty="0">
                <a:latin typeface="Tw Cen MT"/>
                <a:cs typeface="Tw Cen MT"/>
              </a:rPr>
              <a:t>Max income/asset ceiling $171,000</a:t>
            </a:r>
            <a:endParaRPr sz="2400" dirty="0">
              <a:latin typeface="Tw Cen MT"/>
              <a:cs typeface="Tw Cen MT"/>
            </a:endParaRPr>
          </a:p>
          <a:p>
            <a:pPr marL="332740" indent="-320040">
              <a:lnSpc>
                <a:spcPct val="100000"/>
              </a:lnSpc>
              <a:spcBef>
                <a:spcPts val="675"/>
              </a:spcBef>
              <a:buClr>
                <a:srgbClr val="97C622"/>
              </a:buClr>
              <a:buSzPct val="94642"/>
              <a:buFont typeface="Wingdings 2"/>
              <a:buChar char=""/>
              <a:tabLst>
                <a:tab pos="332740" algn="l"/>
              </a:tabLst>
            </a:pPr>
            <a:r>
              <a:rPr sz="2800" spc="-15" dirty="0">
                <a:latin typeface="Tw Cen MT"/>
                <a:cs typeface="Tw Cen MT"/>
              </a:rPr>
              <a:t>En</a:t>
            </a:r>
            <a:r>
              <a:rPr sz="2800" spc="-70" dirty="0">
                <a:latin typeface="Tw Cen MT"/>
                <a:cs typeface="Tw Cen MT"/>
              </a:rPr>
              <a:t>r</a:t>
            </a:r>
            <a:r>
              <a:rPr sz="2800" spc="-15" dirty="0">
                <a:latin typeface="Tw Cen MT"/>
                <a:cs typeface="Tw Cen MT"/>
              </a:rPr>
              <a:t>ollment</a:t>
            </a:r>
            <a:r>
              <a:rPr sz="2800" spc="5" dirty="0">
                <a:latin typeface="Tw Cen MT"/>
                <a:cs typeface="Tw Cen MT"/>
              </a:rPr>
              <a:t> </a:t>
            </a:r>
            <a:r>
              <a:rPr sz="2800" spc="-20" dirty="0">
                <a:latin typeface="Tw Cen MT"/>
                <a:cs typeface="Tw Cen MT"/>
              </a:rPr>
              <a:t>&amp;</a:t>
            </a:r>
            <a:r>
              <a:rPr sz="2800" spc="-5" dirty="0">
                <a:latin typeface="Tw Cen MT"/>
                <a:cs typeface="Tw Cen MT"/>
              </a:rPr>
              <a:t> </a:t>
            </a:r>
            <a:r>
              <a:rPr sz="2800" spc="10" dirty="0">
                <a:latin typeface="Tw Cen MT"/>
                <a:cs typeface="Tw Cen MT"/>
              </a:rPr>
              <a:t>F</a:t>
            </a:r>
            <a:r>
              <a:rPr sz="2800" spc="-15" dirty="0">
                <a:latin typeface="Tw Cen MT"/>
                <a:cs typeface="Tw Cen MT"/>
              </a:rPr>
              <a:t>ee</a:t>
            </a:r>
            <a:r>
              <a:rPr sz="2800" spc="5" dirty="0">
                <a:latin typeface="Tw Cen MT"/>
                <a:cs typeface="Tw Cen MT"/>
              </a:rPr>
              <a:t> </a:t>
            </a:r>
            <a:r>
              <a:rPr sz="2800" spc="-215" dirty="0">
                <a:latin typeface="Tw Cen MT"/>
                <a:cs typeface="Tw Cen MT"/>
              </a:rPr>
              <a:t>W</a:t>
            </a:r>
            <a:r>
              <a:rPr sz="2800" spc="-15" dirty="0">
                <a:latin typeface="Tw Cen MT"/>
                <a:cs typeface="Tw Cen MT"/>
              </a:rPr>
              <a:t>ai</a:t>
            </a:r>
            <a:r>
              <a:rPr sz="2800" spc="-75" dirty="0">
                <a:latin typeface="Tw Cen MT"/>
                <a:cs typeface="Tw Cen MT"/>
              </a:rPr>
              <a:t>v</a:t>
            </a:r>
            <a:r>
              <a:rPr sz="2800" spc="-15" dirty="0">
                <a:latin typeface="Tw Cen MT"/>
                <a:cs typeface="Tw Cen MT"/>
              </a:rPr>
              <a:t>e</a:t>
            </a:r>
            <a:r>
              <a:rPr sz="2800" spc="-5" dirty="0">
                <a:latin typeface="Tw Cen MT"/>
                <a:cs typeface="Tw Cen MT"/>
              </a:rPr>
              <a:t>r</a:t>
            </a:r>
            <a:r>
              <a:rPr sz="2800" spc="-10" dirty="0">
                <a:latin typeface="Tw Cen MT"/>
                <a:cs typeface="Tw Cen MT"/>
              </a:rPr>
              <a:t>s</a:t>
            </a:r>
            <a:r>
              <a:rPr sz="2800" spc="10" dirty="0">
                <a:latin typeface="Tw Cen MT"/>
                <a:cs typeface="Tw Cen MT"/>
              </a:rPr>
              <a:t> </a:t>
            </a:r>
            <a:r>
              <a:rPr sz="2800" spc="-20" dirty="0">
                <a:latin typeface="Tw Cen MT"/>
                <a:cs typeface="Tw Cen MT"/>
              </a:rPr>
              <a:t>=</a:t>
            </a:r>
            <a:r>
              <a:rPr sz="2800" spc="-5" dirty="0">
                <a:latin typeface="Tw Cen MT"/>
                <a:cs typeface="Tw Cen MT"/>
              </a:rPr>
              <a:t> </a:t>
            </a:r>
            <a:r>
              <a:rPr sz="2800" spc="-125" dirty="0">
                <a:latin typeface="Tw Cen MT"/>
                <a:cs typeface="Tw Cen MT"/>
              </a:rPr>
              <a:t>T</a:t>
            </a:r>
            <a:r>
              <a:rPr sz="2800" spc="-10" dirty="0">
                <a:latin typeface="Tw Cen MT"/>
                <a:cs typeface="Tw Cen MT"/>
              </a:rPr>
              <a:t>uition</a:t>
            </a:r>
            <a:r>
              <a:rPr sz="2800" spc="15" dirty="0">
                <a:latin typeface="Tw Cen MT"/>
                <a:cs typeface="Tw Cen MT"/>
              </a:rPr>
              <a:t> </a:t>
            </a:r>
            <a:r>
              <a:rPr sz="2000" spc="-5" dirty="0">
                <a:latin typeface="Tw Cen MT"/>
                <a:cs typeface="Tw Cen MT"/>
              </a:rPr>
              <a:t>(</a:t>
            </a:r>
            <a:r>
              <a:rPr sz="2000" b="1" dirty="0">
                <a:latin typeface="Tw Cen MT"/>
                <a:cs typeface="Tw Cen MT"/>
              </a:rPr>
              <a:t>not</a:t>
            </a:r>
            <a:r>
              <a:rPr sz="2000" b="1" spc="15" dirty="0">
                <a:latin typeface="Tw Cen MT"/>
                <a:cs typeface="Tw Cen MT"/>
              </a:rPr>
              <a:t> </a:t>
            </a:r>
            <a:r>
              <a:rPr sz="2000" spc="-5" dirty="0">
                <a:latin typeface="Tw Cen MT"/>
                <a:cs typeface="Tw Cen MT"/>
              </a:rPr>
              <a:t>la</a:t>
            </a:r>
            <a:r>
              <a:rPr sz="2000" dirty="0">
                <a:latin typeface="Tw Cen MT"/>
                <a:cs typeface="Tw Cen MT"/>
              </a:rPr>
              <a:t>b</a:t>
            </a:r>
            <a:r>
              <a:rPr sz="2000" spc="-25" dirty="0">
                <a:latin typeface="Tw Cen MT"/>
                <a:cs typeface="Tw Cen MT"/>
              </a:rPr>
              <a:t> </a:t>
            </a:r>
            <a:r>
              <a:rPr sz="2000" dirty="0">
                <a:latin typeface="Tw Cen MT"/>
                <a:cs typeface="Tw Cen MT"/>
              </a:rPr>
              <a:t>&amp;</a:t>
            </a:r>
            <a:r>
              <a:rPr sz="2000" spc="5" dirty="0">
                <a:latin typeface="Tw Cen MT"/>
                <a:cs typeface="Tw Cen MT"/>
              </a:rPr>
              <a:t> </a:t>
            </a:r>
            <a:r>
              <a:rPr sz="2000" dirty="0">
                <a:latin typeface="Tw Cen MT"/>
                <a:cs typeface="Tw Cen MT"/>
              </a:rPr>
              <a:t>m</a:t>
            </a:r>
            <a:r>
              <a:rPr sz="2000" spc="-10" dirty="0">
                <a:latin typeface="Tw Cen MT"/>
                <a:cs typeface="Tw Cen MT"/>
              </a:rPr>
              <a:t>a</a:t>
            </a:r>
            <a:r>
              <a:rPr sz="2000" dirty="0">
                <a:latin typeface="Tw Cen MT"/>
                <a:cs typeface="Tw Cen MT"/>
              </a:rPr>
              <a:t>nd</a:t>
            </a:r>
            <a:r>
              <a:rPr sz="2000" spc="-5" dirty="0">
                <a:latin typeface="Tw Cen MT"/>
                <a:cs typeface="Tw Cen MT"/>
              </a:rPr>
              <a:t>a</a:t>
            </a:r>
            <a:r>
              <a:rPr sz="2000" dirty="0">
                <a:latin typeface="Tw Cen MT"/>
                <a:cs typeface="Tw Cen MT"/>
              </a:rPr>
              <a:t>to</a:t>
            </a:r>
            <a:r>
              <a:rPr sz="2000" spc="5" dirty="0">
                <a:latin typeface="Tw Cen MT"/>
                <a:cs typeface="Tw Cen MT"/>
              </a:rPr>
              <a:t>r</a:t>
            </a:r>
            <a:r>
              <a:rPr sz="2000" dirty="0">
                <a:latin typeface="Tw Cen MT"/>
                <a:cs typeface="Tw Cen MT"/>
              </a:rPr>
              <a:t>y</a:t>
            </a:r>
            <a:r>
              <a:rPr sz="2000" spc="-35" dirty="0">
                <a:latin typeface="Tw Cen MT"/>
                <a:cs typeface="Tw Cen MT"/>
              </a:rPr>
              <a:t> </a:t>
            </a:r>
            <a:r>
              <a:rPr sz="2000" dirty="0">
                <a:latin typeface="Tw Cen MT"/>
                <a:cs typeface="Tw Cen MT"/>
              </a:rPr>
              <a:t>f</a:t>
            </a:r>
            <a:r>
              <a:rPr sz="2000" spc="5" dirty="0">
                <a:latin typeface="Tw Cen MT"/>
                <a:cs typeface="Tw Cen MT"/>
              </a:rPr>
              <a:t>e</a:t>
            </a:r>
            <a:r>
              <a:rPr sz="2000" dirty="0">
                <a:latin typeface="Tw Cen MT"/>
                <a:cs typeface="Tw Cen MT"/>
              </a:rPr>
              <a:t>e</a:t>
            </a:r>
            <a:r>
              <a:rPr sz="2000" spc="5" dirty="0">
                <a:latin typeface="Tw Cen MT"/>
                <a:cs typeface="Tw Cen MT"/>
              </a:rPr>
              <a:t>s</a:t>
            </a:r>
            <a:r>
              <a:rPr sz="2000" dirty="0">
                <a:latin typeface="Tw Cen MT"/>
                <a:cs typeface="Tw Cen MT"/>
              </a:rPr>
              <a:t>)</a:t>
            </a:r>
          </a:p>
          <a:p>
            <a:pPr marL="332740" indent="-320040">
              <a:lnSpc>
                <a:spcPct val="100000"/>
              </a:lnSpc>
              <a:spcBef>
                <a:spcPts val="670"/>
              </a:spcBef>
              <a:buClr>
                <a:srgbClr val="97C622"/>
              </a:buClr>
              <a:buSzPct val="94642"/>
              <a:buFont typeface="Wingdings 2"/>
              <a:buChar char=""/>
              <a:tabLst>
                <a:tab pos="332740" algn="l"/>
              </a:tabLst>
            </a:pPr>
            <a:r>
              <a:rPr sz="2800" spc="-20" dirty="0">
                <a:latin typeface="Tw Cen MT"/>
                <a:cs typeface="Tw Cen MT"/>
              </a:rPr>
              <a:t>EO</a:t>
            </a:r>
            <a:r>
              <a:rPr sz="2800" spc="-10" dirty="0">
                <a:latin typeface="Tw Cen MT"/>
                <a:cs typeface="Tw Cen MT"/>
              </a:rPr>
              <a:t>P</a:t>
            </a:r>
            <a:r>
              <a:rPr sz="2800" spc="-15" dirty="0">
                <a:latin typeface="Tw Cen MT"/>
                <a:cs typeface="Tw Cen MT"/>
              </a:rPr>
              <a:t>/E</a:t>
            </a:r>
            <a:r>
              <a:rPr sz="2800" spc="-20" dirty="0">
                <a:latin typeface="Tw Cen MT"/>
                <a:cs typeface="Tw Cen MT"/>
              </a:rPr>
              <a:t>OP&amp;S</a:t>
            </a:r>
            <a:r>
              <a:rPr sz="2800" spc="-5" dirty="0">
                <a:latin typeface="Tw Cen MT"/>
                <a:cs typeface="Tw Cen MT"/>
              </a:rPr>
              <a:t> </a:t>
            </a:r>
            <a:r>
              <a:rPr sz="2800" spc="-25" dirty="0">
                <a:latin typeface="Tw Cen MT"/>
                <a:cs typeface="Tw Cen MT"/>
              </a:rPr>
              <a:t>Gr</a:t>
            </a:r>
            <a:r>
              <a:rPr sz="2800" spc="-15" dirty="0">
                <a:latin typeface="Tw Cen MT"/>
                <a:cs typeface="Tw Cen MT"/>
              </a:rPr>
              <a:t>ant</a:t>
            </a:r>
            <a:r>
              <a:rPr sz="2800" spc="5" dirty="0">
                <a:latin typeface="Tw Cen MT"/>
                <a:cs typeface="Tw Cen MT"/>
              </a:rPr>
              <a:t> </a:t>
            </a:r>
            <a:r>
              <a:rPr sz="2800" spc="-20" dirty="0">
                <a:latin typeface="Tw Cen MT"/>
                <a:cs typeface="Tw Cen MT"/>
              </a:rPr>
              <a:t>=</a:t>
            </a:r>
            <a:r>
              <a:rPr sz="2800" spc="-5" dirty="0">
                <a:latin typeface="Tw Cen MT"/>
                <a:cs typeface="Tw Cen MT"/>
              </a:rPr>
              <a:t> </a:t>
            </a:r>
            <a:r>
              <a:rPr sz="2800" spc="-15" dirty="0">
                <a:latin typeface="Tw Cen MT"/>
                <a:cs typeface="Tw Cen MT"/>
              </a:rPr>
              <a:t>up</a:t>
            </a:r>
            <a:r>
              <a:rPr sz="2800" spc="10" dirty="0">
                <a:latin typeface="Tw Cen MT"/>
                <a:cs typeface="Tw Cen MT"/>
              </a:rPr>
              <a:t> </a:t>
            </a:r>
            <a:r>
              <a:rPr sz="2800" spc="-15" dirty="0">
                <a:latin typeface="Tw Cen MT"/>
                <a:cs typeface="Tw Cen MT"/>
              </a:rPr>
              <a:t>to</a:t>
            </a:r>
            <a:r>
              <a:rPr sz="2800" spc="25" dirty="0">
                <a:latin typeface="Tw Cen MT"/>
                <a:cs typeface="Tw Cen MT"/>
              </a:rPr>
              <a:t> </a:t>
            </a:r>
            <a:r>
              <a:rPr sz="2800" b="1" spc="-15" dirty="0">
                <a:solidFill>
                  <a:srgbClr val="00AF50"/>
                </a:solidFill>
                <a:latin typeface="Tw Cen MT"/>
                <a:cs typeface="Tw Cen MT"/>
              </a:rPr>
              <a:t>$6</a:t>
            </a:r>
            <a:r>
              <a:rPr sz="2800" b="1" spc="-10" dirty="0">
                <a:solidFill>
                  <a:srgbClr val="00AF50"/>
                </a:solidFill>
                <a:latin typeface="Tw Cen MT"/>
                <a:cs typeface="Tw Cen MT"/>
              </a:rPr>
              <a:t>0</a:t>
            </a:r>
            <a:r>
              <a:rPr sz="2800" b="1" spc="-15" dirty="0">
                <a:solidFill>
                  <a:srgbClr val="00AF50"/>
                </a:solidFill>
                <a:latin typeface="Tw Cen MT"/>
                <a:cs typeface="Tw Cen MT"/>
              </a:rPr>
              <a:t>0;</a:t>
            </a:r>
            <a:r>
              <a:rPr sz="2800" b="1" spc="10" dirty="0">
                <a:solidFill>
                  <a:srgbClr val="00AF50"/>
                </a:solidFill>
                <a:latin typeface="Tw Cen MT"/>
                <a:cs typeface="Tw Cen MT"/>
              </a:rPr>
              <a:t> </a:t>
            </a:r>
            <a:r>
              <a:rPr sz="2800" spc="-20" dirty="0">
                <a:latin typeface="Tw Cen MT"/>
                <a:cs typeface="Tw Cen MT"/>
              </a:rPr>
              <a:t>CA</a:t>
            </a:r>
            <a:r>
              <a:rPr sz="2800" spc="-10" dirty="0">
                <a:latin typeface="Tw Cen MT"/>
                <a:cs typeface="Tw Cen MT"/>
              </a:rPr>
              <a:t>R</a:t>
            </a:r>
            <a:r>
              <a:rPr sz="2800" spc="-15" dirty="0">
                <a:latin typeface="Tw Cen MT"/>
                <a:cs typeface="Tw Cen MT"/>
              </a:rPr>
              <a:t>E</a:t>
            </a:r>
            <a:r>
              <a:rPr sz="2800" spc="-40" dirty="0">
                <a:latin typeface="Tw Cen MT"/>
                <a:cs typeface="Tw Cen MT"/>
              </a:rPr>
              <a:t> </a:t>
            </a:r>
            <a:r>
              <a:rPr sz="2800" b="1" spc="-20" dirty="0">
                <a:solidFill>
                  <a:srgbClr val="00AF50"/>
                </a:solidFill>
                <a:latin typeface="Tw Cen MT"/>
                <a:cs typeface="Tw Cen MT"/>
              </a:rPr>
              <a:t>=</a:t>
            </a:r>
            <a:r>
              <a:rPr sz="2800" b="1" spc="-5" dirty="0">
                <a:solidFill>
                  <a:srgbClr val="00AF50"/>
                </a:solidFill>
                <a:latin typeface="Tw Cen MT"/>
                <a:cs typeface="Tw Cen MT"/>
              </a:rPr>
              <a:t> </a:t>
            </a:r>
            <a:r>
              <a:rPr sz="2800" b="1" spc="-10" dirty="0">
                <a:solidFill>
                  <a:srgbClr val="00AF50"/>
                </a:solidFill>
                <a:latin typeface="Tw Cen MT"/>
                <a:cs typeface="Tw Cen MT"/>
              </a:rPr>
              <a:t>$</a:t>
            </a:r>
            <a:r>
              <a:rPr sz="2800" b="1" spc="-15" dirty="0">
                <a:solidFill>
                  <a:srgbClr val="00AF50"/>
                </a:solidFill>
                <a:latin typeface="Tw Cen MT"/>
                <a:cs typeface="Tw Cen MT"/>
              </a:rPr>
              <a:t>20</a:t>
            </a:r>
            <a:r>
              <a:rPr sz="2800" b="1" spc="-10" dirty="0">
                <a:solidFill>
                  <a:srgbClr val="00AF50"/>
                </a:solidFill>
                <a:latin typeface="Tw Cen MT"/>
                <a:cs typeface="Tw Cen MT"/>
              </a:rPr>
              <a:t>0</a:t>
            </a:r>
            <a:r>
              <a:rPr sz="2800" b="1" spc="-15" dirty="0">
                <a:solidFill>
                  <a:srgbClr val="00AF50"/>
                </a:solidFill>
                <a:latin typeface="Tw Cen MT"/>
                <a:cs typeface="Tw Cen MT"/>
              </a:rPr>
              <a:t>0</a:t>
            </a:r>
            <a:endParaRPr sz="2800" dirty="0">
              <a:latin typeface="Tw Cen MT"/>
              <a:cs typeface="Tw Cen MT"/>
            </a:endParaRPr>
          </a:p>
          <a:p>
            <a:pPr marL="332740" indent="-320040">
              <a:lnSpc>
                <a:spcPct val="100000"/>
              </a:lnSpc>
              <a:spcBef>
                <a:spcPts val="670"/>
              </a:spcBef>
              <a:buClr>
                <a:srgbClr val="97C622"/>
              </a:buClr>
              <a:buSzPct val="94642"/>
              <a:buFont typeface="Wingdings 2"/>
              <a:buChar char=""/>
              <a:tabLst>
                <a:tab pos="332740" algn="l"/>
              </a:tabLst>
            </a:pPr>
            <a:r>
              <a:rPr sz="2800" spc="-15" dirty="0">
                <a:latin typeface="Tw Cen MT"/>
                <a:cs typeface="Tw Cen MT"/>
              </a:rPr>
              <a:t>Child </a:t>
            </a:r>
            <a:r>
              <a:rPr sz="2800" spc="-20" dirty="0">
                <a:latin typeface="Tw Cen MT"/>
                <a:cs typeface="Tw Cen MT"/>
              </a:rPr>
              <a:t>De</a:t>
            </a:r>
            <a:r>
              <a:rPr sz="2800" spc="-75" dirty="0">
                <a:latin typeface="Tw Cen MT"/>
                <a:cs typeface="Tw Cen MT"/>
              </a:rPr>
              <a:t>v</a:t>
            </a:r>
            <a:r>
              <a:rPr sz="2800" spc="-10" dirty="0">
                <a:latin typeface="Tw Cen MT"/>
                <a:cs typeface="Tw Cen MT"/>
              </a:rPr>
              <a:t>elo</a:t>
            </a:r>
            <a:r>
              <a:rPr sz="2800" spc="-15" dirty="0">
                <a:latin typeface="Tw Cen MT"/>
                <a:cs typeface="Tw Cen MT"/>
              </a:rPr>
              <a:t>pment</a:t>
            </a:r>
            <a:r>
              <a:rPr sz="2800" spc="-10" dirty="0">
                <a:latin typeface="Tw Cen MT"/>
                <a:cs typeface="Tw Cen MT"/>
              </a:rPr>
              <a:t> </a:t>
            </a:r>
            <a:r>
              <a:rPr sz="2800" spc="-25" dirty="0">
                <a:latin typeface="Tw Cen MT"/>
                <a:cs typeface="Tw Cen MT"/>
              </a:rPr>
              <a:t>G</a:t>
            </a:r>
            <a:r>
              <a:rPr sz="2800" spc="-40" dirty="0">
                <a:latin typeface="Tw Cen MT"/>
                <a:cs typeface="Tw Cen MT"/>
              </a:rPr>
              <a:t>r</a:t>
            </a:r>
            <a:r>
              <a:rPr sz="2800" spc="-15" dirty="0">
                <a:latin typeface="Tw Cen MT"/>
                <a:cs typeface="Tw Cen MT"/>
              </a:rPr>
              <a:t>ant</a:t>
            </a:r>
            <a:r>
              <a:rPr sz="2800" spc="-5" dirty="0">
                <a:latin typeface="Tw Cen MT"/>
                <a:cs typeface="Tw Cen MT"/>
              </a:rPr>
              <a:t> </a:t>
            </a:r>
            <a:r>
              <a:rPr sz="2800" spc="-20" dirty="0">
                <a:latin typeface="Tw Cen MT"/>
                <a:cs typeface="Tw Cen MT"/>
              </a:rPr>
              <a:t>=</a:t>
            </a:r>
            <a:r>
              <a:rPr sz="2800" spc="-5" dirty="0">
                <a:latin typeface="Tw Cen MT"/>
                <a:cs typeface="Tw Cen MT"/>
              </a:rPr>
              <a:t> </a:t>
            </a:r>
            <a:r>
              <a:rPr sz="2800" spc="-15" dirty="0">
                <a:latin typeface="Tw Cen MT"/>
                <a:cs typeface="Tw Cen MT"/>
              </a:rPr>
              <a:t>C</a:t>
            </a:r>
            <a:r>
              <a:rPr sz="2800" spc="-20" dirty="0">
                <a:latin typeface="Tw Cen MT"/>
                <a:cs typeface="Tw Cen MT"/>
              </a:rPr>
              <a:t>C</a:t>
            </a:r>
            <a:r>
              <a:rPr sz="2800" spc="10" dirty="0">
                <a:latin typeface="Tw Cen MT"/>
                <a:cs typeface="Tw Cen MT"/>
              </a:rPr>
              <a:t> </a:t>
            </a:r>
            <a:r>
              <a:rPr sz="2800" b="1" spc="-15" dirty="0">
                <a:solidFill>
                  <a:srgbClr val="00AF50"/>
                </a:solidFill>
                <a:latin typeface="Tw Cen MT"/>
                <a:cs typeface="Tw Cen MT"/>
              </a:rPr>
              <a:t>$1000</a:t>
            </a:r>
            <a:r>
              <a:rPr sz="2800" spc="-10" dirty="0">
                <a:solidFill>
                  <a:srgbClr val="252525"/>
                </a:solidFill>
                <a:latin typeface="Tw Cen MT"/>
                <a:cs typeface="Tw Cen MT"/>
              </a:rPr>
              <a:t>;</a:t>
            </a:r>
            <a:r>
              <a:rPr sz="2800" spc="-5" dirty="0">
                <a:solidFill>
                  <a:srgbClr val="252525"/>
                </a:solidFill>
                <a:latin typeface="Tw Cen MT"/>
                <a:cs typeface="Tw Cen MT"/>
              </a:rPr>
              <a:t> </a:t>
            </a:r>
            <a:r>
              <a:rPr sz="2800" spc="-15" dirty="0">
                <a:solidFill>
                  <a:srgbClr val="252525"/>
                </a:solidFill>
                <a:latin typeface="Tw Cen MT"/>
                <a:cs typeface="Tw Cen MT"/>
              </a:rPr>
              <a:t>Uni</a:t>
            </a:r>
            <a:r>
              <a:rPr sz="2800" spc="-180" dirty="0">
                <a:solidFill>
                  <a:srgbClr val="252525"/>
                </a:solidFill>
                <a:latin typeface="Tw Cen MT"/>
                <a:cs typeface="Tw Cen MT"/>
              </a:rPr>
              <a:t>v</a:t>
            </a:r>
            <a:r>
              <a:rPr sz="2800" dirty="0">
                <a:solidFill>
                  <a:srgbClr val="252525"/>
                </a:solidFill>
                <a:latin typeface="Tw Cen MT"/>
                <a:cs typeface="Tw Cen MT"/>
              </a:rPr>
              <a:t>.</a:t>
            </a:r>
            <a:r>
              <a:rPr sz="2800" spc="-10" dirty="0">
                <a:solidFill>
                  <a:srgbClr val="252525"/>
                </a:solidFill>
                <a:latin typeface="Tw Cen MT"/>
                <a:cs typeface="Tw Cen MT"/>
              </a:rPr>
              <a:t> </a:t>
            </a:r>
            <a:r>
              <a:rPr sz="2800" b="1" spc="-15" dirty="0">
                <a:solidFill>
                  <a:srgbClr val="00AF50"/>
                </a:solidFill>
                <a:latin typeface="Tw Cen MT"/>
                <a:cs typeface="Tw Cen MT"/>
              </a:rPr>
              <a:t>$2000</a:t>
            </a:r>
            <a:endParaRPr sz="2800" dirty="0">
              <a:latin typeface="Tw Cen MT"/>
              <a:cs typeface="Tw Cen MT"/>
            </a:endParaRPr>
          </a:p>
        </p:txBody>
      </p:sp>
      <p:sp>
        <p:nvSpPr>
          <p:cNvPr id="4" name="object 4"/>
          <p:cNvSpPr/>
          <p:nvPr/>
        </p:nvSpPr>
        <p:spPr>
          <a:xfrm>
            <a:off x="76200" y="76200"/>
            <a:ext cx="548640" cy="66446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00600" y="6023744"/>
            <a:ext cx="4067555" cy="7619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72621"/>
            <a:ext cx="7543800" cy="632493"/>
          </a:xfrm>
        </p:spPr>
        <p:txBody>
          <a:bodyPr>
            <a:normAutofit fontScale="90000"/>
          </a:bodyPr>
          <a:lstStyle/>
          <a:p>
            <a:r>
              <a:rPr lang="en-US" sz="3800" dirty="0">
                <a:solidFill>
                  <a:schemeClr val="tx1"/>
                </a:solidFill>
              </a:rPr>
              <a:t>For New &amp; Renewal Cal Grant Recipients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526"/>
            <a:ext cx="5492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5475" y="6081244"/>
            <a:ext cx="7930800" cy="461665"/>
          </a:xfrm>
          <a:prstGeom prst="rect">
            <a:avLst/>
          </a:prstGeom>
          <a:noFill/>
        </p:spPr>
        <p:txBody>
          <a:bodyPr wrap="square" rtlCol="0">
            <a:spAutoFit/>
          </a:bodyPr>
          <a:lstStyle/>
          <a:p>
            <a:r>
              <a:rPr lang="en-US" sz="2400" dirty="0"/>
              <a:t>Students track their award @ </a:t>
            </a:r>
            <a:r>
              <a:rPr lang="en-US" sz="2400" b="1" dirty="0"/>
              <a:t>www.webgrants4students.org</a:t>
            </a:r>
          </a:p>
        </p:txBody>
      </p:sp>
      <p:pic>
        <p:nvPicPr>
          <p:cNvPr id="5" name="Picture 4"/>
          <p:cNvPicPr>
            <a:picLocks noChangeAspect="1"/>
          </p:cNvPicPr>
          <p:nvPr/>
        </p:nvPicPr>
        <p:blipFill>
          <a:blip r:embed="rId3"/>
          <a:stretch>
            <a:fillRect/>
          </a:stretch>
        </p:blipFill>
        <p:spPr>
          <a:xfrm>
            <a:off x="2053305" y="1501107"/>
            <a:ext cx="5101590" cy="3355658"/>
          </a:xfrm>
          <a:prstGeom prst="rect">
            <a:avLst/>
          </a:prstGeom>
        </p:spPr>
      </p:pic>
      <p:pic>
        <p:nvPicPr>
          <p:cNvPr id="11" name="Content Placeholder 10"/>
          <p:cNvPicPr>
            <a:picLocks noGrp="1" noChangeAspect="1"/>
          </p:cNvPicPr>
          <p:nvPr>
            <p:ph sz="quarter" idx="1"/>
          </p:nvPr>
        </p:nvPicPr>
        <p:blipFill>
          <a:blip r:embed="rId4"/>
          <a:stretch>
            <a:fillRect/>
          </a:stretch>
        </p:blipFill>
        <p:spPr>
          <a:xfrm>
            <a:off x="2053305" y="5113402"/>
            <a:ext cx="5113973" cy="879158"/>
          </a:xfrm>
          <a:prstGeom prst="rect">
            <a:avLst/>
          </a:prstGeom>
        </p:spPr>
      </p:pic>
      <p:sp>
        <p:nvSpPr>
          <p:cNvPr id="12" name="TextBox 11"/>
          <p:cNvSpPr txBox="1"/>
          <p:nvPr/>
        </p:nvSpPr>
        <p:spPr>
          <a:xfrm>
            <a:off x="216601" y="2522482"/>
            <a:ext cx="1459800" cy="707886"/>
          </a:xfrm>
          <a:prstGeom prst="rect">
            <a:avLst/>
          </a:prstGeom>
          <a:noFill/>
        </p:spPr>
        <p:txBody>
          <a:bodyPr wrap="square" rtlCol="0">
            <a:spAutoFit/>
          </a:bodyPr>
          <a:lstStyle/>
          <a:p>
            <a:pPr algn="ctr"/>
            <a:r>
              <a:rPr lang="en-US" sz="2000" b="1" dirty="0"/>
              <a:t>Mar. 2</a:t>
            </a:r>
            <a:r>
              <a:rPr lang="en-US" sz="2000" b="1" baseline="30000" dirty="0"/>
              <a:t>nd</a:t>
            </a:r>
            <a:r>
              <a:rPr lang="en-US" sz="2000" b="1" dirty="0"/>
              <a:t> </a:t>
            </a:r>
          </a:p>
          <a:p>
            <a:pPr algn="ctr"/>
            <a:r>
              <a:rPr lang="en-US" sz="2000" b="1" dirty="0"/>
              <a:t>Deadline!</a:t>
            </a:r>
          </a:p>
        </p:txBody>
      </p:sp>
    </p:spTree>
    <p:extLst>
      <p:ext uri="{BB962C8B-B14F-4D97-AF65-F5344CB8AC3E}">
        <p14:creationId xmlns:p14="http://schemas.microsoft.com/office/powerpoint/2010/main" val="5507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548" y="174625"/>
            <a:ext cx="7467600" cy="1143000"/>
          </a:xfrm>
        </p:spPr>
        <p:txBody>
          <a:bodyPr>
            <a:noAutofit/>
          </a:bodyPr>
          <a:lstStyle/>
          <a:p>
            <a:r>
              <a:rPr lang="en-US" sz="3800" dirty="0">
                <a:solidFill>
                  <a:schemeClr val="tx1"/>
                </a:solidFill>
                <a:ea typeface="Tahoma" panose="020B0604030504040204" pitchFamily="34" charset="0"/>
                <a:cs typeface="Tahoma" panose="020B0604030504040204" pitchFamily="34" charset="0"/>
              </a:rPr>
              <a:t>State Aid- Middle Class Scholarship</a:t>
            </a:r>
          </a:p>
        </p:txBody>
      </p:sp>
      <p:sp>
        <p:nvSpPr>
          <p:cNvPr id="3" name="Content Placeholder 2"/>
          <p:cNvSpPr>
            <a:spLocks noGrp="1"/>
          </p:cNvSpPr>
          <p:nvPr>
            <p:ph idx="1"/>
          </p:nvPr>
        </p:nvSpPr>
        <p:spPr>
          <a:xfrm>
            <a:off x="612648" y="1600200"/>
            <a:ext cx="8153400" cy="4953000"/>
          </a:xfrm>
        </p:spPr>
        <p:txBody>
          <a:bodyPr>
            <a:normAutofit fontScale="92500" lnSpcReduction="20000"/>
          </a:bodyPr>
          <a:lstStyle/>
          <a:p>
            <a:pPr>
              <a:buSzPct val="90000"/>
              <a:buFont typeface="Wingdings 2" panose="05020102010507070707" pitchFamily="18" charset="2"/>
              <a:buChar char=""/>
            </a:pPr>
            <a:r>
              <a:rPr lang="en-US" dirty="0">
                <a:latin typeface="Arial" panose="020B0604020202020204" pitchFamily="34" charset="0"/>
                <a:cs typeface="Arial" panose="020B0604020202020204" pitchFamily="34" charset="0"/>
              </a:rPr>
              <a:t>For new, continuing and transfer undergraduates </a:t>
            </a:r>
          </a:p>
          <a:p>
            <a:pPr>
              <a:buSzPct val="90000"/>
              <a:buFont typeface="Wingdings 2" panose="05020102010507070707" pitchFamily="18" charset="2"/>
              <a:buChar char=""/>
            </a:pPr>
            <a:r>
              <a:rPr lang="en-US" dirty="0">
                <a:latin typeface="Arial" panose="020B0604020202020204" pitchFamily="34" charset="0"/>
                <a:cs typeface="Arial" panose="020B0604020202020204" pitchFamily="34" charset="0"/>
              </a:rPr>
              <a:t>Attend/plan to attend a UC or CSU campus</a:t>
            </a:r>
          </a:p>
          <a:p>
            <a:pPr>
              <a:buSzPct val="90000"/>
              <a:buFont typeface="Wingdings 2" panose="05020102010507070707" pitchFamily="18" charset="2"/>
              <a:buChar char=""/>
            </a:pPr>
            <a:r>
              <a:rPr lang="en-US" dirty="0">
                <a:latin typeface="Arial" panose="020B0604020202020204" pitchFamily="34" charset="0"/>
                <a:cs typeface="Arial" panose="020B0604020202020204" pitchFamily="34" charset="0"/>
              </a:rPr>
              <a:t>Be a U.S. citizen, permanent resident or AB540 status</a:t>
            </a:r>
          </a:p>
          <a:p>
            <a:pPr>
              <a:buSzPct val="90000"/>
              <a:buFont typeface="Wingdings 2" panose="05020102010507070707" pitchFamily="18" charset="2"/>
              <a:buChar char=""/>
            </a:pPr>
            <a:r>
              <a:rPr lang="en-US" dirty="0">
                <a:latin typeface="Arial" panose="020B0604020202020204" pitchFamily="34" charset="0"/>
                <a:cs typeface="Arial" panose="020B0604020202020204" pitchFamily="34" charset="0"/>
              </a:rPr>
              <a:t>Maintain 2.0 GPA</a:t>
            </a:r>
          </a:p>
          <a:p>
            <a:pPr>
              <a:buSzPct val="90000"/>
              <a:buFont typeface="Wingdings 2" panose="05020102010507070707" pitchFamily="18" charset="2"/>
              <a:buChar char=""/>
            </a:pPr>
            <a:r>
              <a:rPr lang="en-US" dirty="0">
                <a:latin typeface="Arial" panose="020B0604020202020204" pitchFamily="34" charset="0"/>
                <a:cs typeface="Arial" panose="020B0604020202020204" pitchFamily="34" charset="0"/>
              </a:rPr>
              <a:t>Family incomes up to $171, 000</a:t>
            </a:r>
          </a:p>
          <a:p>
            <a:pPr>
              <a:buSzPct val="90000"/>
              <a:buFont typeface="Wingdings 2" panose="05020102010507070707" pitchFamily="18" charset="2"/>
              <a:buChar char=""/>
            </a:pPr>
            <a:r>
              <a:rPr lang="en-US" dirty="0">
                <a:latin typeface="Arial" panose="020B0604020202020204" pitchFamily="34" charset="0"/>
                <a:cs typeface="Arial" panose="020B0604020202020204" pitchFamily="34" charset="0"/>
              </a:rPr>
              <a:t>Now fully implemented, the maximum award will be 40% of mandatory system-wide tuition &amp; fees at a UC or CSU</a:t>
            </a:r>
          </a:p>
          <a:p>
            <a:endParaRPr lang="en-US" dirty="0">
              <a:latin typeface="Arial" panose="020B0604020202020204" pitchFamily="34" charset="0"/>
              <a:cs typeface="Arial" panose="020B0604020202020204" pitchFamily="34" charset="0"/>
            </a:endParaRPr>
          </a:p>
          <a:p>
            <a:pPr>
              <a:buClr>
                <a:schemeClr val="accent1">
                  <a:lumMod val="75000"/>
                </a:schemeClr>
              </a:buClr>
              <a:buFont typeface="Wingdings" panose="05000000000000000000" pitchFamily="2" charset="2"/>
              <a:buChar char="Ø"/>
            </a:pPr>
            <a:r>
              <a:rPr lang="en-US" dirty="0">
                <a:latin typeface="Arial" panose="020B0604020202020204" pitchFamily="34" charset="0"/>
                <a:cs typeface="Arial" panose="020B0604020202020204" pitchFamily="34" charset="0"/>
              </a:rPr>
              <a:t>Apply by either completing the FAFSA or Cal Dream Act Application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5492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919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8610" rIns="0" bIns="0" rtlCol="0">
            <a:spAutoFit/>
          </a:bodyPr>
          <a:lstStyle/>
          <a:p>
            <a:pPr marL="231140">
              <a:lnSpc>
                <a:spcPct val="100000"/>
              </a:lnSpc>
            </a:pPr>
            <a:r>
              <a:rPr sz="3600" spc="5" dirty="0"/>
              <a:t>F</a:t>
            </a:r>
            <a:r>
              <a:rPr sz="3600" dirty="0"/>
              <a:t>ee </a:t>
            </a:r>
            <a:r>
              <a:rPr sz="3600" spc="-25" dirty="0"/>
              <a:t>&amp;</a:t>
            </a:r>
            <a:r>
              <a:rPr sz="3600" spc="-15" dirty="0"/>
              <a:t> </a:t>
            </a:r>
            <a:r>
              <a:rPr sz="3600" spc="-170" dirty="0"/>
              <a:t>T</a:t>
            </a:r>
            <a:r>
              <a:rPr sz="3600" dirty="0"/>
              <a:t>uition</a:t>
            </a:r>
            <a:r>
              <a:rPr sz="3600" spc="-20" dirty="0"/>
              <a:t> </a:t>
            </a:r>
            <a:r>
              <a:rPr sz="3600" spc="-254" dirty="0"/>
              <a:t>W</a:t>
            </a:r>
            <a:r>
              <a:rPr sz="3600" spc="-15" dirty="0"/>
              <a:t>ai</a:t>
            </a:r>
            <a:r>
              <a:rPr sz="3600" spc="-90" dirty="0"/>
              <a:t>v</a:t>
            </a:r>
            <a:r>
              <a:rPr sz="3600" dirty="0"/>
              <a:t>ers</a:t>
            </a:r>
            <a:endParaRPr sz="3600"/>
          </a:p>
        </p:txBody>
      </p:sp>
      <p:sp>
        <p:nvSpPr>
          <p:cNvPr id="3" name="object 3"/>
          <p:cNvSpPr txBox="1"/>
          <p:nvPr/>
        </p:nvSpPr>
        <p:spPr>
          <a:xfrm>
            <a:off x="594868" y="1657786"/>
            <a:ext cx="8148320" cy="4437112"/>
          </a:xfrm>
          <a:prstGeom prst="rect">
            <a:avLst/>
          </a:prstGeom>
        </p:spPr>
        <p:txBody>
          <a:bodyPr vert="horz" wrap="square" lIns="0" tIns="0" rIns="0" bIns="0" rtlCol="0">
            <a:spAutoFit/>
          </a:bodyPr>
          <a:lstStyle/>
          <a:p>
            <a:pPr marL="332740" indent="-320040">
              <a:lnSpc>
                <a:spcPts val="2940"/>
              </a:lnSpc>
              <a:buClr>
                <a:srgbClr val="58AFB8"/>
              </a:buClr>
              <a:buSzPct val="90000"/>
              <a:buFont typeface="Wingdings 2"/>
              <a:buChar char=""/>
              <a:tabLst>
                <a:tab pos="333375" algn="l"/>
              </a:tabLst>
            </a:pPr>
            <a:r>
              <a:rPr sz="2500" spc="-15" dirty="0">
                <a:latin typeface="Tw Cen MT"/>
                <a:cs typeface="Tw Cen MT"/>
              </a:rPr>
              <a:t>Com</a:t>
            </a:r>
            <a:r>
              <a:rPr sz="2500" spc="30" dirty="0">
                <a:latin typeface="Tw Cen MT"/>
                <a:cs typeface="Tw Cen MT"/>
              </a:rPr>
              <a:t>m</a:t>
            </a:r>
            <a:r>
              <a:rPr sz="2500" spc="-10" dirty="0">
                <a:latin typeface="Tw Cen MT"/>
                <a:cs typeface="Tw Cen MT"/>
              </a:rPr>
              <a:t>unity</a:t>
            </a:r>
            <a:r>
              <a:rPr sz="2500" spc="-5" dirty="0">
                <a:latin typeface="Tw Cen MT"/>
                <a:cs typeface="Tw Cen MT"/>
              </a:rPr>
              <a:t> </a:t>
            </a:r>
            <a:r>
              <a:rPr sz="2500" spc="-15" dirty="0">
                <a:latin typeface="Tw Cen MT"/>
                <a:cs typeface="Tw Cen MT"/>
              </a:rPr>
              <a:t>C</a:t>
            </a:r>
            <a:r>
              <a:rPr sz="2500" spc="-10" dirty="0">
                <a:latin typeface="Tw Cen MT"/>
                <a:cs typeface="Tw Cen MT"/>
              </a:rPr>
              <a:t>ol</a:t>
            </a:r>
            <a:r>
              <a:rPr sz="2500" spc="-5" dirty="0">
                <a:latin typeface="Tw Cen MT"/>
                <a:cs typeface="Tw Cen MT"/>
              </a:rPr>
              <a:t>l</a:t>
            </a:r>
            <a:r>
              <a:rPr sz="2500" spc="-15" dirty="0">
                <a:latin typeface="Tw Cen MT"/>
                <a:cs typeface="Tw Cen MT"/>
              </a:rPr>
              <a:t>e</a:t>
            </a:r>
            <a:r>
              <a:rPr sz="2500" spc="-60" dirty="0">
                <a:latin typeface="Tw Cen MT"/>
                <a:cs typeface="Tw Cen MT"/>
              </a:rPr>
              <a:t>g</a:t>
            </a:r>
            <a:r>
              <a:rPr sz="2500" spc="-15" dirty="0">
                <a:latin typeface="Tw Cen MT"/>
                <a:cs typeface="Tw Cen MT"/>
              </a:rPr>
              <a:t>e</a:t>
            </a:r>
            <a:r>
              <a:rPr sz="2500" spc="5" dirty="0">
                <a:latin typeface="Tw Cen MT"/>
                <a:cs typeface="Tw Cen MT"/>
              </a:rPr>
              <a:t> </a:t>
            </a:r>
            <a:r>
              <a:rPr lang="en-US" sz="2500" spc="-10" dirty="0">
                <a:latin typeface="Tw Cen MT"/>
                <a:cs typeface="Tw Cen MT"/>
              </a:rPr>
              <a:t>–</a:t>
            </a:r>
            <a:r>
              <a:rPr sz="2500" dirty="0">
                <a:latin typeface="Tw Cen MT"/>
                <a:cs typeface="Tw Cen MT"/>
              </a:rPr>
              <a:t> </a:t>
            </a:r>
            <a:r>
              <a:rPr lang="en-US" sz="2500" dirty="0">
                <a:latin typeface="Tw Cen MT"/>
                <a:cs typeface="Tw Cen MT"/>
              </a:rPr>
              <a:t>California College Promise Grant*</a:t>
            </a:r>
          </a:p>
          <a:p>
            <a:pPr marL="12700">
              <a:lnSpc>
                <a:spcPts val="2940"/>
              </a:lnSpc>
              <a:buClr>
                <a:srgbClr val="58AFB8"/>
              </a:buClr>
              <a:buSzPct val="90000"/>
              <a:tabLst>
                <a:tab pos="333375" algn="l"/>
              </a:tabLst>
            </a:pPr>
            <a:r>
              <a:rPr lang="en-US" sz="2500" spc="-15" dirty="0">
                <a:latin typeface="Tw Cen MT"/>
                <a:cs typeface="Tw Cen MT"/>
              </a:rPr>
              <a:t>	     *Formerly </a:t>
            </a:r>
            <a:r>
              <a:rPr sz="2500" spc="-15" dirty="0">
                <a:latin typeface="Tw Cen MT"/>
                <a:cs typeface="Tw Cen MT"/>
              </a:rPr>
              <a:t>Board</a:t>
            </a:r>
            <a:r>
              <a:rPr sz="2500" spc="5" dirty="0">
                <a:latin typeface="Tw Cen MT"/>
                <a:cs typeface="Tw Cen MT"/>
              </a:rPr>
              <a:t> </a:t>
            </a:r>
            <a:r>
              <a:rPr sz="2500" spc="-15" dirty="0">
                <a:latin typeface="Tw Cen MT"/>
                <a:cs typeface="Tw Cen MT"/>
              </a:rPr>
              <a:t>of</a:t>
            </a:r>
            <a:r>
              <a:rPr sz="2500" spc="80" dirty="0">
                <a:latin typeface="Tw Cen MT"/>
                <a:cs typeface="Tw Cen MT"/>
              </a:rPr>
              <a:t> </a:t>
            </a:r>
            <a:r>
              <a:rPr sz="2500" spc="-20" dirty="0">
                <a:latin typeface="Tw Cen MT"/>
                <a:cs typeface="Tw Cen MT"/>
              </a:rPr>
              <a:t>Go</a:t>
            </a:r>
            <a:r>
              <a:rPr sz="2500" spc="-70" dirty="0">
                <a:latin typeface="Tw Cen MT"/>
                <a:cs typeface="Tw Cen MT"/>
              </a:rPr>
              <a:t>v</a:t>
            </a:r>
            <a:r>
              <a:rPr sz="2500" spc="-15" dirty="0">
                <a:latin typeface="Tw Cen MT"/>
                <a:cs typeface="Tw Cen MT"/>
              </a:rPr>
              <a:t>e</a:t>
            </a:r>
            <a:r>
              <a:rPr sz="2500" spc="25" dirty="0">
                <a:latin typeface="Tw Cen MT"/>
                <a:cs typeface="Tw Cen MT"/>
              </a:rPr>
              <a:t>r</a:t>
            </a:r>
            <a:r>
              <a:rPr sz="2500" spc="-15" dirty="0">
                <a:latin typeface="Tw Cen MT"/>
                <a:cs typeface="Tw Cen MT"/>
              </a:rPr>
              <a:t>nor</a:t>
            </a:r>
            <a:r>
              <a:rPr sz="2500" spc="-60" dirty="0">
                <a:latin typeface="Tw Cen MT"/>
                <a:cs typeface="Tw Cen MT"/>
              </a:rPr>
              <a:t>’</a:t>
            </a:r>
            <a:r>
              <a:rPr sz="2500" spc="-10" dirty="0">
                <a:latin typeface="Tw Cen MT"/>
                <a:cs typeface="Tw Cen MT"/>
              </a:rPr>
              <a:t>s</a:t>
            </a:r>
            <a:r>
              <a:rPr sz="2500" spc="50" dirty="0">
                <a:latin typeface="Tw Cen MT"/>
                <a:cs typeface="Tw Cen MT"/>
              </a:rPr>
              <a:t> </a:t>
            </a:r>
            <a:r>
              <a:rPr sz="2500" spc="0" dirty="0">
                <a:latin typeface="Tw Cen MT"/>
                <a:cs typeface="Tw Cen MT"/>
              </a:rPr>
              <a:t>F</a:t>
            </a:r>
            <a:r>
              <a:rPr sz="2500" spc="-15" dirty="0">
                <a:latin typeface="Tw Cen MT"/>
                <a:cs typeface="Tw Cen MT"/>
              </a:rPr>
              <a:t>ee</a:t>
            </a:r>
            <a:r>
              <a:rPr sz="2500" spc="-5" dirty="0">
                <a:latin typeface="Tw Cen MT"/>
                <a:cs typeface="Tw Cen MT"/>
              </a:rPr>
              <a:t> </a:t>
            </a:r>
            <a:r>
              <a:rPr sz="2500" spc="-200" dirty="0">
                <a:latin typeface="Tw Cen MT"/>
                <a:cs typeface="Tw Cen MT"/>
              </a:rPr>
              <a:t>W</a:t>
            </a:r>
            <a:r>
              <a:rPr sz="2500" spc="-10" dirty="0">
                <a:latin typeface="Tw Cen MT"/>
                <a:cs typeface="Tw Cen MT"/>
              </a:rPr>
              <a:t>ai</a:t>
            </a:r>
            <a:r>
              <a:rPr sz="2500" spc="-65" dirty="0">
                <a:latin typeface="Tw Cen MT"/>
                <a:cs typeface="Tw Cen MT"/>
              </a:rPr>
              <a:t>v</a:t>
            </a:r>
            <a:r>
              <a:rPr sz="2500" spc="-15" dirty="0">
                <a:latin typeface="Tw Cen MT"/>
                <a:cs typeface="Tw Cen MT"/>
              </a:rPr>
              <a:t>er</a:t>
            </a:r>
            <a:r>
              <a:rPr sz="2500" spc="10" dirty="0">
                <a:latin typeface="Tw Cen MT"/>
                <a:cs typeface="Tw Cen MT"/>
              </a:rPr>
              <a:t> </a:t>
            </a:r>
            <a:r>
              <a:rPr sz="2500" spc="-15" dirty="0">
                <a:latin typeface="Tw Cen MT"/>
                <a:cs typeface="Tw Cen MT"/>
              </a:rPr>
              <a:t>(BOG)</a:t>
            </a:r>
            <a:endParaRPr sz="2500" dirty="0">
              <a:latin typeface="Tw Cen MT"/>
              <a:cs typeface="Tw Cen MT"/>
            </a:endParaRPr>
          </a:p>
          <a:p>
            <a:pPr marL="1041400" lvl="1" indent="-457200">
              <a:lnSpc>
                <a:spcPts val="2515"/>
              </a:lnSpc>
              <a:buClr>
                <a:srgbClr val="71941A"/>
              </a:buClr>
              <a:buSzPct val="68181"/>
              <a:buFont typeface="Wingdings 2"/>
              <a:buChar char=""/>
              <a:tabLst>
                <a:tab pos="1042035" algn="l"/>
              </a:tabLst>
            </a:pPr>
            <a:r>
              <a:rPr sz="2200" spc="-185" dirty="0">
                <a:latin typeface="Tw Cen MT"/>
                <a:cs typeface="Tw Cen MT"/>
              </a:rPr>
              <a:t>W</a:t>
            </a:r>
            <a:r>
              <a:rPr sz="2200" spc="-10" dirty="0">
                <a:latin typeface="Tw Cen MT"/>
                <a:cs typeface="Tw Cen MT"/>
              </a:rPr>
              <a:t>ai</a:t>
            </a:r>
            <a:r>
              <a:rPr sz="2200" spc="-65" dirty="0">
                <a:latin typeface="Tw Cen MT"/>
                <a:cs typeface="Tw Cen MT"/>
              </a:rPr>
              <a:t>v</a:t>
            </a:r>
            <a:r>
              <a:rPr sz="2200" spc="-10" dirty="0">
                <a:latin typeface="Tw Cen MT"/>
                <a:cs typeface="Tw Cen MT"/>
              </a:rPr>
              <a:t>es</a:t>
            </a:r>
            <a:r>
              <a:rPr sz="2200" spc="30" dirty="0">
                <a:latin typeface="Tw Cen MT"/>
                <a:cs typeface="Tw Cen MT"/>
              </a:rPr>
              <a:t> </a:t>
            </a:r>
            <a:r>
              <a:rPr sz="2200" spc="-15" dirty="0">
                <a:latin typeface="Tw Cen MT"/>
                <a:cs typeface="Tw Cen MT"/>
              </a:rPr>
              <a:t>en</a:t>
            </a:r>
            <a:r>
              <a:rPr sz="2200" spc="-55" dirty="0">
                <a:latin typeface="Tw Cen MT"/>
                <a:cs typeface="Tw Cen MT"/>
              </a:rPr>
              <a:t>r</a:t>
            </a:r>
            <a:r>
              <a:rPr sz="2200" spc="-10" dirty="0">
                <a:latin typeface="Tw Cen MT"/>
                <a:cs typeface="Tw Cen MT"/>
              </a:rPr>
              <a:t>ollment</a:t>
            </a:r>
            <a:r>
              <a:rPr sz="2200" spc="15" dirty="0">
                <a:latin typeface="Tw Cen MT"/>
                <a:cs typeface="Tw Cen MT"/>
              </a:rPr>
              <a:t> </a:t>
            </a:r>
            <a:r>
              <a:rPr sz="2200" spc="-10" dirty="0">
                <a:latin typeface="Tw Cen MT"/>
                <a:cs typeface="Tw Cen MT"/>
              </a:rPr>
              <a:t>fee</a:t>
            </a:r>
            <a:r>
              <a:rPr sz="2200" spc="-55" dirty="0">
                <a:latin typeface="Tw Cen MT"/>
                <a:cs typeface="Tw Cen MT"/>
              </a:rPr>
              <a:t>s</a:t>
            </a:r>
            <a:r>
              <a:rPr sz="2200" spc="-5" dirty="0">
                <a:latin typeface="Tw Cen MT"/>
                <a:cs typeface="Tw Cen MT"/>
              </a:rPr>
              <a:t>,</a:t>
            </a:r>
            <a:r>
              <a:rPr sz="2200" spc="20" dirty="0">
                <a:latin typeface="Tw Cen MT"/>
                <a:cs typeface="Tw Cen MT"/>
              </a:rPr>
              <a:t> </a:t>
            </a:r>
            <a:r>
              <a:rPr sz="2200" spc="-75" dirty="0">
                <a:latin typeface="Tw Cen MT"/>
                <a:cs typeface="Tw Cen MT"/>
              </a:rPr>
              <a:t>F</a:t>
            </a:r>
            <a:r>
              <a:rPr sz="2200" spc="-15" dirty="0">
                <a:latin typeface="Tw Cen MT"/>
                <a:cs typeface="Tw Cen MT"/>
              </a:rPr>
              <a:t>AF</a:t>
            </a:r>
            <a:r>
              <a:rPr sz="2200" spc="-10" dirty="0">
                <a:latin typeface="Tw Cen MT"/>
                <a:cs typeface="Tw Cen MT"/>
              </a:rPr>
              <a:t>S</a:t>
            </a:r>
            <a:r>
              <a:rPr sz="2200" spc="-15" dirty="0">
                <a:latin typeface="Tw Cen MT"/>
                <a:cs typeface="Tw Cen MT"/>
              </a:rPr>
              <a:t>A m</a:t>
            </a:r>
            <a:r>
              <a:rPr sz="2200" spc="-65" dirty="0">
                <a:latin typeface="Tw Cen MT"/>
                <a:cs typeface="Tw Cen MT"/>
              </a:rPr>
              <a:t>a</a:t>
            </a:r>
            <a:r>
              <a:rPr sz="2200" spc="-15" dirty="0">
                <a:latin typeface="Tw Cen MT"/>
                <a:cs typeface="Tw Cen MT"/>
              </a:rPr>
              <a:t>y</a:t>
            </a:r>
            <a:r>
              <a:rPr sz="2200" spc="5" dirty="0">
                <a:latin typeface="Tw Cen MT"/>
                <a:cs typeface="Tw Cen MT"/>
              </a:rPr>
              <a:t> </a:t>
            </a:r>
            <a:r>
              <a:rPr sz="2200" spc="-15" dirty="0">
                <a:latin typeface="Tw Cen MT"/>
                <a:cs typeface="Tw Cen MT"/>
              </a:rPr>
              <a:t>be</a:t>
            </a:r>
            <a:r>
              <a:rPr sz="2200" spc="5" dirty="0">
                <a:latin typeface="Tw Cen MT"/>
                <a:cs typeface="Tw Cen MT"/>
              </a:rPr>
              <a:t> </a:t>
            </a:r>
            <a:r>
              <a:rPr sz="2200" spc="-10" dirty="0">
                <a:latin typeface="Tw Cen MT"/>
                <a:cs typeface="Tw Cen MT"/>
              </a:rPr>
              <a:t>required</a:t>
            </a:r>
            <a:endParaRPr sz="2200" dirty="0">
              <a:latin typeface="Tw Cen MT"/>
              <a:cs typeface="Tw Cen MT"/>
            </a:endParaRPr>
          </a:p>
          <a:p>
            <a:pPr marL="1041400" lvl="1" indent="-457200">
              <a:lnSpc>
                <a:spcPts val="2495"/>
              </a:lnSpc>
              <a:buClr>
                <a:srgbClr val="71941A"/>
              </a:buClr>
              <a:buSzPct val="68181"/>
              <a:buFont typeface="Wingdings 2"/>
              <a:buChar char=""/>
              <a:tabLst>
                <a:tab pos="1042035" algn="l"/>
              </a:tabLst>
            </a:pPr>
            <a:r>
              <a:rPr sz="2200" b="1" spc="-20" dirty="0">
                <a:solidFill>
                  <a:srgbClr val="FF6600"/>
                </a:solidFill>
                <a:latin typeface="Tw Cen MT"/>
                <a:cs typeface="Tw Cen MT"/>
                <a:hlinkClick r:id="rId3"/>
              </a:rPr>
              <a:t>ww</a:t>
            </a:r>
            <a:r>
              <a:rPr sz="2200" b="1" spc="-220" dirty="0">
                <a:solidFill>
                  <a:srgbClr val="FF6600"/>
                </a:solidFill>
                <a:latin typeface="Tw Cen MT"/>
                <a:cs typeface="Tw Cen MT"/>
                <a:hlinkClick r:id="rId3"/>
              </a:rPr>
              <a:t>w</a:t>
            </a:r>
            <a:r>
              <a:rPr sz="2200" b="1" spc="-10" dirty="0">
                <a:solidFill>
                  <a:srgbClr val="FF6600"/>
                </a:solidFill>
                <a:latin typeface="Tw Cen MT"/>
                <a:cs typeface="Tw Cen MT"/>
                <a:hlinkClick r:id="rId3"/>
              </a:rPr>
              <a:t>.</a:t>
            </a:r>
            <a:r>
              <a:rPr sz="2200" b="1" spc="-5" dirty="0">
                <a:solidFill>
                  <a:srgbClr val="FF6600"/>
                </a:solidFill>
                <a:latin typeface="Tw Cen MT"/>
                <a:cs typeface="Tw Cen MT"/>
                <a:hlinkClick r:id="rId3"/>
              </a:rPr>
              <a:t>i</a:t>
            </a:r>
            <a:r>
              <a:rPr sz="2200" b="1" spc="-15" dirty="0">
                <a:solidFill>
                  <a:srgbClr val="FF6600"/>
                </a:solidFill>
                <a:latin typeface="Tw Cen MT"/>
                <a:cs typeface="Tw Cen MT"/>
                <a:hlinkClick r:id="rId3"/>
              </a:rPr>
              <a:t>cana</a:t>
            </a:r>
            <a:r>
              <a:rPr sz="2200" b="1" spc="45" dirty="0">
                <a:solidFill>
                  <a:srgbClr val="FF6600"/>
                </a:solidFill>
                <a:latin typeface="Tw Cen MT"/>
                <a:cs typeface="Tw Cen MT"/>
                <a:hlinkClick r:id="rId3"/>
              </a:rPr>
              <a:t>f</a:t>
            </a:r>
            <a:r>
              <a:rPr sz="2200" b="1" spc="-40" dirty="0">
                <a:solidFill>
                  <a:srgbClr val="FF6600"/>
                </a:solidFill>
                <a:latin typeface="Tw Cen MT"/>
                <a:cs typeface="Tw Cen MT"/>
                <a:hlinkClick r:id="rId3"/>
              </a:rPr>
              <a:t>f</a:t>
            </a:r>
            <a:r>
              <a:rPr sz="2200" b="1" spc="-15" dirty="0">
                <a:solidFill>
                  <a:srgbClr val="FF6600"/>
                </a:solidFill>
                <a:latin typeface="Tw Cen MT"/>
                <a:cs typeface="Tw Cen MT"/>
                <a:hlinkClick r:id="rId3"/>
              </a:rPr>
              <a:t>o</a:t>
            </a:r>
            <a:r>
              <a:rPr sz="2200" b="1" spc="-20" dirty="0">
                <a:solidFill>
                  <a:srgbClr val="FF6600"/>
                </a:solidFill>
                <a:latin typeface="Tw Cen MT"/>
                <a:cs typeface="Tw Cen MT"/>
                <a:hlinkClick r:id="rId3"/>
              </a:rPr>
              <a:t>r</a:t>
            </a:r>
            <a:r>
              <a:rPr sz="2200" b="1" spc="-15" dirty="0">
                <a:solidFill>
                  <a:srgbClr val="FF6600"/>
                </a:solidFill>
                <a:latin typeface="Tw Cen MT"/>
                <a:cs typeface="Tw Cen MT"/>
                <a:hlinkClick r:id="rId3"/>
              </a:rPr>
              <a:t>dc</a:t>
            </a:r>
            <a:r>
              <a:rPr sz="2200" b="1" spc="-25" dirty="0">
                <a:solidFill>
                  <a:srgbClr val="FF6600"/>
                </a:solidFill>
                <a:latin typeface="Tw Cen MT"/>
                <a:cs typeface="Tw Cen MT"/>
                <a:hlinkClick r:id="rId3"/>
              </a:rPr>
              <a:t>o</a:t>
            </a:r>
            <a:r>
              <a:rPr sz="2200" b="1" spc="-10" dirty="0">
                <a:solidFill>
                  <a:srgbClr val="FF6600"/>
                </a:solidFill>
                <a:latin typeface="Tw Cen MT"/>
                <a:cs typeface="Tw Cen MT"/>
                <a:hlinkClick r:id="rId3"/>
              </a:rPr>
              <a:t>l</a:t>
            </a:r>
            <a:r>
              <a:rPr sz="2200" b="1" spc="-5" dirty="0">
                <a:solidFill>
                  <a:srgbClr val="FF6600"/>
                </a:solidFill>
                <a:latin typeface="Tw Cen MT"/>
                <a:cs typeface="Tw Cen MT"/>
                <a:hlinkClick r:id="rId3"/>
              </a:rPr>
              <a:t>l</a:t>
            </a:r>
            <a:r>
              <a:rPr sz="2200" b="1" spc="25" dirty="0">
                <a:solidFill>
                  <a:srgbClr val="FF6600"/>
                </a:solidFill>
                <a:latin typeface="Tw Cen MT"/>
                <a:cs typeface="Tw Cen MT"/>
                <a:hlinkClick r:id="rId3"/>
              </a:rPr>
              <a:t>e</a:t>
            </a:r>
            <a:r>
              <a:rPr sz="2200" b="1" spc="-15" dirty="0">
                <a:solidFill>
                  <a:srgbClr val="FF6600"/>
                </a:solidFill>
                <a:latin typeface="Tw Cen MT"/>
                <a:cs typeface="Tw Cen MT"/>
                <a:hlinkClick r:id="rId3"/>
              </a:rPr>
              <a:t>ge</a:t>
            </a:r>
            <a:r>
              <a:rPr sz="2200" b="1" spc="-5" dirty="0">
                <a:solidFill>
                  <a:srgbClr val="FF6600"/>
                </a:solidFill>
                <a:latin typeface="Tw Cen MT"/>
                <a:cs typeface="Tw Cen MT"/>
                <a:hlinkClick r:id="rId3"/>
              </a:rPr>
              <a:t>.</a:t>
            </a:r>
            <a:r>
              <a:rPr sz="2200" b="1" spc="-15" dirty="0">
                <a:solidFill>
                  <a:srgbClr val="FF6600"/>
                </a:solidFill>
                <a:latin typeface="Tw Cen MT"/>
                <a:cs typeface="Tw Cen MT"/>
                <a:hlinkClick r:id="rId3"/>
              </a:rPr>
              <a:t>com</a:t>
            </a:r>
            <a:endParaRPr sz="2200" dirty="0">
              <a:latin typeface="Tw Cen MT"/>
              <a:cs typeface="Tw Cen MT"/>
            </a:endParaRPr>
          </a:p>
          <a:p>
            <a:pPr marL="332740" indent="-320040">
              <a:lnSpc>
                <a:spcPts val="2865"/>
              </a:lnSpc>
              <a:buClr>
                <a:srgbClr val="58AFB8"/>
              </a:buClr>
              <a:buSzPct val="90000"/>
              <a:buFont typeface="Wingdings 2"/>
              <a:buChar char=""/>
              <a:tabLst>
                <a:tab pos="333375" algn="l"/>
              </a:tabLst>
            </a:pPr>
            <a:r>
              <a:rPr sz="2500" spc="-15" dirty="0">
                <a:latin typeface="Tw Cen MT"/>
                <a:cs typeface="Tw Cen MT"/>
              </a:rPr>
              <a:t>CSU</a:t>
            </a:r>
            <a:r>
              <a:rPr sz="2500" spc="5" dirty="0">
                <a:latin typeface="Tw Cen MT"/>
                <a:cs typeface="Tw Cen MT"/>
              </a:rPr>
              <a:t> </a:t>
            </a:r>
            <a:r>
              <a:rPr sz="2500" spc="-15" dirty="0">
                <a:latin typeface="Tw Cen MT"/>
                <a:cs typeface="Tw Cen MT"/>
              </a:rPr>
              <a:t>State</a:t>
            </a:r>
            <a:r>
              <a:rPr sz="2500" spc="-5" dirty="0">
                <a:latin typeface="Tw Cen MT"/>
                <a:cs typeface="Tw Cen MT"/>
              </a:rPr>
              <a:t> </a:t>
            </a:r>
            <a:r>
              <a:rPr sz="2500" spc="-15" dirty="0">
                <a:latin typeface="Tw Cen MT"/>
                <a:cs typeface="Tw Cen MT"/>
              </a:rPr>
              <a:t>Uni</a:t>
            </a:r>
            <a:r>
              <a:rPr sz="2500" spc="-65" dirty="0">
                <a:latin typeface="Tw Cen MT"/>
                <a:cs typeface="Tw Cen MT"/>
              </a:rPr>
              <a:t>v</a:t>
            </a:r>
            <a:r>
              <a:rPr sz="2500" spc="-10" dirty="0">
                <a:latin typeface="Tw Cen MT"/>
                <a:cs typeface="Tw Cen MT"/>
              </a:rPr>
              <a:t>ersity</a:t>
            </a:r>
            <a:r>
              <a:rPr sz="2500" spc="30" dirty="0">
                <a:latin typeface="Tw Cen MT"/>
                <a:cs typeface="Tw Cen MT"/>
              </a:rPr>
              <a:t> </a:t>
            </a:r>
            <a:r>
              <a:rPr sz="2500" spc="-20" dirty="0">
                <a:latin typeface="Tw Cen MT"/>
                <a:cs typeface="Tw Cen MT"/>
              </a:rPr>
              <a:t>G</a:t>
            </a:r>
            <a:r>
              <a:rPr sz="2500" spc="-45" dirty="0">
                <a:latin typeface="Tw Cen MT"/>
                <a:cs typeface="Tw Cen MT"/>
              </a:rPr>
              <a:t>r</a:t>
            </a:r>
            <a:r>
              <a:rPr sz="2500" spc="-15" dirty="0">
                <a:latin typeface="Tw Cen MT"/>
                <a:cs typeface="Tw Cen MT"/>
              </a:rPr>
              <a:t>ant</a:t>
            </a:r>
            <a:r>
              <a:rPr sz="2500" spc="5" dirty="0">
                <a:latin typeface="Tw Cen MT"/>
                <a:cs typeface="Tw Cen MT"/>
              </a:rPr>
              <a:t> </a:t>
            </a:r>
            <a:r>
              <a:rPr sz="2500" spc="-15" dirty="0">
                <a:latin typeface="Tw Cen MT"/>
                <a:cs typeface="Tw Cen MT"/>
              </a:rPr>
              <a:t>(SUG)</a:t>
            </a:r>
            <a:endParaRPr sz="2500" dirty="0">
              <a:latin typeface="Tw Cen MT"/>
              <a:cs typeface="Tw Cen MT"/>
            </a:endParaRPr>
          </a:p>
          <a:p>
            <a:pPr marL="1041400" lvl="1" indent="-457200">
              <a:lnSpc>
                <a:spcPts val="2515"/>
              </a:lnSpc>
              <a:buClr>
                <a:srgbClr val="71941A"/>
              </a:buClr>
              <a:buSzPct val="68181"/>
              <a:buFont typeface="Wingdings 2"/>
              <a:buChar char=""/>
              <a:tabLst>
                <a:tab pos="1042035" algn="l"/>
              </a:tabLst>
            </a:pPr>
            <a:r>
              <a:rPr sz="2200" spc="-15" dirty="0">
                <a:latin typeface="Tw Cen MT"/>
                <a:cs typeface="Tw Cen MT"/>
              </a:rPr>
              <a:t>Am</a:t>
            </a:r>
            <a:r>
              <a:rPr sz="2200" spc="-10" dirty="0">
                <a:latin typeface="Tw Cen MT"/>
                <a:cs typeface="Tw Cen MT"/>
              </a:rPr>
              <a:t>ounts</a:t>
            </a:r>
            <a:r>
              <a:rPr sz="2200" spc="5" dirty="0">
                <a:latin typeface="Tw Cen MT"/>
                <a:cs typeface="Tw Cen MT"/>
              </a:rPr>
              <a:t> </a:t>
            </a:r>
            <a:r>
              <a:rPr sz="2200" spc="-65" dirty="0">
                <a:latin typeface="Tw Cen MT"/>
                <a:cs typeface="Tw Cen MT"/>
              </a:rPr>
              <a:t>v</a:t>
            </a:r>
            <a:r>
              <a:rPr sz="2200" spc="-10" dirty="0">
                <a:latin typeface="Tw Cen MT"/>
                <a:cs typeface="Tw Cen MT"/>
              </a:rPr>
              <a:t>ar</a:t>
            </a:r>
            <a:r>
              <a:rPr sz="2200" spc="-170" dirty="0">
                <a:latin typeface="Tw Cen MT"/>
                <a:cs typeface="Tw Cen MT"/>
              </a:rPr>
              <a:t>y</a:t>
            </a:r>
            <a:r>
              <a:rPr sz="2200" spc="-5" dirty="0">
                <a:latin typeface="Tw Cen MT"/>
                <a:cs typeface="Tw Cen MT"/>
              </a:rPr>
              <a:t>,</a:t>
            </a:r>
            <a:r>
              <a:rPr sz="2200" spc="10" dirty="0">
                <a:latin typeface="Tw Cen MT"/>
                <a:cs typeface="Tw Cen MT"/>
              </a:rPr>
              <a:t> </a:t>
            </a:r>
            <a:r>
              <a:rPr sz="2200" spc="-75" dirty="0">
                <a:latin typeface="Tw Cen MT"/>
                <a:cs typeface="Tw Cen MT"/>
              </a:rPr>
              <a:t>F</a:t>
            </a:r>
            <a:r>
              <a:rPr sz="2200" spc="-15" dirty="0">
                <a:latin typeface="Tw Cen MT"/>
                <a:cs typeface="Tw Cen MT"/>
              </a:rPr>
              <a:t>AF</a:t>
            </a:r>
            <a:r>
              <a:rPr sz="2200" spc="-10" dirty="0">
                <a:latin typeface="Tw Cen MT"/>
                <a:cs typeface="Tw Cen MT"/>
              </a:rPr>
              <a:t>S</a:t>
            </a:r>
            <a:r>
              <a:rPr sz="2200" spc="-15" dirty="0">
                <a:latin typeface="Tw Cen MT"/>
                <a:cs typeface="Tw Cen MT"/>
              </a:rPr>
              <a:t>A</a:t>
            </a:r>
            <a:r>
              <a:rPr sz="2200" spc="-5" dirty="0">
                <a:latin typeface="Tw Cen MT"/>
                <a:cs typeface="Tw Cen MT"/>
              </a:rPr>
              <a:t> </a:t>
            </a:r>
            <a:r>
              <a:rPr sz="2200" spc="-10" dirty="0">
                <a:latin typeface="Tw Cen MT"/>
                <a:cs typeface="Tw Cen MT"/>
              </a:rPr>
              <a:t>is</a:t>
            </a:r>
            <a:r>
              <a:rPr sz="2200" spc="10" dirty="0">
                <a:latin typeface="Tw Cen MT"/>
                <a:cs typeface="Tw Cen MT"/>
              </a:rPr>
              <a:t> </a:t>
            </a:r>
            <a:r>
              <a:rPr sz="2200" spc="-10" dirty="0">
                <a:latin typeface="Tw Cen MT"/>
                <a:cs typeface="Tw Cen MT"/>
              </a:rPr>
              <a:t>required</a:t>
            </a:r>
            <a:endParaRPr sz="2200" dirty="0">
              <a:latin typeface="Tw Cen MT"/>
              <a:cs typeface="Tw Cen MT"/>
            </a:endParaRPr>
          </a:p>
          <a:p>
            <a:pPr marL="1041400" lvl="1" indent="-457200">
              <a:lnSpc>
                <a:spcPts val="2490"/>
              </a:lnSpc>
              <a:buClr>
                <a:srgbClr val="71941A"/>
              </a:buClr>
              <a:buSzPct val="68181"/>
              <a:buFont typeface="Wingdings 2"/>
              <a:buChar char=""/>
              <a:tabLst>
                <a:tab pos="1042035" algn="l"/>
              </a:tabLst>
            </a:pPr>
            <a:r>
              <a:rPr sz="2200" b="1" spc="-20" dirty="0">
                <a:solidFill>
                  <a:srgbClr val="FF6600"/>
                </a:solidFill>
                <a:latin typeface="Tw Cen MT"/>
                <a:cs typeface="Tw Cen MT"/>
                <a:hlinkClick r:id="rId4"/>
              </a:rPr>
              <a:t>ww</a:t>
            </a:r>
            <a:r>
              <a:rPr sz="2200" b="1" spc="-210" dirty="0">
                <a:solidFill>
                  <a:srgbClr val="FF6600"/>
                </a:solidFill>
                <a:latin typeface="Tw Cen MT"/>
                <a:cs typeface="Tw Cen MT"/>
                <a:hlinkClick r:id="rId4"/>
              </a:rPr>
              <a:t>w</a:t>
            </a:r>
            <a:r>
              <a:rPr sz="2200" b="1" spc="-10" dirty="0">
                <a:solidFill>
                  <a:srgbClr val="FF6600"/>
                </a:solidFill>
                <a:latin typeface="Tw Cen MT"/>
                <a:cs typeface="Tw Cen MT"/>
                <a:hlinkClick r:id="rId4"/>
              </a:rPr>
              <a:t>.cals</a:t>
            </a:r>
            <a:r>
              <a:rPr sz="2200" b="1" spc="-5" dirty="0">
                <a:solidFill>
                  <a:srgbClr val="FF6600"/>
                </a:solidFill>
                <a:latin typeface="Tw Cen MT"/>
                <a:cs typeface="Tw Cen MT"/>
                <a:hlinkClick r:id="rId4"/>
              </a:rPr>
              <a:t>t</a:t>
            </a:r>
            <a:r>
              <a:rPr sz="2200" b="1" spc="35" dirty="0">
                <a:solidFill>
                  <a:srgbClr val="FF6600"/>
                </a:solidFill>
                <a:latin typeface="Tw Cen MT"/>
                <a:cs typeface="Tw Cen MT"/>
                <a:hlinkClick r:id="rId4"/>
              </a:rPr>
              <a:t>a</a:t>
            </a:r>
            <a:r>
              <a:rPr sz="2200" b="1" spc="-10" dirty="0">
                <a:solidFill>
                  <a:srgbClr val="FF6600"/>
                </a:solidFill>
                <a:latin typeface="Tw Cen MT"/>
                <a:cs typeface="Tw Cen MT"/>
                <a:hlinkClick r:id="rId4"/>
              </a:rPr>
              <a:t>te.e</a:t>
            </a:r>
            <a:r>
              <a:rPr sz="2200" b="1" spc="-15" dirty="0">
                <a:solidFill>
                  <a:srgbClr val="FF6600"/>
                </a:solidFill>
                <a:latin typeface="Tw Cen MT"/>
                <a:cs typeface="Tw Cen MT"/>
                <a:hlinkClick r:id="rId4"/>
              </a:rPr>
              <a:t>du</a:t>
            </a:r>
            <a:r>
              <a:rPr sz="2200" b="1" spc="-5" dirty="0">
                <a:solidFill>
                  <a:srgbClr val="FF6600"/>
                </a:solidFill>
                <a:latin typeface="Tw Cen MT"/>
                <a:cs typeface="Tw Cen MT"/>
                <a:hlinkClick r:id="rId4"/>
              </a:rPr>
              <a:t> </a:t>
            </a:r>
            <a:r>
              <a:rPr sz="2200" spc="-10" dirty="0">
                <a:latin typeface="Tw Cen MT"/>
                <a:cs typeface="Tw Cen MT"/>
              </a:rPr>
              <a:t>or</a:t>
            </a:r>
            <a:r>
              <a:rPr sz="2200" spc="5" dirty="0">
                <a:latin typeface="Tw Cen MT"/>
                <a:cs typeface="Tw Cen MT"/>
              </a:rPr>
              <a:t> </a:t>
            </a:r>
            <a:r>
              <a:rPr sz="2200" b="1" spc="-15" dirty="0">
                <a:solidFill>
                  <a:srgbClr val="FF6600"/>
                </a:solidFill>
                <a:latin typeface="Tw Cen MT"/>
                <a:cs typeface="Tw Cen MT"/>
              </a:rPr>
              <a:t>csumento</a:t>
            </a:r>
            <a:r>
              <a:rPr sz="2200" b="1" spc="-95" dirty="0">
                <a:solidFill>
                  <a:srgbClr val="FF6600"/>
                </a:solidFill>
                <a:latin typeface="Tw Cen MT"/>
                <a:cs typeface="Tw Cen MT"/>
              </a:rPr>
              <a:t>r</a:t>
            </a:r>
            <a:r>
              <a:rPr sz="2200" b="1" spc="-10" dirty="0">
                <a:solidFill>
                  <a:srgbClr val="FF6600"/>
                </a:solidFill>
                <a:latin typeface="Tw Cen MT"/>
                <a:cs typeface="Tw Cen MT"/>
              </a:rPr>
              <a:t>.e</a:t>
            </a:r>
            <a:r>
              <a:rPr sz="2200" b="1" spc="-15" dirty="0">
                <a:solidFill>
                  <a:srgbClr val="FF6600"/>
                </a:solidFill>
                <a:latin typeface="Tw Cen MT"/>
                <a:cs typeface="Tw Cen MT"/>
              </a:rPr>
              <a:t>du</a:t>
            </a:r>
            <a:endParaRPr sz="2200" dirty="0">
              <a:latin typeface="Tw Cen MT"/>
              <a:cs typeface="Tw Cen MT"/>
            </a:endParaRPr>
          </a:p>
          <a:p>
            <a:pPr marL="332740" indent="-320040">
              <a:lnSpc>
                <a:spcPts val="2860"/>
              </a:lnSpc>
              <a:buClr>
                <a:srgbClr val="58AFB8"/>
              </a:buClr>
              <a:buSzPct val="90000"/>
              <a:buFont typeface="Wingdings 2"/>
              <a:buChar char=""/>
              <a:tabLst>
                <a:tab pos="333375" algn="l"/>
                <a:tab pos="1725930" algn="l"/>
              </a:tabLst>
            </a:pPr>
            <a:r>
              <a:rPr sz="2500" spc="-20" dirty="0">
                <a:latin typeface="Tw Cen MT"/>
                <a:cs typeface="Tw Cen MT"/>
              </a:rPr>
              <a:t>UC</a:t>
            </a:r>
            <a:r>
              <a:rPr sz="2500" spc="-5" dirty="0">
                <a:latin typeface="Tw Cen MT"/>
                <a:cs typeface="Tw Cen MT"/>
              </a:rPr>
              <a:t> </a:t>
            </a:r>
            <a:r>
              <a:rPr sz="2500" spc="-20" dirty="0">
                <a:latin typeface="Tw Cen MT"/>
                <a:cs typeface="Tw Cen MT"/>
              </a:rPr>
              <a:t>G</a:t>
            </a:r>
            <a:r>
              <a:rPr sz="2500" spc="-45" dirty="0">
                <a:latin typeface="Tw Cen MT"/>
                <a:cs typeface="Tw Cen MT"/>
              </a:rPr>
              <a:t>r</a:t>
            </a:r>
            <a:r>
              <a:rPr sz="2500" spc="-15" dirty="0">
                <a:latin typeface="Tw Cen MT"/>
                <a:cs typeface="Tw Cen MT"/>
              </a:rPr>
              <a:t>ant</a:t>
            </a:r>
            <a:r>
              <a:rPr sz="2500" dirty="0">
                <a:latin typeface="Tw Cen MT"/>
                <a:cs typeface="Tw Cen MT"/>
              </a:rPr>
              <a:t>	</a:t>
            </a:r>
            <a:r>
              <a:rPr sz="2500" spc="-15" dirty="0">
                <a:latin typeface="Tw Cen MT"/>
                <a:cs typeface="Tw Cen MT"/>
              </a:rPr>
              <a:t>B</a:t>
            </a:r>
            <a:r>
              <a:rPr sz="2500" spc="-5" dirty="0">
                <a:latin typeface="Tw Cen MT"/>
                <a:cs typeface="Tw Cen MT"/>
              </a:rPr>
              <a:t>l</a:t>
            </a:r>
            <a:r>
              <a:rPr sz="2500" spc="-15" dirty="0">
                <a:latin typeface="Tw Cen MT"/>
                <a:cs typeface="Tw Cen MT"/>
              </a:rPr>
              <a:t>ue</a:t>
            </a:r>
            <a:r>
              <a:rPr sz="2500" spc="-5" dirty="0">
                <a:latin typeface="Tw Cen MT"/>
                <a:cs typeface="Tw Cen MT"/>
              </a:rPr>
              <a:t> </a:t>
            </a:r>
            <a:r>
              <a:rPr sz="2500" spc="-20" dirty="0">
                <a:latin typeface="Tw Cen MT"/>
                <a:cs typeface="Tw Cen MT"/>
              </a:rPr>
              <a:t>&amp;</a:t>
            </a:r>
            <a:r>
              <a:rPr sz="2500" spc="5" dirty="0">
                <a:latin typeface="Tw Cen MT"/>
                <a:cs typeface="Tw Cen MT"/>
              </a:rPr>
              <a:t> </a:t>
            </a:r>
            <a:r>
              <a:rPr sz="2500" spc="-30" dirty="0">
                <a:latin typeface="Tw Cen MT"/>
                <a:cs typeface="Tw Cen MT"/>
              </a:rPr>
              <a:t>G</a:t>
            </a:r>
            <a:r>
              <a:rPr sz="2500" spc="-15" dirty="0">
                <a:latin typeface="Tw Cen MT"/>
                <a:cs typeface="Tw Cen MT"/>
              </a:rPr>
              <a:t>old</a:t>
            </a:r>
            <a:r>
              <a:rPr sz="2500" dirty="0">
                <a:latin typeface="Tw Cen MT"/>
                <a:cs typeface="Tw Cen MT"/>
              </a:rPr>
              <a:t> </a:t>
            </a:r>
            <a:r>
              <a:rPr sz="2500" spc="-15" dirty="0">
                <a:latin typeface="Tw Cen MT"/>
                <a:cs typeface="Tw Cen MT"/>
              </a:rPr>
              <a:t>Plan</a:t>
            </a:r>
            <a:endParaRPr sz="2500" dirty="0">
              <a:latin typeface="Tw Cen MT"/>
              <a:cs typeface="Tw Cen MT"/>
            </a:endParaRPr>
          </a:p>
          <a:p>
            <a:pPr marL="1041400" lvl="1" indent="-457200">
              <a:lnSpc>
                <a:spcPts val="2515"/>
              </a:lnSpc>
              <a:buClr>
                <a:srgbClr val="71941A"/>
              </a:buClr>
              <a:buSzPct val="68181"/>
              <a:buFont typeface="Wingdings 2"/>
              <a:buChar char=""/>
              <a:tabLst>
                <a:tab pos="1042035" algn="l"/>
              </a:tabLst>
            </a:pPr>
            <a:r>
              <a:rPr sz="2200" spc="-15" dirty="0">
                <a:latin typeface="Tw Cen MT"/>
                <a:cs typeface="Tw Cen MT"/>
              </a:rPr>
              <a:t>Am</a:t>
            </a:r>
            <a:r>
              <a:rPr sz="2200" spc="-10" dirty="0">
                <a:latin typeface="Tw Cen MT"/>
                <a:cs typeface="Tw Cen MT"/>
              </a:rPr>
              <a:t>ounts</a:t>
            </a:r>
            <a:r>
              <a:rPr sz="2200" spc="5" dirty="0">
                <a:latin typeface="Tw Cen MT"/>
                <a:cs typeface="Tw Cen MT"/>
              </a:rPr>
              <a:t> </a:t>
            </a:r>
            <a:r>
              <a:rPr sz="2200" spc="-15" dirty="0">
                <a:latin typeface="Tw Cen MT"/>
                <a:cs typeface="Tw Cen MT"/>
              </a:rPr>
              <a:t>and</a:t>
            </a:r>
            <a:r>
              <a:rPr sz="2200" spc="-5" dirty="0">
                <a:latin typeface="Tw Cen MT"/>
                <a:cs typeface="Tw Cen MT"/>
              </a:rPr>
              <a:t> </a:t>
            </a:r>
            <a:r>
              <a:rPr sz="2200" spc="-10" dirty="0">
                <a:latin typeface="Tw Cen MT"/>
                <a:cs typeface="Tw Cen MT"/>
              </a:rPr>
              <a:t>application</a:t>
            </a:r>
            <a:r>
              <a:rPr sz="2200" spc="30" dirty="0">
                <a:latin typeface="Tw Cen MT"/>
                <a:cs typeface="Tw Cen MT"/>
              </a:rPr>
              <a:t> </a:t>
            </a:r>
            <a:r>
              <a:rPr sz="2200" spc="-15" dirty="0">
                <a:latin typeface="Tw Cen MT"/>
                <a:cs typeface="Tw Cen MT"/>
              </a:rPr>
              <a:t>p</a:t>
            </a:r>
            <a:r>
              <a:rPr sz="2200" spc="-60" dirty="0">
                <a:latin typeface="Tw Cen MT"/>
                <a:cs typeface="Tw Cen MT"/>
              </a:rPr>
              <a:t>r</a:t>
            </a:r>
            <a:r>
              <a:rPr sz="2200" spc="-10" dirty="0">
                <a:latin typeface="Tw Cen MT"/>
                <a:cs typeface="Tw Cen MT"/>
              </a:rPr>
              <a:t>ocess</a:t>
            </a:r>
            <a:r>
              <a:rPr sz="2200" spc="25" dirty="0">
                <a:latin typeface="Tw Cen MT"/>
                <a:cs typeface="Tw Cen MT"/>
              </a:rPr>
              <a:t> </a:t>
            </a:r>
            <a:r>
              <a:rPr sz="2200" spc="-65" dirty="0">
                <a:latin typeface="Tw Cen MT"/>
                <a:cs typeface="Tw Cen MT"/>
              </a:rPr>
              <a:t>v</a:t>
            </a:r>
            <a:r>
              <a:rPr sz="2200" spc="-15" dirty="0">
                <a:latin typeface="Tw Cen MT"/>
                <a:cs typeface="Tw Cen MT"/>
              </a:rPr>
              <a:t>ary</a:t>
            </a:r>
            <a:endParaRPr sz="2200" dirty="0">
              <a:latin typeface="Tw Cen MT"/>
              <a:cs typeface="Tw Cen MT"/>
            </a:endParaRPr>
          </a:p>
          <a:p>
            <a:pPr marL="1041400" lvl="1" indent="-457200">
              <a:lnSpc>
                <a:spcPts val="2495"/>
              </a:lnSpc>
              <a:buClr>
                <a:srgbClr val="71941A"/>
              </a:buClr>
              <a:buSzPct val="68181"/>
              <a:buFont typeface="Wingdings 2"/>
              <a:buChar char=""/>
              <a:tabLst>
                <a:tab pos="1042035" algn="l"/>
              </a:tabLst>
            </a:pPr>
            <a:r>
              <a:rPr sz="2200" b="1" spc="-20" dirty="0">
                <a:solidFill>
                  <a:srgbClr val="FF6600"/>
                </a:solidFill>
                <a:latin typeface="Tw Cen MT"/>
                <a:cs typeface="Tw Cen MT"/>
                <a:hlinkClick r:id="rId5"/>
              </a:rPr>
              <a:t>ww</a:t>
            </a:r>
            <a:r>
              <a:rPr sz="2200" b="1" spc="-210" dirty="0">
                <a:solidFill>
                  <a:srgbClr val="FF6600"/>
                </a:solidFill>
                <a:latin typeface="Tw Cen MT"/>
                <a:cs typeface="Tw Cen MT"/>
                <a:hlinkClick r:id="rId5"/>
              </a:rPr>
              <a:t>w</a:t>
            </a:r>
            <a:r>
              <a:rPr sz="2200" b="1" spc="-10" dirty="0">
                <a:solidFill>
                  <a:srgbClr val="FF6600"/>
                </a:solidFill>
                <a:latin typeface="Tw Cen MT"/>
                <a:cs typeface="Tw Cen MT"/>
                <a:hlinkClick r:id="rId5"/>
              </a:rPr>
              <a:t>.uni</a:t>
            </a:r>
            <a:r>
              <a:rPr sz="2200" b="1" spc="-35" dirty="0">
                <a:solidFill>
                  <a:srgbClr val="FF6600"/>
                </a:solidFill>
                <a:latin typeface="Tw Cen MT"/>
                <a:cs typeface="Tw Cen MT"/>
                <a:hlinkClick r:id="rId5"/>
              </a:rPr>
              <a:t>v</a:t>
            </a:r>
            <a:r>
              <a:rPr sz="2200" b="1" spc="-10" dirty="0">
                <a:solidFill>
                  <a:srgbClr val="FF6600"/>
                </a:solidFill>
                <a:latin typeface="Tw Cen MT"/>
                <a:cs typeface="Tw Cen MT"/>
                <a:hlinkClick r:id="rId5"/>
              </a:rPr>
              <a:t>ersi</a:t>
            </a:r>
            <a:r>
              <a:rPr sz="2200" b="1" spc="-5" dirty="0">
                <a:solidFill>
                  <a:srgbClr val="FF6600"/>
                </a:solidFill>
                <a:latin typeface="Tw Cen MT"/>
                <a:cs typeface="Tw Cen MT"/>
                <a:hlinkClick r:id="rId5"/>
              </a:rPr>
              <a:t>t</a:t>
            </a:r>
            <a:r>
              <a:rPr sz="2200" b="1" spc="-45" dirty="0">
                <a:solidFill>
                  <a:srgbClr val="FF6600"/>
                </a:solidFill>
                <a:latin typeface="Tw Cen MT"/>
                <a:cs typeface="Tw Cen MT"/>
                <a:hlinkClick r:id="rId5"/>
              </a:rPr>
              <a:t>y</a:t>
            </a:r>
            <a:r>
              <a:rPr sz="2200" b="1" spc="-10" dirty="0">
                <a:solidFill>
                  <a:srgbClr val="FF6600"/>
                </a:solidFill>
                <a:latin typeface="Tw Cen MT"/>
                <a:cs typeface="Tw Cen MT"/>
                <a:hlinkClick r:id="rId5"/>
              </a:rPr>
              <a:t>ofcal</a:t>
            </a:r>
            <a:r>
              <a:rPr sz="2200" b="1" spc="-5" dirty="0">
                <a:solidFill>
                  <a:srgbClr val="FF6600"/>
                </a:solidFill>
                <a:latin typeface="Tw Cen MT"/>
                <a:cs typeface="Tw Cen MT"/>
                <a:hlinkClick r:id="rId5"/>
              </a:rPr>
              <a:t>i</a:t>
            </a:r>
            <a:r>
              <a:rPr sz="2200" b="1" spc="-40" dirty="0">
                <a:solidFill>
                  <a:srgbClr val="FF6600"/>
                </a:solidFill>
                <a:latin typeface="Tw Cen MT"/>
                <a:cs typeface="Tw Cen MT"/>
                <a:hlinkClick r:id="rId5"/>
              </a:rPr>
              <a:t>f</a:t>
            </a:r>
            <a:r>
              <a:rPr sz="2200" b="1" spc="-15" dirty="0">
                <a:solidFill>
                  <a:srgbClr val="FF6600"/>
                </a:solidFill>
                <a:latin typeface="Tw Cen MT"/>
                <a:cs typeface="Tw Cen MT"/>
                <a:hlinkClick r:id="rId5"/>
              </a:rPr>
              <a:t>o</a:t>
            </a:r>
            <a:r>
              <a:rPr sz="2200" b="1" spc="0" dirty="0">
                <a:solidFill>
                  <a:srgbClr val="FF6600"/>
                </a:solidFill>
                <a:latin typeface="Tw Cen MT"/>
                <a:cs typeface="Tw Cen MT"/>
                <a:hlinkClick r:id="rId5"/>
              </a:rPr>
              <a:t>r</a:t>
            </a:r>
            <a:r>
              <a:rPr sz="2200" b="1" spc="-10" dirty="0">
                <a:solidFill>
                  <a:srgbClr val="FF6600"/>
                </a:solidFill>
                <a:latin typeface="Tw Cen MT"/>
                <a:cs typeface="Tw Cen MT"/>
                <a:hlinkClick r:id="rId5"/>
              </a:rPr>
              <a:t>nia.e</a:t>
            </a:r>
            <a:r>
              <a:rPr sz="2200" b="1" spc="-15" dirty="0">
                <a:solidFill>
                  <a:srgbClr val="FF6600"/>
                </a:solidFill>
                <a:latin typeface="Tw Cen MT"/>
                <a:cs typeface="Tw Cen MT"/>
                <a:hlinkClick r:id="rId5"/>
              </a:rPr>
              <a:t>du</a:t>
            </a:r>
            <a:endParaRPr sz="2200" dirty="0">
              <a:latin typeface="Tw Cen MT"/>
              <a:cs typeface="Tw Cen MT"/>
            </a:endParaRPr>
          </a:p>
          <a:p>
            <a:pPr marL="332740" indent="-320040">
              <a:lnSpc>
                <a:spcPts val="2865"/>
              </a:lnSpc>
              <a:buClr>
                <a:srgbClr val="58AFB8"/>
              </a:buClr>
              <a:buSzPct val="90000"/>
              <a:buFont typeface="Wingdings 2"/>
              <a:buChar char=""/>
              <a:tabLst>
                <a:tab pos="333375" algn="l"/>
              </a:tabLst>
            </a:pPr>
            <a:r>
              <a:rPr sz="2500" spc="-20" dirty="0">
                <a:latin typeface="Tw Cen MT"/>
                <a:cs typeface="Tw Cen MT"/>
              </a:rPr>
              <a:t>Independen</a:t>
            </a:r>
            <a:r>
              <a:rPr sz="2500" spc="-10" dirty="0">
                <a:latin typeface="Tw Cen MT"/>
                <a:cs typeface="Tw Cen MT"/>
              </a:rPr>
              <a:t>t</a:t>
            </a:r>
            <a:r>
              <a:rPr sz="2500" spc="10" dirty="0">
                <a:latin typeface="Tw Cen MT"/>
                <a:cs typeface="Tw Cen MT"/>
              </a:rPr>
              <a:t> </a:t>
            </a:r>
            <a:r>
              <a:rPr sz="2500" spc="-15" dirty="0">
                <a:latin typeface="Tw Cen MT"/>
                <a:cs typeface="Tw Cen MT"/>
              </a:rPr>
              <a:t>Col</a:t>
            </a:r>
            <a:r>
              <a:rPr sz="2500" spc="-5" dirty="0">
                <a:latin typeface="Tw Cen MT"/>
                <a:cs typeface="Tw Cen MT"/>
              </a:rPr>
              <a:t>l</a:t>
            </a:r>
            <a:r>
              <a:rPr sz="2500" spc="-15" dirty="0">
                <a:latin typeface="Tw Cen MT"/>
                <a:cs typeface="Tw Cen MT"/>
              </a:rPr>
              <a:t>e</a:t>
            </a:r>
            <a:r>
              <a:rPr sz="2500" spc="-65" dirty="0">
                <a:latin typeface="Tw Cen MT"/>
                <a:cs typeface="Tw Cen MT"/>
              </a:rPr>
              <a:t>g</a:t>
            </a:r>
            <a:r>
              <a:rPr sz="2500" spc="-15" dirty="0">
                <a:latin typeface="Tw Cen MT"/>
                <a:cs typeface="Tw Cen MT"/>
              </a:rPr>
              <a:t>e</a:t>
            </a:r>
            <a:r>
              <a:rPr sz="2500" spc="-5" dirty="0">
                <a:latin typeface="Tw Cen MT"/>
                <a:cs typeface="Tw Cen MT"/>
              </a:rPr>
              <a:t> </a:t>
            </a:r>
            <a:r>
              <a:rPr sz="2500" spc="-35" dirty="0">
                <a:latin typeface="Tw Cen MT"/>
                <a:cs typeface="Tw Cen MT"/>
              </a:rPr>
              <a:t>G</a:t>
            </a:r>
            <a:r>
              <a:rPr sz="2500" spc="-40" dirty="0">
                <a:latin typeface="Tw Cen MT"/>
                <a:cs typeface="Tw Cen MT"/>
              </a:rPr>
              <a:t>r</a:t>
            </a:r>
            <a:r>
              <a:rPr sz="2500" spc="-10" dirty="0">
                <a:latin typeface="Tw Cen MT"/>
                <a:cs typeface="Tw Cen MT"/>
              </a:rPr>
              <a:t>ants</a:t>
            </a:r>
            <a:endParaRPr sz="2500" dirty="0">
              <a:latin typeface="Tw Cen MT"/>
              <a:cs typeface="Tw Cen MT"/>
            </a:endParaRPr>
          </a:p>
          <a:p>
            <a:pPr marL="1041400" lvl="1" indent="-457200">
              <a:lnSpc>
                <a:spcPts val="2515"/>
              </a:lnSpc>
              <a:buClr>
                <a:srgbClr val="71941A"/>
              </a:buClr>
              <a:buSzPct val="68181"/>
              <a:buFont typeface="Wingdings 2"/>
              <a:buChar char=""/>
              <a:tabLst>
                <a:tab pos="1042035" algn="l"/>
              </a:tabLst>
            </a:pPr>
            <a:r>
              <a:rPr sz="2200" spc="-15" dirty="0">
                <a:latin typeface="Tw Cen MT"/>
                <a:cs typeface="Tw Cen MT"/>
              </a:rPr>
              <a:t>Am</a:t>
            </a:r>
            <a:r>
              <a:rPr sz="2200" spc="-10" dirty="0">
                <a:latin typeface="Tw Cen MT"/>
                <a:cs typeface="Tw Cen MT"/>
              </a:rPr>
              <a:t>ounts</a:t>
            </a:r>
            <a:r>
              <a:rPr sz="2200" spc="5" dirty="0">
                <a:latin typeface="Tw Cen MT"/>
                <a:cs typeface="Tw Cen MT"/>
              </a:rPr>
              <a:t> </a:t>
            </a:r>
            <a:r>
              <a:rPr sz="2200" spc="-15" dirty="0">
                <a:latin typeface="Tw Cen MT"/>
                <a:cs typeface="Tw Cen MT"/>
              </a:rPr>
              <a:t>and</a:t>
            </a:r>
            <a:r>
              <a:rPr sz="2200" spc="-5" dirty="0">
                <a:latin typeface="Tw Cen MT"/>
                <a:cs typeface="Tw Cen MT"/>
              </a:rPr>
              <a:t> </a:t>
            </a:r>
            <a:r>
              <a:rPr sz="2200" spc="-10" dirty="0">
                <a:latin typeface="Tw Cen MT"/>
                <a:cs typeface="Tw Cen MT"/>
              </a:rPr>
              <a:t>application</a:t>
            </a:r>
            <a:r>
              <a:rPr sz="2200" spc="30" dirty="0">
                <a:latin typeface="Tw Cen MT"/>
                <a:cs typeface="Tw Cen MT"/>
              </a:rPr>
              <a:t> </a:t>
            </a:r>
            <a:r>
              <a:rPr sz="2200" spc="-15" dirty="0">
                <a:latin typeface="Tw Cen MT"/>
                <a:cs typeface="Tw Cen MT"/>
              </a:rPr>
              <a:t>p</a:t>
            </a:r>
            <a:r>
              <a:rPr sz="2200" spc="-60" dirty="0">
                <a:latin typeface="Tw Cen MT"/>
                <a:cs typeface="Tw Cen MT"/>
              </a:rPr>
              <a:t>r</a:t>
            </a:r>
            <a:r>
              <a:rPr sz="2200" spc="-10" dirty="0">
                <a:latin typeface="Tw Cen MT"/>
                <a:cs typeface="Tw Cen MT"/>
              </a:rPr>
              <a:t>ocess</a:t>
            </a:r>
            <a:r>
              <a:rPr sz="2200" spc="25" dirty="0">
                <a:latin typeface="Tw Cen MT"/>
                <a:cs typeface="Tw Cen MT"/>
              </a:rPr>
              <a:t> </a:t>
            </a:r>
            <a:r>
              <a:rPr sz="2200" spc="-65" dirty="0">
                <a:latin typeface="Tw Cen MT"/>
                <a:cs typeface="Tw Cen MT"/>
              </a:rPr>
              <a:t>v</a:t>
            </a:r>
            <a:r>
              <a:rPr sz="2200" spc="-15" dirty="0">
                <a:latin typeface="Tw Cen MT"/>
                <a:cs typeface="Tw Cen MT"/>
              </a:rPr>
              <a:t>ary</a:t>
            </a:r>
            <a:endParaRPr sz="2200" dirty="0">
              <a:latin typeface="Tw Cen MT"/>
              <a:cs typeface="Tw Cen MT"/>
            </a:endParaRPr>
          </a:p>
          <a:p>
            <a:pPr marL="1041400" lvl="1" indent="-457200">
              <a:lnSpc>
                <a:spcPts val="2575"/>
              </a:lnSpc>
              <a:buClr>
                <a:srgbClr val="71941A"/>
              </a:buClr>
              <a:buSzPct val="68181"/>
              <a:buFont typeface="Wingdings 2"/>
              <a:buChar char=""/>
              <a:tabLst>
                <a:tab pos="1042035" algn="l"/>
              </a:tabLst>
            </a:pPr>
            <a:r>
              <a:rPr sz="2200" b="1" spc="-20" dirty="0">
                <a:solidFill>
                  <a:srgbClr val="FF6600"/>
                </a:solidFill>
                <a:latin typeface="Tw Cen MT"/>
                <a:cs typeface="Tw Cen MT"/>
                <a:hlinkClick r:id="rId6"/>
              </a:rPr>
              <a:t>ww</a:t>
            </a:r>
            <a:r>
              <a:rPr sz="2200" b="1" spc="-210" dirty="0">
                <a:solidFill>
                  <a:srgbClr val="FF6600"/>
                </a:solidFill>
                <a:latin typeface="Tw Cen MT"/>
                <a:cs typeface="Tw Cen MT"/>
                <a:hlinkClick r:id="rId6"/>
              </a:rPr>
              <a:t>w</a:t>
            </a:r>
            <a:r>
              <a:rPr sz="2200" b="1" spc="-10" dirty="0">
                <a:solidFill>
                  <a:srgbClr val="FF6600"/>
                </a:solidFill>
                <a:latin typeface="Tw Cen MT"/>
                <a:cs typeface="Tw Cen MT"/>
                <a:hlinkClick r:id="rId6"/>
              </a:rPr>
              <a:t>.aiccu.edu</a:t>
            </a:r>
            <a:r>
              <a:rPr sz="2200" b="1" spc="5" dirty="0">
                <a:solidFill>
                  <a:srgbClr val="FF6600"/>
                </a:solidFill>
                <a:latin typeface="Tw Cen MT"/>
                <a:cs typeface="Tw Cen MT"/>
                <a:hlinkClick r:id="rId6"/>
              </a:rPr>
              <a:t> </a:t>
            </a:r>
            <a:r>
              <a:rPr sz="2200" spc="-10" dirty="0">
                <a:latin typeface="Tw Cen MT"/>
                <a:cs typeface="Tw Cen MT"/>
              </a:rPr>
              <a:t>or</a:t>
            </a:r>
            <a:r>
              <a:rPr sz="2200" spc="5" dirty="0">
                <a:latin typeface="Tw Cen MT"/>
                <a:cs typeface="Tw Cen MT"/>
              </a:rPr>
              <a:t> </a:t>
            </a:r>
            <a:r>
              <a:rPr sz="2200" b="1" spc="-20" dirty="0">
                <a:solidFill>
                  <a:srgbClr val="FF6600"/>
                </a:solidFill>
                <a:latin typeface="Tw Cen MT"/>
                <a:cs typeface="Tw Cen MT"/>
                <a:hlinkClick r:id="rId7"/>
              </a:rPr>
              <a:t>ww</a:t>
            </a:r>
            <a:r>
              <a:rPr sz="2200" b="1" spc="-210" dirty="0">
                <a:solidFill>
                  <a:srgbClr val="FF6600"/>
                </a:solidFill>
                <a:latin typeface="Tw Cen MT"/>
                <a:cs typeface="Tw Cen MT"/>
                <a:hlinkClick r:id="rId7"/>
              </a:rPr>
              <a:t>w</a:t>
            </a:r>
            <a:r>
              <a:rPr sz="2200" b="1" spc="-10" dirty="0">
                <a:solidFill>
                  <a:srgbClr val="FF6600"/>
                </a:solidFill>
                <a:latin typeface="Tw Cen MT"/>
                <a:cs typeface="Tw Cen MT"/>
                <a:hlinkClick r:id="rId7"/>
              </a:rPr>
              <a:t>.a</a:t>
            </a:r>
            <a:r>
              <a:rPr sz="2200" b="1" spc="-15" dirty="0">
                <a:solidFill>
                  <a:srgbClr val="FF6600"/>
                </a:solidFill>
                <a:latin typeface="Tw Cen MT"/>
                <a:cs typeface="Tw Cen MT"/>
                <a:hlinkClick r:id="rId7"/>
              </a:rPr>
              <a:t>iccumento</a:t>
            </a:r>
            <a:r>
              <a:rPr sz="2200" b="1" spc="-95" dirty="0">
                <a:solidFill>
                  <a:srgbClr val="FF6600"/>
                </a:solidFill>
                <a:latin typeface="Tw Cen MT"/>
                <a:cs typeface="Tw Cen MT"/>
                <a:hlinkClick r:id="rId7"/>
              </a:rPr>
              <a:t>r</a:t>
            </a:r>
            <a:r>
              <a:rPr sz="2200" b="1" spc="-10" dirty="0">
                <a:solidFill>
                  <a:srgbClr val="FF6600"/>
                </a:solidFill>
                <a:latin typeface="Tw Cen MT"/>
                <a:cs typeface="Tw Cen MT"/>
                <a:hlinkClick r:id="rId7"/>
              </a:rPr>
              <a:t>.o</a:t>
            </a:r>
            <a:r>
              <a:rPr sz="2200" b="1" spc="30" dirty="0">
                <a:solidFill>
                  <a:srgbClr val="FF6600"/>
                </a:solidFill>
                <a:latin typeface="Tw Cen MT"/>
                <a:cs typeface="Tw Cen MT"/>
                <a:hlinkClick r:id="rId7"/>
              </a:rPr>
              <a:t>r</a:t>
            </a:r>
            <a:r>
              <a:rPr sz="2200" b="1" spc="-15" dirty="0">
                <a:solidFill>
                  <a:srgbClr val="FF6600"/>
                </a:solidFill>
                <a:latin typeface="Tw Cen MT"/>
                <a:cs typeface="Tw Cen MT"/>
                <a:hlinkClick r:id="rId7"/>
              </a:rPr>
              <a:t>g</a:t>
            </a:r>
            <a:endParaRPr sz="2200" dirty="0">
              <a:latin typeface="Tw Cen MT"/>
              <a:cs typeface="Tw Cen MT"/>
            </a:endParaRPr>
          </a:p>
        </p:txBody>
      </p:sp>
      <p:sp>
        <p:nvSpPr>
          <p:cNvPr id="4" name="object 4"/>
          <p:cNvSpPr/>
          <p:nvPr/>
        </p:nvSpPr>
        <p:spPr>
          <a:xfrm>
            <a:off x="64007" y="33528"/>
            <a:ext cx="550164" cy="669036"/>
          </a:xfrm>
          <a:prstGeom prst="rect">
            <a:avLst/>
          </a:prstGeom>
          <a:blipFill>
            <a:blip r:embed="rId8" cstate="print"/>
            <a:stretch>
              <a:fillRect/>
            </a:stretch>
          </a:blipFill>
        </p:spPr>
        <p:txBody>
          <a:bodyPr wrap="square" lIns="0" tIns="0" rIns="0" bIns="0" rtlCol="0"/>
          <a:lstStyle/>
          <a:p>
            <a:endParaRPr/>
          </a:p>
        </p:txBody>
      </p:sp>
      <p:sp>
        <p:nvSpPr>
          <p:cNvPr id="5" name="object 5"/>
          <p:cNvSpPr/>
          <p:nvPr/>
        </p:nvSpPr>
        <p:spPr>
          <a:xfrm>
            <a:off x="6982968" y="3733800"/>
            <a:ext cx="1760220" cy="2328672"/>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502</TotalTime>
  <Words>1550</Words>
  <Application>Microsoft Macintosh PowerPoint</Application>
  <PresentationFormat>On-screen Show (4:3)</PresentationFormat>
  <Paragraphs>247</Paragraphs>
  <Slides>28</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Calibri</vt:lpstr>
      <vt:lpstr>Symbol</vt:lpstr>
      <vt:lpstr>Tahoma</vt:lpstr>
      <vt:lpstr>Times New Roman</vt:lpstr>
      <vt:lpstr>Tw Cen MT</vt:lpstr>
      <vt:lpstr>Wingdings</vt:lpstr>
      <vt:lpstr>Wingdings 2</vt:lpstr>
      <vt:lpstr>Wingdings 3</vt:lpstr>
      <vt:lpstr>Office Theme</vt:lpstr>
      <vt:lpstr>Median</vt:lpstr>
      <vt:lpstr>PowerPoint Presentation</vt:lpstr>
      <vt:lpstr>Types of Financial Aid – Federal</vt:lpstr>
      <vt:lpstr>Direct Loans</vt:lpstr>
      <vt:lpstr>Loans – What You Should Know</vt:lpstr>
      <vt:lpstr>Federal Work Study</vt:lpstr>
      <vt:lpstr>Types of Financial Aid – State</vt:lpstr>
      <vt:lpstr>For New &amp; Renewal Cal Grant Recipients</vt:lpstr>
      <vt:lpstr>State Aid- Middle Class Scholarship</vt:lpstr>
      <vt:lpstr>Fee &amp; Tuition Waivers</vt:lpstr>
      <vt:lpstr>PowerPoint Presentation</vt:lpstr>
      <vt:lpstr>PowerPoint Presentation</vt:lpstr>
      <vt:lpstr>General Eligibility Criteria</vt:lpstr>
      <vt:lpstr>FAFSA on the Web’s Homepage                     </vt:lpstr>
      <vt:lpstr>PowerPoint Presentation</vt:lpstr>
      <vt:lpstr>PowerPoint Presentation</vt:lpstr>
      <vt:lpstr>Questions About Assets</vt:lpstr>
      <vt:lpstr>PowerPoint Presentation</vt:lpstr>
      <vt:lpstr>CSS Financial Aid PROFILE https://student.collegeboard.org/css-financial-aid-profile</vt:lpstr>
      <vt:lpstr>Dependency Status</vt:lpstr>
      <vt:lpstr>Dependency Status –FAFSA/CDA</vt:lpstr>
      <vt:lpstr>PowerPoint Presentation</vt:lpstr>
      <vt:lpstr>Calculating Financial Aid Eligibility  Cost of Attendance / Allowances</vt:lpstr>
      <vt:lpstr>PowerPoint Presentation</vt:lpstr>
      <vt:lpstr>Special Circumstances</vt:lpstr>
      <vt:lpstr>PowerPoint Presentation</vt:lpstr>
      <vt:lpstr>    Applying for Aid     </vt:lpstr>
      <vt:lpstr>What to take away from this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Liu</dc:creator>
  <cp:lastModifiedBy>Sandy Trotch</cp:lastModifiedBy>
  <cp:revision>34</cp:revision>
  <dcterms:created xsi:type="dcterms:W3CDTF">2017-10-12T15:22:21Z</dcterms:created>
  <dcterms:modified xsi:type="dcterms:W3CDTF">2018-10-23T01:59:31Z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2017-10-10T00:00:00Z</vt:filetime>
  </property>
  <property fmtid="{D5CDD505-2E9C-101B-9397-08002B2CF9AE}" pid="3" name="LastSaved">
    <vt:filetime>2017-10-12T00:00:00Z</vt:filetime>
  </property>
</Properties>
</file>