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71" r:id="rId6"/>
    <p:sldId id="277" r:id="rId7"/>
    <p:sldId id="272" r:id="rId8"/>
    <p:sldId id="273" r:id="rId9"/>
    <p:sldId id="274" r:id="rId10"/>
    <p:sldId id="275" r:id="rId11"/>
    <p:sldId id="276" r:id="rId12"/>
    <p:sldId id="278" r:id="rId13"/>
    <p:sldId id="258" r:id="rId14"/>
    <p:sldId id="261" r:id="rId15"/>
    <p:sldId id="264" r:id="rId16"/>
    <p:sldId id="265" r:id="rId17"/>
    <p:sldId id="270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6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70AF-1C4A-0E46-9071-1C050985B0D3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82FD-8840-A64C-BD00-1710E417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009E8-C854-9A4A-9754-2428D95E82EB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DACF7-6E38-FA44-BAD6-A4EEC311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Ivy leagues included</a:t>
            </a:r>
            <a:r>
              <a:rPr lang="en-US" baseline="0" dirty="0" smtClean="0"/>
              <a:t> but relates to amount of aid awarded if students do not qualify for Pell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DACF7-6E38-FA44-BAD6-A4EEC3119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DACF7-6E38-FA44-BAD6-A4EEC3119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Jose State 4</a:t>
            </a:r>
            <a:r>
              <a:rPr lang="en-US" baseline="0" dirty="0" smtClean="0"/>
              <a:t> year graduation rate low about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DACF7-6E38-FA44-BAD6-A4EEC31192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</a:t>
            </a:r>
            <a:r>
              <a:rPr lang="en-US" baseline="0" dirty="0" smtClean="0"/>
              <a:t> Arizona University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DACF7-6E38-FA44-BAD6-A4EEC3119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to UCSD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DACF7-6E38-FA44-BAD6-A4EEC31192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Preparatory Academy</a:t>
            </a:r>
            <a:br>
              <a:rPr lang="en-US" dirty="0" smtClean="0"/>
            </a:br>
            <a:r>
              <a:rPr lang="en-US" dirty="0" smtClean="0"/>
              <a:t>Senior Counseling Night </a:t>
            </a:r>
            <a:br>
              <a:rPr lang="en-US" dirty="0" smtClean="0"/>
            </a:br>
            <a:r>
              <a:rPr lang="en-US" dirty="0" smtClean="0"/>
              <a:t>August 30,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Counselor – Sandy </a:t>
            </a:r>
            <a:r>
              <a:rPr lang="en-US" dirty="0" err="1" smtClean="0"/>
              <a:t>Trotch</a:t>
            </a:r>
            <a:endParaRPr lang="en-US" dirty="0" smtClean="0"/>
          </a:p>
          <a:p>
            <a:r>
              <a:rPr lang="en-US" dirty="0" smtClean="0"/>
              <a:t>Advisers:  Arianna Rodriguez, Kristin </a:t>
            </a:r>
            <a:r>
              <a:rPr lang="en-US" dirty="0" err="1" smtClean="0"/>
              <a:t>Tillim</a:t>
            </a:r>
            <a:r>
              <a:rPr lang="en-US" dirty="0" smtClean="0"/>
              <a:t>,  and Sandy </a:t>
            </a:r>
            <a:r>
              <a:rPr lang="en-US" dirty="0" err="1" smtClean="0"/>
              <a:t>Trotch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College Navigator</a:t>
            </a:r>
            <a:endParaRPr lang="en-US" dirty="0"/>
          </a:p>
        </p:txBody>
      </p:sp>
      <p:pic>
        <p:nvPicPr>
          <p:cNvPr id="6" name="Content Placeholder 5" descr="Screenshot 2016-08-28 14.07.27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>
            <a:fillRect/>
          </a:stretch>
        </p:blipFill>
        <p:spPr>
          <a:xfrm>
            <a:off x="3001502" y="538826"/>
            <a:ext cx="5712192" cy="5696127"/>
          </a:xfrm>
        </p:spPr>
      </p:pic>
    </p:spTree>
    <p:extLst>
      <p:ext uri="{BB962C8B-B14F-4D97-AF65-F5344CB8AC3E}">
        <p14:creationId xmlns:p14="http://schemas.microsoft.com/office/powerpoint/2010/main" val="400814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College Navigator - 2</a:t>
            </a:r>
            <a:endParaRPr lang="en-US" dirty="0"/>
          </a:p>
        </p:txBody>
      </p:sp>
      <p:pic>
        <p:nvPicPr>
          <p:cNvPr id="5" name="Content Placeholder 4" descr="Screen Shot 2014-08-18 at 1.26.48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18834"/>
          <a:stretch>
            <a:fillRect/>
          </a:stretch>
        </p:blipFill>
        <p:spPr>
          <a:xfrm>
            <a:off x="2997140" y="1077651"/>
            <a:ext cx="5872684" cy="5330525"/>
          </a:xfrm>
        </p:spPr>
      </p:pic>
    </p:spTree>
    <p:extLst>
      <p:ext uri="{BB962C8B-B14F-4D97-AF65-F5344CB8AC3E}">
        <p14:creationId xmlns:p14="http://schemas.microsoft.com/office/powerpoint/2010/main" val="120705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College Results</a:t>
            </a:r>
            <a:endParaRPr lang="en-US" dirty="0"/>
          </a:p>
        </p:txBody>
      </p:sp>
      <p:pic>
        <p:nvPicPr>
          <p:cNvPr id="6" name="Content Placeholder 5" descr="Screenshot 2016-08-28 14.22.47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>
            <a:fillRect/>
          </a:stretch>
        </p:blipFill>
        <p:spPr>
          <a:xfrm>
            <a:off x="2975811" y="307900"/>
            <a:ext cx="5737883" cy="6292715"/>
          </a:xfrm>
        </p:spPr>
      </p:pic>
    </p:spTree>
    <p:extLst>
      <p:ext uri="{BB962C8B-B14F-4D97-AF65-F5344CB8AC3E}">
        <p14:creationId xmlns:p14="http://schemas.microsoft.com/office/powerpoint/2010/main" val="351662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Impacted programs		Coalition </a:t>
            </a:r>
          </a:p>
          <a:p>
            <a:r>
              <a:rPr lang="en-US" dirty="0" smtClean="0"/>
              <a:t>Impacted campuses		Early Decision Binding and nonbinding</a:t>
            </a:r>
          </a:p>
          <a:p>
            <a:r>
              <a:rPr lang="en-US" dirty="0" smtClean="0"/>
              <a:t>California State University admissions</a:t>
            </a:r>
          </a:p>
          <a:p>
            <a:r>
              <a:rPr lang="en-US" dirty="0" smtClean="0"/>
              <a:t>University of California admissions</a:t>
            </a:r>
          </a:p>
          <a:p>
            <a:r>
              <a:rPr lang="en-US" dirty="0" smtClean="0"/>
              <a:t>Private schools			FAFSA prior-prior year</a:t>
            </a:r>
          </a:p>
          <a:p>
            <a:r>
              <a:rPr lang="en-US" dirty="0" smtClean="0"/>
              <a:t>Out-of-state schools		Personal statements</a:t>
            </a:r>
          </a:p>
          <a:p>
            <a:r>
              <a:rPr lang="en-US" dirty="0" smtClean="0"/>
              <a:t>Declaration of major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College 2016-2017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canceled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3624559" cy="3491753"/>
          </a:xfrm>
        </p:spPr>
        <p:txBody>
          <a:bodyPr>
            <a:normAutofit/>
          </a:bodyPr>
          <a:lstStyle/>
          <a:p>
            <a:r>
              <a:rPr lang="en-US" dirty="0" smtClean="0"/>
              <a:t>Senioritis</a:t>
            </a:r>
          </a:p>
          <a:p>
            <a:r>
              <a:rPr lang="en-US" dirty="0" smtClean="0"/>
              <a:t>Grades below C</a:t>
            </a:r>
          </a:p>
          <a:p>
            <a:r>
              <a:rPr lang="en-US" dirty="0" smtClean="0"/>
              <a:t>Timelines not met</a:t>
            </a:r>
          </a:p>
          <a:p>
            <a:r>
              <a:rPr lang="en-US" dirty="0" smtClean="0"/>
              <a:t>Request for additional information not completed</a:t>
            </a:r>
          </a:p>
          <a:p>
            <a:r>
              <a:rPr lang="en-US" dirty="0" smtClean="0"/>
              <a:t>Inaccurate or missing information on application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8330" y="2756646"/>
            <a:ext cx="4194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transcript not sent</a:t>
            </a:r>
          </a:p>
          <a:p>
            <a:endParaRPr lang="en-US" dirty="0" smtClean="0"/>
          </a:p>
          <a:p>
            <a:r>
              <a:rPr lang="en-US" dirty="0"/>
              <a:t>Not checking emails/inappropriate email </a:t>
            </a:r>
            <a:r>
              <a:rPr lang="en-US" dirty="0" smtClean="0"/>
              <a:t>address</a:t>
            </a:r>
          </a:p>
          <a:p>
            <a:endParaRPr lang="en-US" dirty="0"/>
          </a:p>
          <a:p>
            <a:r>
              <a:rPr lang="en-US" dirty="0"/>
              <a:t>No housing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Not going to mandated summer school at </a:t>
            </a:r>
            <a:r>
              <a:rPr lang="en-US" dirty="0" smtClean="0"/>
              <a:t>CSU</a:t>
            </a:r>
          </a:p>
          <a:p>
            <a:endParaRPr lang="en-US" dirty="0"/>
          </a:p>
          <a:p>
            <a:r>
              <a:rPr lang="en-US" dirty="0"/>
              <a:t>Below a 3.00 for senior year classes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2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Paying for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 price calculators</a:t>
            </a:r>
          </a:p>
          <a:p>
            <a:r>
              <a:rPr lang="en-US" dirty="0" smtClean="0"/>
              <a:t>Scholarships given by universities</a:t>
            </a:r>
          </a:p>
          <a:p>
            <a:r>
              <a:rPr lang="en-US" dirty="0" smtClean="0"/>
              <a:t>Scholarships from businesses</a:t>
            </a:r>
          </a:p>
          <a:p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Ed Fund</a:t>
            </a:r>
          </a:p>
          <a:p>
            <a:r>
              <a:rPr lang="en-US" dirty="0" smtClean="0"/>
              <a:t>Fast Web</a:t>
            </a:r>
          </a:p>
          <a:p>
            <a:r>
              <a:rPr lang="en-US" dirty="0" smtClean="0"/>
              <a:t>Cal Grant</a:t>
            </a:r>
          </a:p>
          <a:p>
            <a:r>
              <a:rPr lang="en-US" dirty="0" smtClean="0"/>
              <a:t>FAFSA</a:t>
            </a:r>
          </a:p>
          <a:p>
            <a:r>
              <a:rPr lang="en-US" dirty="0" err="1" smtClean="0"/>
              <a:t>ScholarPRO</a:t>
            </a:r>
            <a:endParaRPr lang="en-US" dirty="0" smtClean="0"/>
          </a:p>
          <a:p>
            <a:r>
              <a:rPr lang="en-US" dirty="0" smtClean="0"/>
              <a:t>Petersons</a:t>
            </a:r>
          </a:p>
          <a:p>
            <a:r>
              <a:rPr lang="en-US" dirty="0" err="1" smtClean="0"/>
              <a:t>CollegeBoard</a:t>
            </a:r>
            <a:endParaRPr lang="en-US" dirty="0"/>
          </a:p>
        </p:txBody>
      </p:sp>
      <p:pic>
        <p:nvPicPr>
          <p:cNvPr id="6" name="Content Placeholder 5" descr="Screen Shot 2015-08-30 at 5.32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r="25205"/>
          <a:stretch>
            <a:fillRect/>
          </a:stretch>
        </p:blipFill>
        <p:spPr>
          <a:xfrm>
            <a:off x="4114801" y="1600200"/>
            <a:ext cx="4598894" cy="4652963"/>
          </a:xfrm>
        </p:spPr>
      </p:pic>
    </p:spTree>
    <p:extLst>
      <p:ext uri="{BB962C8B-B14F-4D97-AF65-F5344CB8AC3E}">
        <p14:creationId xmlns:p14="http://schemas.microsoft.com/office/powerpoint/2010/main" val="265521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Expectations</a:t>
            </a:r>
            <a:endParaRPr lang="en-US" dirty="0"/>
          </a:p>
        </p:txBody>
      </p:sp>
      <p:pic>
        <p:nvPicPr>
          <p:cNvPr id="5" name="Content Placeholder 4" descr="Screen Shot 2013-08-25 at 6.06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224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Acceptance Rates</a:t>
            </a:r>
          </a:p>
          <a:p>
            <a:r>
              <a:rPr lang="en-US" dirty="0" smtClean="0"/>
              <a:t>Median test scores</a:t>
            </a:r>
          </a:p>
          <a:p>
            <a:r>
              <a:rPr lang="en-US" dirty="0" smtClean="0"/>
              <a:t>Eligibility Index </a:t>
            </a:r>
          </a:p>
          <a:p>
            <a:r>
              <a:rPr lang="en-US" dirty="0" smtClean="0"/>
              <a:t>Grade point average</a:t>
            </a:r>
          </a:p>
          <a:p>
            <a:r>
              <a:rPr lang="en-US" dirty="0" smtClean="0"/>
              <a:t>Difficulty ranking</a:t>
            </a:r>
          </a:p>
          <a:p>
            <a:r>
              <a:rPr lang="en-US" dirty="0" smtClean="0"/>
              <a:t>Percent receiving financial aid</a:t>
            </a:r>
          </a:p>
          <a:p>
            <a:r>
              <a:rPr lang="en-US" dirty="0" smtClean="0"/>
              <a:t>4-year graduation rate</a:t>
            </a:r>
          </a:p>
          <a:p>
            <a:r>
              <a:rPr lang="en-US" dirty="0" smtClean="0"/>
              <a:t>Level of student debt at graduation</a:t>
            </a:r>
          </a:p>
        </p:txBody>
      </p:sp>
    </p:spTree>
    <p:extLst>
      <p:ext uri="{BB962C8B-B14F-4D97-AF65-F5344CB8AC3E}">
        <p14:creationId xmlns:p14="http://schemas.microsoft.com/office/powerpoint/2010/main" val="248542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08-27 at 12.5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Senior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Tests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Senior Portraits</a:t>
            </a:r>
          </a:p>
          <a:p>
            <a:r>
              <a:rPr lang="en-US" dirty="0" smtClean="0"/>
              <a:t>Senior shirt</a:t>
            </a:r>
          </a:p>
          <a:p>
            <a:r>
              <a:rPr lang="en-US" dirty="0" smtClean="0"/>
              <a:t>Senior retreat</a:t>
            </a:r>
          </a:p>
          <a:p>
            <a:r>
              <a:rPr lang="en-US" dirty="0" smtClean="0"/>
              <a:t>Cap and Gown</a:t>
            </a:r>
          </a:p>
          <a:p>
            <a:r>
              <a:rPr lang="en-US" dirty="0" smtClean="0"/>
              <a:t>Senior trip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Travel expenses to visit campuses</a:t>
            </a:r>
          </a:p>
          <a:p>
            <a:r>
              <a:rPr lang="en-US" dirty="0" smtClean="0"/>
              <a:t>Graduation </a:t>
            </a:r>
          </a:p>
          <a:p>
            <a:r>
              <a:rPr lang="en-US" dirty="0" smtClean="0"/>
              <a:t>Prom</a:t>
            </a:r>
          </a:p>
          <a:p>
            <a:r>
              <a:rPr lang="en-US" dirty="0" smtClean="0"/>
              <a:t>Senior project</a:t>
            </a:r>
          </a:p>
          <a:p>
            <a:r>
              <a:rPr lang="en-US" dirty="0" smtClean="0"/>
              <a:t>Yearbook </a:t>
            </a:r>
          </a:p>
          <a:p>
            <a:r>
              <a:rPr lang="en-US" dirty="0" smtClean="0"/>
              <a:t>Submitting test scores </a:t>
            </a:r>
          </a:p>
          <a:p>
            <a:r>
              <a:rPr lang="en-US" dirty="0" smtClean="0"/>
              <a:t>Payment to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5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Grades, grades, grades</a:t>
            </a:r>
          </a:p>
          <a:p>
            <a:r>
              <a:rPr lang="en-US" dirty="0" smtClean="0"/>
              <a:t>Meeting graduation requirements </a:t>
            </a:r>
          </a:p>
          <a:p>
            <a:r>
              <a:rPr lang="en-US" dirty="0" smtClean="0"/>
              <a:t>Senior project</a:t>
            </a:r>
          </a:p>
          <a:p>
            <a:r>
              <a:rPr lang="en-US" dirty="0" smtClean="0"/>
              <a:t>Yearbook</a:t>
            </a:r>
          </a:p>
          <a:p>
            <a:r>
              <a:rPr lang="en-US" dirty="0" smtClean="0"/>
              <a:t>College decision making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Testing completed </a:t>
            </a:r>
          </a:p>
          <a:p>
            <a:r>
              <a:rPr lang="en-US" dirty="0" smtClean="0"/>
              <a:t>Signing up for orientation/college testing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4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Presentation notes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Senior timeline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28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 – Keys to Senior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Graduation – distraction free, focus on academics to the end</a:t>
            </a:r>
          </a:p>
          <a:p>
            <a:pPr marL="0" indent="0">
              <a:buNone/>
            </a:pPr>
            <a:r>
              <a:rPr lang="en-US" dirty="0" smtClean="0"/>
              <a:t>Decide before May 1 – college visits, virtual tours, family discussions, counseling discussions</a:t>
            </a:r>
          </a:p>
          <a:p>
            <a:pPr marL="0" indent="0">
              <a:buNone/>
            </a:pPr>
            <a:r>
              <a:rPr lang="en-US" dirty="0" smtClean="0"/>
              <a:t>Prepare – testing, application needs, registration, time , plan before deadlines</a:t>
            </a:r>
          </a:p>
          <a:p>
            <a:pPr marL="0" indent="0">
              <a:buNone/>
            </a:pPr>
            <a:r>
              <a:rPr lang="en-US" dirty="0" smtClean="0"/>
              <a:t>Pay – Financial aid and scholarship applications</a:t>
            </a:r>
          </a:p>
          <a:p>
            <a:pPr marL="0" indent="0">
              <a:buNone/>
            </a:pPr>
            <a:r>
              <a:rPr lang="en-US" dirty="0" smtClean="0"/>
              <a:t>Ask – Use </a:t>
            </a:r>
            <a:r>
              <a:rPr lang="en-US" dirty="0" err="1" smtClean="0"/>
              <a:t>Naviance</a:t>
            </a:r>
            <a:r>
              <a:rPr lang="en-US" dirty="0" smtClean="0"/>
              <a:t> to send messages to teachers and counselors</a:t>
            </a:r>
          </a:p>
          <a:p>
            <a:pPr marL="0" indent="0">
              <a:buNone/>
            </a:pPr>
            <a:r>
              <a:rPr lang="en-US" dirty="0" smtClean="0"/>
              <a:t>Talk – Have the college conversation and the financial conversation</a:t>
            </a:r>
          </a:p>
          <a:p>
            <a:pPr marL="0" indent="0">
              <a:buNone/>
            </a:pPr>
            <a:r>
              <a:rPr lang="en-US" dirty="0" smtClean="0"/>
              <a:t>Manage – manage expectations – the right school is out there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 College Planning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Academic counseling meetings</a:t>
            </a:r>
          </a:p>
          <a:p>
            <a:r>
              <a:rPr lang="en-US" dirty="0" smtClean="0"/>
              <a:t>Individual counseling meetings</a:t>
            </a:r>
          </a:p>
          <a:p>
            <a:r>
              <a:rPr lang="en-US" dirty="0" smtClean="0"/>
              <a:t>Advisory class</a:t>
            </a:r>
          </a:p>
          <a:p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My Road</a:t>
            </a:r>
          </a:p>
          <a:p>
            <a:r>
              <a:rPr lang="en-US" dirty="0" smtClean="0"/>
              <a:t>Teachers and Staff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Parents, family, friends</a:t>
            </a:r>
          </a:p>
          <a:p>
            <a:r>
              <a:rPr lang="en-US" dirty="0" smtClean="0"/>
              <a:t>Alumni </a:t>
            </a:r>
          </a:p>
          <a:p>
            <a:r>
              <a:rPr lang="en-US" dirty="0" smtClean="0"/>
              <a:t>College visits</a:t>
            </a:r>
          </a:p>
          <a:p>
            <a:r>
              <a:rPr lang="en-US" dirty="0" smtClean="0"/>
              <a:t>College fairs</a:t>
            </a:r>
          </a:p>
          <a:p>
            <a:r>
              <a:rPr lang="en-US" dirty="0" smtClean="0"/>
              <a:t>Virtual tours</a:t>
            </a:r>
          </a:p>
          <a:p>
            <a:r>
              <a:rPr lang="en-US" dirty="0" smtClean="0"/>
              <a:t>Senior year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Pre-Application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Senior Year timeline</a:t>
            </a:r>
          </a:p>
          <a:p>
            <a:r>
              <a:rPr lang="en-US" dirty="0" smtClean="0"/>
              <a:t>Graduation requirements</a:t>
            </a:r>
          </a:p>
          <a:p>
            <a:r>
              <a:rPr lang="en-US" dirty="0" smtClean="0"/>
              <a:t>Rigor of classes</a:t>
            </a:r>
          </a:p>
          <a:p>
            <a:r>
              <a:rPr lang="en-US" dirty="0" smtClean="0"/>
              <a:t>AP Courses</a:t>
            </a:r>
          </a:p>
          <a:p>
            <a:r>
              <a:rPr lang="en-US" dirty="0" smtClean="0"/>
              <a:t>Standardized tests</a:t>
            </a:r>
          </a:p>
          <a:p>
            <a:r>
              <a:rPr lang="en-US" dirty="0" smtClean="0"/>
              <a:t>Letters of Recommendations</a:t>
            </a:r>
          </a:p>
          <a:p>
            <a:r>
              <a:rPr lang="en-US" dirty="0" smtClean="0"/>
              <a:t>Personal Statements</a:t>
            </a:r>
          </a:p>
          <a:p>
            <a:r>
              <a:rPr lang="en-US" dirty="0" smtClean="0"/>
              <a:t>Senior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Brag Sheet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Community Service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 smtClean="0"/>
              <a:t>Leadership Roles</a:t>
            </a:r>
          </a:p>
          <a:p>
            <a:r>
              <a:rPr lang="en-US" dirty="0" smtClean="0"/>
              <a:t>Athletics</a:t>
            </a:r>
          </a:p>
          <a:p>
            <a:r>
              <a:rPr lang="en-US" dirty="0" smtClean="0"/>
              <a:t>School Recommendations</a:t>
            </a:r>
          </a:p>
          <a:p>
            <a:r>
              <a:rPr lang="en-US" dirty="0" smtClean="0"/>
              <a:t>GPA – what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9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may be an Issue:  Research </a:t>
            </a:r>
            <a:r>
              <a:rPr lang="en-US" dirty="0"/>
              <a:t>C</a:t>
            </a:r>
            <a:r>
              <a:rPr lang="en-US" dirty="0" smtClean="0"/>
              <a:t>olleges that Give More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EFC and COA</a:t>
            </a:r>
          </a:p>
          <a:p>
            <a:pPr lvl="1"/>
            <a:r>
              <a:rPr lang="en-US" dirty="0" smtClean="0"/>
              <a:t>Net Price Calculators</a:t>
            </a:r>
          </a:p>
          <a:p>
            <a:pPr lvl="1"/>
            <a:r>
              <a:rPr lang="en-US" dirty="0" smtClean="0"/>
              <a:t>Test optional schools</a:t>
            </a:r>
          </a:p>
          <a:p>
            <a:pPr lvl="1"/>
            <a:r>
              <a:rPr lang="en-US" dirty="0" smtClean="0"/>
              <a:t>Colleges that Change Lives </a:t>
            </a:r>
          </a:p>
          <a:p>
            <a:pPr lvl="1"/>
            <a:r>
              <a:rPr lang="en-US" dirty="0" smtClean="0"/>
              <a:t>FAFSA prior-prior year starting October</a:t>
            </a:r>
          </a:p>
        </p:txBody>
      </p:sp>
      <p:pic>
        <p:nvPicPr>
          <p:cNvPr id="6" name="Picture 5" descr="Screen Shot 2015-08-30 at 3.4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80" y="2620865"/>
            <a:ext cx="4876820" cy="36140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6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and College Board</a:t>
            </a:r>
            <a:endParaRPr lang="en-US" dirty="0"/>
          </a:p>
        </p:txBody>
      </p:sp>
      <p:pic>
        <p:nvPicPr>
          <p:cNvPr id="4" name="Content Placeholder 3" descr="Screen Shot 2015-08-30 at 3.58.52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18834"/>
          <a:stretch>
            <a:fillRect/>
          </a:stretch>
        </p:blipFill>
        <p:spPr/>
      </p:pic>
      <p:pic>
        <p:nvPicPr>
          <p:cNvPr id="8" name="Content Placeholder 7" descr="Screen Shot 2015-08-30 at 4.03.01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18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96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 Loan Colleges</a:t>
            </a:r>
          </a:p>
        </p:txBody>
      </p:sp>
      <p:pic>
        <p:nvPicPr>
          <p:cNvPr id="6" name="Content Placeholder 5" descr="Screenshot 2016-08-28 13.25.49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>
            <a:fillRect/>
          </a:stretch>
        </p:blipFill>
        <p:spPr>
          <a:xfrm>
            <a:off x="2712896" y="0"/>
            <a:ext cx="6448772" cy="6639102"/>
          </a:xfrm>
        </p:spPr>
      </p:pic>
    </p:spTree>
    <p:extLst>
      <p:ext uri="{BB962C8B-B14F-4D97-AF65-F5344CB8AC3E}">
        <p14:creationId xmlns:p14="http://schemas.microsoft.com/office/powerpoint/2010/main" val="160947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Common Data Set</a:t>
            </a:r>
            <a:endParaRPr lang="en-US" dirty="0"/>
          </a:p>
        </p:txBody>
      </p:sp>
      <p:pic>
        <p:nvPicPr>
          <p:cNvPr id="5" name="Content Placeholder 4" descr="Screenshot 2016-08-28 13.41.3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>
            <a:fillRect/>
          </a:stretch>
        </p:blipFill>
        <p:spPr>
          <a:xfrm>
            <a:off x="2597454" y="250169"/>
            <a:ext cx="6221441" cy="6311929"/>
          </a:xfrm>
        </p:spPr>
      </p:pic>
    </p:spTree>
    <p:extLst>
      <p:ext uri="{BB962C8B-B14F-4D97-AF65-F5344CB8AC3E}">
        <p14:creationId xmlns:p14="http://schemas.microsoft.com/office/powerpoint/2010/main" val="295254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COLLEGEdata</a:t>
            </a:r>
            <a:endParaRPr lang="en-US" dirty="0"/>
          </a:p>
        </p:txBody>
      </p:sp>
      <p:pic>
        <p:nvPicPr>
          <p:cNvPr id="6" name="Content Placeholder 5" descr="Screenshot 2016-08-28 13.56.40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15372"/>
          <a:stretch>
            <a:fillRect/>
          </a:stretch>
        </p:blipFill>
        <p:spPr>
          <a:xfrm>
            <a:off x="2982263" y="307900"/>
            <a:ext cx="5731432" cy="6158008"/>
          </a:xfrm>
        </p:spPr>
      </p:pic>
    </p:spTree>
    <p:extLst>
      <p:ext uri="{BB962C8B-B14F-4D97-AF65-F5344CB8AC3E}">
        <p14:creationId xmlns:p14="http://schemas.microsoft.com/office/powerpoint/2010/main" val="396589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21270</TotalTime>
  <Words>461</Words>
  <Application>Microsoft Macintosh PowerPoint</Application>
  <PresentationFormat>On-screen Show (4:3)</PresentationFormat>
  <Paragraphs>145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Expo</vt:lpstr>
      <vt:lpstr>University Preparatory Academy Senior Counseling Night  August 30, 2016</vt:lpstr>
      <vt:lpstr>Meeting Handouts</vt:lpstr>
      <vt:lpstr>UPA College Planning Resources</vt:lpstr>
      <vt:lpstr>Pre-Application to College</vt:lpstr>
      <vt:lpstr>Money may be an Issue:  Research Colleges that Give More Aid</vt:lpstr>
      <vt:lpstr>Money and College Board</vt:lpstr>
      <vt:lpstr>More Money</vt:lpstr>
      <vt:lpstr>More Money</vt:lpstr>
      <vt:lpstr>More Money</vt:lpstr>
      <vt:lpstr>More Money</vt:lpstr>
      <vt:lpstr>More Money</vt:lpstr>
      <vt:lpstr>More Money </vt:lpstr>
      <vt:lpstr>Application to College 2016-2017</vt:lpstr>
      <vt:lpstr>Applications canceled </vt:lpstr>
      <vt:lpstr>More Paying for College</vt:lpstr>
      <vt:lpstr>Managing Expectations</vt:lpstr>
      <vt:lpstr>PowerPoint Presentation</vt:lpstr>
      <vt:lpstr>Costs of Senior Year</vt:lpstr>
      <vt:lpstr>Senior Issues</vt:lpstr>
      <vt:lpstr>Final thoughts – Keys to Senior Year</vt:lpstr>
    </vt:vector>
  </TitlesOfParts>
  <Company>UPA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Preparatory Academy Senior Counseling Night  August 29, 2013</dc:title>
  <dc:creator>University Prep Academy</dc:creator>
  <cp:lastModifiedBy>Andrew Yau</cp:lastModifiedBy>
  <cp:revision>36</cp:revision>
  <cp:lastPrinted>2015-08-31T20:15:33Z</cp:lastPrinted>
  <dcterms:created xsi:type="dcterms:W3CDTF">2013-08-26T00:29:45Z</dcterms:created>
  <dcterms:modified xsi:type="dcterms:W3CDTF">2016-09-01T18:06:19Z</dcterms:modified>
</cp:coreProperties>
</file>